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383" r:id="rId4"/>
    <p:sldId id="650" r:id="rId5"/>
    <p:sldId id="651" r:id="rId6"/>
    <p:sldId id="652" r:id="rId7"/>
    <p:sldId id="648" r:id="rId8"/>
    <p:sldId id="336" r:id="rId9"/>
    <p:sldId id="382" r:id="rId10"/>
    <p:sldId id="653" r:id="rId11"/>
    <p:sldId id="329" r:id="rId12"/>
    <p:sldId id="647" r:id="rId13"/>
    <p:sldId id="349" r:id="rId14"/>
    <p:sldId id="350" r:id="rId15"/>
    <p:sldId id="306" r:id="rId16"/>
    <p:sldId id="339" r:id="rId17"/>
    <p:sldId id="298" r:id="rId18"/>
    <p:sldId id="354" r:id="rId19"/>
    <p:sldId id="3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ilienthal" initials="PL" lastIdx="1" clrIdx="0">
    <p:extLst>
      <p:ext uri="{19B8F6BF-5375-455C-9EA6-DF929625EA0E}">
        <p15:presenceInfo xmlns:p15="http://schemas.microsoft.com/office/powerpoint/2012/main" userId="684671fea41a0f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C7"/>
    <a:srgbClr val="4F9FE7"/>
    <a:srgbClr val="34C687"/>
    <a:srgbClr val="394AC5"/>
    <a:srgbClr val="6EB6D8"/>
    <a:srgbClr val="E67928"/>
    <a:srgbClr val="FF9241"/>
    <a:srgbClr val="FAB627"/>
    <a:srgbClr val="339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04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6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3E9F-DBFB-4EA5-9EEE-AB4199032B8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4D2F-B95A-4F51-83C8-D6102A4F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F0323-B4F9-4129-A260-0BB4BF5C4B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4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3293-6339-421B-B550-BF47BAE915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04E7-5C2A-4E32-8386-630E27598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46C-0F56-4ED1-B226-FF1FA484C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48FA-1D3A-41F6-B9C2-273638ED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78FA3-EA04-44FE-B8CE-036074CE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6CA3-2E65-4BF2-B6AE-BF868A7D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DDB6-3359-43A4-9E20-D212EC2A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0AB12-6AAC-4AD7-B4AA-E08C5BDC1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F1EE0-C35E-416B-AD41-7FC9C440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D1023-AF12-4717-ADBC-92A4A572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2605-2EC8-45F4-A415-D39CFEBA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073BD-A63B-4860-8544-423852CA5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5522D-C677-4947-A50E-5FC24C531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4A4D7-82FA-440D-BF33-FFC38D5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308F-6A6E-4EFB-9801-66BE4916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D532-EE4C-4DF3-97B6-3A9434A0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03E2-5C6E-436F-8399-976A1465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8" y="365125"/>
            <a:ext cx="11513029" cy="13255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3E43-5891-4D6D-A4CC-4B8A098A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1825625"/>
            <a:ext cx="11499377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F9366-A57D-4AEF-895E-549D1435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38AE-BCC9-4633-9548-41F6FA7B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2AB84-85C0-44A4-8959-C5E2FB4A6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642" y="6253844"/>
            <a:ext cx="1772717" cy="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E02C-AEF0-462E-938C-38762CE5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3B2E7-D3E5-4B12-9706-B278C6D56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E3CD-D3BA-47AE-AA95-DEEB7EE2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595FB-F2F4-45A1-8873-9B529057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5C958-F22A-4591-8BBC-FD78A4C0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28C2-B43D-4A90-86D4-ED58F7F6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4D82-F33E-4A36-885D-FFB74CA43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0EAC3-5020-4071-94E9-0AD63598D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49CD4-B154-44FB-A94D-0ED669C6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1A01A-7092-44CB-AE4E-370DD50C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87FCA-6C7E-4673-A658-CC238418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64BF-AFE1-4AE7-800D-BB34110B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4FEF2-8E1E-4929-8BDA-955CAB3A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58D86-F2F2-4518-8EAB-39887FE90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9CC71-E861-4E83-8F4A-6C4A137F7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1BDF-2D9C-4116-9AB2-153537767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1BE1C-6EEC-45D5-B6FC-06E1499F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1BFFC-B5CA-4210-8FB2-F15E552A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DC107-798A-4F37-A456-9B03069A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7DF7-7AB2-4C09-8A2D-3EA3BF4B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E4CAD-87AF-4D17-88DB-63137961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7DE69-6535-41A6-A687-D87F18C6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49F9D-A614-4E3D-BDAC-26C3468E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A70-297A-4996-A232-617F61BE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9A100-6E00-4C09-9A3D-9FA06A0E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FA474-A128-40B3-BB0D-5471FBE6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7650-857A-400D-9D1F-1FCBC346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7C4F-ADDF-4146-89DF-C8B75CCF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6CB15-7EA8-427E-A7D6-F22AC6D1E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D648C-3A43-412F-83A1-D37B9B1D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29D1-83A5-41D8-8B5A-068A69FF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B62D6-F1E2-4CA6-B21B-E0F9D37C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35DF-28A0-42AE-914F-75BC98D6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0149E-DAF1-4CCD-90E7-17D96545F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2846F-763D-4F88-8605-FC7B3233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5817A-199C-4302-BE11-3F31C943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3D5C4-9E78-4919-8D96-53EC3ABA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A759B-2FD3-4466-94C7-1C58C5F0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327E1-F93F-4471-94A3-9E8285B5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46AF2-78B2-46A2-AABB-282CD561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9" y="160405"/>
            <a:ext cx="1149937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6D569-744C-427B-9325-FAA558931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79" y="1825625"/>
            <a:ext cx="11499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691A-6D00-49D9-95F1-8A269C85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5616-F1B5-4291-969A-09BBA513AED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B0A3-5363-4B34-8BB1-5C600CE40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jpeg"/><Relationship Id="rId47" Type="http://schemas.openxmlformats.org/officeDocument/2006/relationships/image" Target="../media/image63.jpe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jpeg"/><Relationship Id="rId45" Type="http://schemas.openxmlformats.org/officeDocument/2006/relationships/image" Target="../media/image61.png"/><Relationship Id="rId53" Type="http://schemas.openxmlformats.org/officeDocument/2006/relationships/image" Target="../media/image69.jpeg"/><Relationship Id="rId58" Type="http://schemas.openxmlformats.org/officeDocument/2006/relationships/image" Target="../media/image74.jpeg"/><Relationship Id="rId66" Type="http://schemas.openxmlformats.org/officeDocument/2006/relationships/image" Target="../media/image82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jpe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jpeg"/><Relationship Id="rId56" Type="http://schemas.openxmlformats.org/officeDocument/2006/relationships/image" Target="../media/image72.jpe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image" Target="../media/image24.png"/><Relationship Id="rId51" Type="http://schemas.openxmlformats.org/officeDocument/2006/relationships/image" Target="../media/image67.gif"/><Relationship Id="rId72" Type="http://schemas.openxmlformats.org/officeDocument/2006/relationships/image" Target="../media/image88.jpeg"/><Relationship Id="rId3" Type="http://schemas.openxmlformats.org/officeDocument/2006/relationships/image" Target="../media/image19.png"/><Relationship Id="rId12" Type="http://schemas.openxmlformats.org/officeDocument/2006/relationships/image" Target="../media/image28.gif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gif"/><Relationship Id="rId46" Type="http://schemas.openxmlformats.org/officeDocument/2006/relationships/image" Target="../media/image62.jpe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jpeg"/><Relationship Id="rId62" Type="http://schemas.openxmlformats.org/officeDocument/2006/relationships/image" Target="../media/image78.gif"/><Relationship Id="rId70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28" Type="http://schemas.openxmlformats.org/officeDocument/2006/relationships/image" Target="../media/image44.gif"/><Relationship Id="rId36" Type="http://schemas.openxmlformats.org/officeDocument/2006/relationships/image" Target="../media/image52.gif"/><Relationship Id="rId49" Type="http://schemas.openxmlformats.org/officeDocument/2006/relationships/image" Target="../media/image65.jpeg"/><Relationship Id="rId57" Type="http://schemas.openxmlformats.org/officeDocument/2006/relationships/image" Target="../media/image73.jpe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gif"/><Relationship Id="rId52" Type="http://schemas.openxmlformats.org/officeDocument/2006/relationships/image" Target="../media/image68.jpe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merenergy.com/products/grid/index.html" TargetMode="External"/><Relationship Id="rId5" Type="http://schemas.openxmlformats.org/officeDocument/2006/relationships/hyperlink" Target="https://www.homerenergy.com/homer-pro.html" TargetMode="External"/><Relationship Id="rId4" Type="http://schemas.openxmlformats.org/officeDocument/2006/relationships/hyperlink" Target="http://quickstart.homerenerg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0593AC-9E6A-4541-890E-883FBDA2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2514" y="2158365"/>
            <a:ext cx="6806973" cy="25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25EA9E-E3F2-4CE7-9BB2-37CA3027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94235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Microgrid Markets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6AC7EE-21A2-4A63-AE1A-A442AE7E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751" y="955683"/>
            <a:ext cx="6432063" cy="5170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Off-Grid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Energy Access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No existing infrastructure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Island &amp; isolated utilities</a:t>
            </a:r>
            <a:endParaRPr lang="en-US" sz="2000" dirty="0"/>
          </a:p>
          <a:p>
            <a:pPr lvl="2">
              <a:lnSpc>
                <a:spcPct val="150000"/>
              </a:lnSpc>
            </a:pPr>
            <a:r>
              <a:rPr lang="en-US" sz="1800" dirty="0"/>
              <a:t>Existing diesel-based power system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Grid-Connected (behind the meter)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Reliability &amp; resilience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Utility cost management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Demand charge, TOU, and sellback restrictions</a:t>
            </a:r>
            <a:endParaRPr lang="en-US" sz="12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0401C08-7F72-4750-A766-7A35A0AAA4D2}"/>
              </a:ext>
            </a:extLst>
          </p:cNvPr>
          <p:cNvSpPr/>
          <p:nvPr/>
        </p:nvSpPr>
        <p:spPr>
          <a:xfrm>
            <a:off x="7153551" y="1018558"/>
            <a:ext cx="767092" cy="2635370"/>
          </a:xfrm>
          <a:prstGeom prst="rightBrace">
            <a:avLst>
              <a:gd name="adj1" fmla="val 28721"/>
              <a:gd name="adj2" fmla="val 48706"/>
            </a:avLst>
          </a:prstGeom>
          <a:noFill/>
          <a:ln w="38100">
            <a:solidFill>
              <a:srgbClr val="1A7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992B5-ACCF-40B6-9E7A-6C233DA91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8" y="1926088"/>
            <a:ext cx="1859442" cy="695227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92C064D9-4595-4753-8672-A9231E851E7E}"/>
              </a:ext>
            </a:extLst>
          </p:cNvPr>
          <p:cNvSpPr/>
          <p:nvPr/>
        </p:nvSpPr>
        <p:spPr>
          <a:xfrm>
            <a:off x="7153551" y="3820012"/>
            <a:ext cx="856979" cy="2218838"/>
          </a:xfrm>
          <a:prstGeom prst="rightBrace">
            <a:avLst>
              <a:gd name="adj1" fmla="val 28721"/>
              <a:gd name="adj2" fmla="val 48706"/>
            </a:avLst>
          </a:prstGeom>
          <a:noFill/>
          <a:ln w="38100">
            <a:solidFill>
              <a:srgbClr val="28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89A5D-3CE3-45DF-87FB-3AC9BECD6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88" y="4581817"/>
            <a:ext cx="1878592" cy="6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1850841" y="1167854"/>
            <a:ext cx="8763000" cy="5111751"/>
            <a:chOff x="-281714" y="0"/>
            <a:chExt cx="8257703" cy="6029708"/>
          </a:xfrm>
        </p:grpSpPr>
        <p:sp>
          <p:nvSpPr>
            <p:cNvPr id="3" name="Oval 2"/>
            <p:cNvSpPr/>
            <p:nvPr/>
          </p:nvSpPr>
          <p:spPr>
            <a:xfrm>
              <a:off x="4837367" y="4727227"/>
              <a:ext cx="122823" cy="13295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" name="Straight Connector 3"/>
            <p:cNvCxnSpPr>
              <a:cxnSpLocks/>
              <a:endCxn id="3" idx="1"/>
            </p:cNvCxnSpPr>
            <p:nvPr/>
          </p:nvCxnSpPr>
          <p:spPr>
            <a:xfrm>
              <a:off x="4637179" y="4383548"/>
              <a:ext cx="218176" cy="3631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-281714" y="0"/>
              <a:ext cx="8257703" cy="6029708"/>
              <a:chOff x="-281714" y="0"/>
              <a:chExt cx="8257703" cy="602970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589112" y="828326"/>
                <a:ext cx="306714" cy="35098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9464" name="Group 6"/>
              <p:cNvGrpSpPr>
                <a:grpSpLocks/>
              </p:cNvGrpSpPr>
              <p:nvPr/>
            </p:nvGrpSpPr>
            <p:grpSpPr bwMode="auto">
              <a:xfrm>
                <a:off x="-281714" y="0"/>
                <a:ext cx="8257703" cy="6029708"/>
                <a:chOff x="-281714" y="0"/>
                <a:chExt cx="8257703" cy="6029708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813991" y="3127002"/>
                  <a:ext cx="377120" cy="38494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47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40417" y="1542069"/>
                  <a:ext cx="2568557" cy="4653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altLang="en-US" sz="16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Forward Operating Bases</a:t>
                  </a:r>
                  <a:endParaRPr lang="en-US" altLang="en-US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925266" y="1698431"/>
                  <a:ext cx="122823" cy="13482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148307" y="1415671"/>
                  <a:ext cx="262945" cy="29547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211993" y="3044169"/>
                  <a:ext cx="377119" cy="41196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4355895" y="1387582"/>
                  <a:ext cx="752508" cy="78648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7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72163" y="1179309"/>
                  <a:ext cx="1477645" cy="4006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altLang="en-US" sz="16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Military Bases</a:t>
                  </a:r>
                  <a:endParaRPr lang="en-US" altLang="en-US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91236" y="1933797"/>
                  <a:ext cx="1551073" cy="9480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altLang="en-US" sz="16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Backup for Unreliable Grids</a:t>
                  </a:r>
                  <a:endParaRPr lang="en-US" altLang="en-US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5" name="Straight Connector 14"/>
                <p:cNvCxnSpPr>
                  <a:cxnSpLocks/>
                </p:cNvCxnSpPr>
                <p:nvPr/>
              </p:nvCxnSpPr>
              <p:spPr>
                <a:xfrm flipV="1">
                  <a:off x="2476335" y="1741500"/>
                  <a:ext cx="511209" cy="24344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7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21135" y="2734487"/>
                  <a:ext cx="1302809" cy="4078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altLang="en-US" sz="1600" dirty="0">
                      <a:latin typeface="Calibri" pitchFamily="34" charset="0"/>
                      <a:cs typeface="Times New Roman" pitchFamily="18" charset="0"/>
                    </a:rPr>
                    <a:t>Energy Access</a:t>
                  </a:r>
                </a:p>
              </p:txBody>
            </p:sp>
            <p:cxnSp>
              <p:nvCxnSpPr>
                <p:cNvPr id="19" name="Straight Connector 18"/>
                <p:cNvCxnSpPr>
                  <a:cxnSpLocks/>
                  <a:stCxn id="11" idx="7"/>
                </p:cNvCxnSpPr>
                <p:nvPr/>
              </p:nvCxnSpPr>
              <p:spPr>
                <a:xfrm flipV="1">
                  <a:off x="3533884" y="2628435"/>
                  <a:ext cx="140428" cy="476066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77" name="Group 19"/>
                <p:cNvGrpSpPr>
                  <a:grpSpLocks/>
                </p:cNvGrpSpPr>
                <p:nvPr/>
              </p:nvGrpSpPr>
              <p:grpSpPr bwMode="auto">
                <a:xfrm>
                  <a:off x="-281714" y="0"/>
                  <a:ext cx="8257703" cy="6029708"/>
                  <a:chOff x="-281714" y="0"/>
                  <a:chExt cx="8257703" cy="6029708"/>
                </a:xfrm>
              </p:grpSpPr>
              <p:sp>
                <p:nvSpPr>
                  <p:cNvPr id="19478" name="Text Box 3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1714" y="4331854"/>
                    <a:ext cx="1457100" cy="11856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Energy Cost</a:t>
                    </a:r>
                    <a:b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Savings</a:t>
                    </a:r>
                    <a:endParaRPr lang="en-US" altLang="en-US" sz="11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2078" y="4727227"/>
                    <a:ext cx="1539314" cy="7670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Reduced</a:t>
                    </a:r>
                    <a:b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</a:br>
                    <a:r>
                      <a:rPr lang="en-US" altLang="en-US" sz="2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Emissions</a:t>
                    </a:r>
                    <a:endParaRPr lang="en-US" altLang="en-US" sz="11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1190173" y="5003534"/>
                    <a:ext cx="122824" cy="13295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499825" y="4791933"/>
                    <a:ext cx="268135" cy="3426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417980" y="4982975"/>
                    <a:ext cx="124553" cy="13482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cxnSp>
                <p:nvCxnSpPr>
                  <p:cNvPr id="27" name="Straight Connector 26"/>
                  <p:cNvCxnSpPr>
                    <a:cxnSpLocks/>
                    <a:stCxn id="40" idx="6"/>
                  </p:cNvCxnSpPr>
                  <p:nvPr/>
                </p:nvCxnSpPr>
                <p:spPr>
                  <a:xfrm flipV="1">
                    <a:off x="6002367" y="4262018"/>
                    <a:ext cx="855507" cy="303845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48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70456" y="3841321"/>
                    <a:ext cx="1905533" cy="4653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16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RE &amp; EV Integration</a:t>
                    </a:r>
                    <a:endParaRPr lang="en-US" altLang="en-US" sz="11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95827" y="4027055"/>
                    <a:ext cx="1221139" cy="30479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16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Ecotourism</a:t>
                    </a:r>
                    <a:endParaRPr lang="en-US" altLang="en-US" sz="11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9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6785" y="4087567"/>
                    <a:ext cx="1127531" cy="36131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16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Campuses </a:t>
                    </a:r>
                    <a:endParaRPr lang="en-US" altLang="en-US" sz="11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1110" y="5339751"/>
                    <a:ext cx="1000125" cy="4826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16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Islands</a:t>
                    </a:r>
                    <a:endParaRPr lang="en-US" altLang="en-US" sz="11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314" y="5598543"/>
                    <a:ext cx="888365" cy="43116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altLang="en-US" sz="16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Mines</a:t>
                    </a:r>
                    <a:endParaRPr lang="en-US" altLang="en-US" sz="1100">
                      <a:latin typeface="Calibri" pitchFamily="34" charset="0"/>
                      <a:ea typeface="Calibri" pitchFamily="34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250720" y="5046604"/>
                    <a:ext cx="190289" cy="599226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19489" idx="2"/>
                  </p:cNvCxnSpPr>
                  <p:nvPr/>
                </p:nvCxnSpPr>
                <p:spPr>
                  <a:xfrm>
                    <a:off x="3400551" y="4448882"/>
                    <a:ext cx="57277" cy="527524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707414" y="5089673"/>
                    <a:ext cx="570868" cy="404477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49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49717" y="0"/>
                    <a:ext cx="7021675" cy="5080311"/>
                    <a:chOff x="811" y="0"/>
                    <a:chExt cx="7021675" cy="5080311"/>
                  </a:xfrm>
                </p:grpSpPr>
                <p:grpSp>
                  <p:nvGrpSpPr>
                    <p:cNvPr id="1949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7021675" cy="5080311"/>
                      <a:chOff x="811" y="0"/>
                      <a:chExt cx="7021675" cy="5080311"/>
                    </a:xfrm>
                  </p:grpSpPr>
                  <p:cxnSp>
                    <p:nvCxnSpPr>
                      <p:cNvPr id="41" name="Straight Connector 40"/>
                      <p:cNvCxnSpPr>
                        <a:cxnSpLocks/>
                        <a:stCxn id="6" idx="7"/>
                      </p:cNvCxnSpPr>
                      <p:nvPr/>
                    </p:nvCxnSpPr>
                    <p:spPr>
                      <a:xfrm flipV="1">
                        <a:off x="2902003" y="690116"/>
                        <a:ext cx="655488" cy="189610"/>
                      </a:xfrm>
                      <a:prstGeom prst="line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499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52158" y="336430"/>
                        <a:ext cx="3770328" cy="5092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altLang="en-US" sz="1600" dirty="0">
                            <a:latin typeface="Calibri" pitchFamily="34" charset="0"/>
                            <a:ea typeface="Calibri" pitchFamily="34" charset="0"/>
                            <a:cs typeface="Times New Roman" pitchFamily="18" charset="0"/>
                          </a:rPr>
                          <a:t>Emergency Services &amp; Critical Infrastructure</a:t>
                        </a:r>
                        <a:endParaRPr lang="en-US" altLang="en-US" sz="1100" dirty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3" name="Isosceles Triangle 42"/>
                      <p:cNvSpPr/>
                      <p:nvPr/>
                    </p:nvSpPr>
                    <p:spPr>
                      <a:xfrm>
                        <a:off x="811" y="543048"/>
                        <a:ext cx="5610074" cy="4537263"/>
                      </a:xfrm>
                      <a:prstGeom prst="triangle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501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40943" y="0"/>
                        <a:ext cx="1714500" cy="428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algn="ctr" eaLnBrk="1" hangingPunct="1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altLang="en-US" sz="2200" b="1">
                            <a:latin typeface="Calibri" pitchFamily="34" charset="0"/>
                            <a:ea typeface="Calibri" pitchFamily="34" charset="0"/>
                            <a:cs typeface="Times New Roman" pitchFamily="18" charset="0"/>
                          </a:rPr>
                          <a:t>Reliability</a:t>
                        </a:r>
                        <a:endParaRPr lang="en-US" altLang="en-US" sz="110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526775" y="4262016"/>
                      <a:ext cx="526686" cy="60769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</p:grpSp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122711"/>
            <a:ext cx="12191999" cy="6096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dirty="0"/>
              <a:t>Micro Grid Value Propositions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7626DE-5C77-4AA1-84A4-92482B94B11E}"/>
              </a:ext>
            </a:extLst>
          </p:cNvPr>
          <p:cNvSpPr/>
          <p:nvPr/>
        </p:nvSpPr>
        <p:spPr bwMode="auto">
          <a:xfrm>
            <a:off x="3950185" y="4584479"/>
            <a:ext cx="528643" cy="5151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014FF-B789-4FA0-8C6A-06B0A95BA2C1}"/>
              </a:ext>
            </a:extLst>
          </p:cNvPr>
          <p:cNvSpPr txBox="1"/>
          <p:nvPr/>
        </p:nvSpPr>
        <p:spPr>
          <a:xfrm>
            <a:off x="1850840" y="4351978"/>
            <a:ext cx="17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Mgmt.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E721BB-E0AA-43F4-A6C2-41029D46085D}"/>
              </a:ext>
            </a:extLst>
          </p:cNvPr>
          <p:cNvCxnSpPr>
            <a:cxnSpLocks/>
            <a:endCxn id="47" idx="2"/>
          </p:cNvCxnSpPr>
          <p:nvPr/>
        </p:nvCxnSpPr>
        <p:spPr bwMode="auto">
          <a:xfrm>
            <a:off x="3047359" y="4710423"/>
            <a:ext cx="902827" cy="1316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">
            <a:extLst>
              <a:ext uri="{FF2B5EF4-FFF2-40B4-BE49-F238E27FC236}">
                <a16:creationId xmlns:a16="http://schemas.microsoft.com/office/drawing/2014/main" id="{3BBA0EA2-7A8B-4F60-B64D-6192F8F1A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87" y="3032566"/>
            <a:ext cx="1091203" cy="394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Telecomm</a:t>
            </a:r>
            <a:endParaRPr lang="en-US" alt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6056AA2-58B4-4669-9EC8-BB0052789F51}"/>
              </a:ext>
            </a:extLst>
          </p:cNvPr>
          <p:cNvSpPr/>
          <p:nvPr/>
        </p:nvSpPr>
        <p:spPr bwMode="auto">
          <a:xfrm flipV="1">
            <a:off x="5121010" y="3134887"/>
            <a:ext cx="206375" cy="1841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7E5622E-D383-411B-A945-A7E6525028B1}"/>
              </a:ext>
            </a:extLst>
          </p:cNvPr>
          <p:cNvCxnSpPr>
            <a:cxnSpLocks/>
          </p:cNvCxnSpPr>
          <p:nvPr/>
        </p:nvCxnSpPr>
        <p:spPr bwMode="auto">
          <a:xfrm flipV="1">
            <a:off x="4511031" y="3223101"/>
            <a:ext cx="635727" cy="67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914999-E419-4AD4-826D-20C9D23EB3DA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984370" y="3748582"/>
            <a:ext cx="149021" cy="1180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5452FA5-2596-4900-8F48-FFA56DA31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41" y="6229281"/>
            <a:ext cx="1772717" cy="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59C9-9D53-4735-ABDB-0E0FDAC6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9" y="205063"/>
            <a:ext cx="11513029" cy="95194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Distributed Storage Has More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F2AD-F73D-48CE-9B60-8DB2AA1F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1317072"/>
            <a:ext cx="11499377" cy="485989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Value for Distributed Projects</a:t>
            </a:r>
          </a:p>
          <a:p>
            <a:pPr lvl="1"/>
            <a:r>
              <a:rPr lang="en-US" sz="2800" dirty="0"/>
              <a:t>Reliability</a:t>
            </a:r>
          </a:p>
          <a:p>
            <a:pPr lvl="1"/>
            <a:r>
              <a:rPr lang="en-US" sz="2800" dirty="0"/>
              <a:t>Utility rate management</a:t>
            </a:r>
          </a:p>
          <a:p>
            <a:pPr lvl="2"/>
            <a:r>
              <a:rPr lang="en-US" sz="2400" dirty="0"/>
              <a:t>Demand charges</a:t>
            </a:r>
          </a:p>
          <a:p>
            <a:pPr lvl="2"/>
            <a:r>
              <a:rPr lang="en-US" sz="2400" dirty="0"/>
              <a:t>TOU rates</a:t>
            </a:r>
          </a:p>
          <a:p>
            <a:pPr lvl="2"/>
            <a:r>
              <a:rPr lang="en-US" sz="2400" dirty="0"/>
              <a:t>Sellback restrictions</a:t>
            </a:r>
          </a:p>
          <a:p>
            <a:pPr lvl="1"/>
            <a:r>
              <a:rPr lang="en-US" sz="2800" dirty="0"/>
              <a:t>Voltage VAR stability</a:t>
            </a:r>
          </a:p>
          <a:p>
            <a:r>
              <a:rPr lang="en-US" sz="3200" dirty="0"/>
              <a:t>Value for Centralized Projects</a:t>
            </a:r>
          </a:p>
          <a:p>
            <a:pPr lvl="1"/>
            <a:r>
              <a:rPr lang="en-US" sz="2800" dirty="0"/>
              <a:t>Increase transmission loading from large RE Projects</a:t>
            </a:r>
          </a:p>
          <a:p>
            <a:r>
              <a:rPr lang="en-US" sz="3200" dirty="0"/>
              <a:t>Location Agnostic</a:t>
            </a:r>
          </a:p>
          <a:p>
            <a:pPr lvl="1"/>
            <a:r>
              <a:rPr lang="en-US" sz="2800" dirty="0"/>
              <a:t>Frequency regulation</a:t>
            </a:r>
          </a:p>
          <a:p>
            <a:pPr lvl="1"/>
            <a:r>
              <a:rPr lang="en-US" sz="2800" dirty="0"/>
              <a:t>Duck Curve</a:t>
            </a:r>
          </a:p>
        </p:txBody>
      </p:sp>
    </p:spTree>
    <p:extLst>
      <p:ext uri="{BB962C8B-B14F-4D97-AF65-F5344CB8AC3E}">
        <p14:creationId xmlns:p14="http://schemas.microsoft.com/office/powerpoint/2010/main" val="318025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>
            <a:extLst>
              <a:ext uri="{FF2B5EF4-FFF2-40B4-BE49-F238E27FC236}">
                <a16:creationId xmlns:a16="http://schemas.microsoft.com/office/drawing/2014/main" id="{F3B6DD6C-E1E1-4454-A4F2-52407D3B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6096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dirty="0"/>
              <a:t>Too Many Choices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852D9D4-C255-49D7-93C8-E83A105720CF}"/>
              </a:ext>
            </a:extLst>
          </p:cNvPr>
          <p:cNvSpPr txBox="1">
            <a:spLocks noChangeArrowheads="1"/>
          </p:cNvSpPr>
          <p:nvPr/>
        </p:nvSpPr>
        <p:spPr bwMode="auto">
          <a:xfrm rot="1696490">
            <a:off x="3429000" y="1103314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Solar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58A9F712-23C1-42F3-81C4-537135F1EA20}"/>
              </a:ext>
            </a:extLst>
          </p:cNvPr>
          <p:cNvSpPr txBox="1">
            <a:spLocks noChangeArrowheads="1"/>
          </p:cNvSpPr>
          <p:nvPr/>
        </p:nvSpPr>
        <p:spPr bwMode="auto">
          <a:xfrm rot="836745">
            <a:off x="2890838" y="1905001"/>
            <a:ext cx="1166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Wind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FAD5E840-7D78-43B1-B013-6E26A5FD3CBA}"/>
              </a:ext>
            </a:extLst>
          </p:cNvPr>
          <p:cNvSpPr txBox="1">
            <a:spLocks noChangeArrowheads="1"/>
          </p:cNvSpPr>
          <p:nvPr/>
        </p:nvSpPr>
        <p:spPr bwMode="auto">
          <a:xfrm rot="-1016905">
            <a:off x="2432050" y="3956051"/>
            <a:ext cx="143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Biomass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E8652952-02CF-4367-B574-2B95AFCA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146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Hydro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D14E366A-0487-4700-8F18-9E3C01AA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1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Geothermal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A5EDFC35-E328-47C1-97AE-6D04A56B255A}"/>
              </a:ext>
            </a:extLst>
          </p:cNvPr>
          <p:cNvSpPr txBox="1">
            <a:spLocks noChangeArrowheads="1"/>
          </p:cNvSpPr>
          <p:nvPr/>
        </p:nvSpPr>
        <p:spPr bwMode="auto">
          <a:xfrm rot="-591108">
            <a:off x="7446963" y="2354263"/>
            <a:ext cx="212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Micro-turbines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C3401A8D-6744-4EC7-AFA3-9986960D7D5E}"/>
              </a:ext>
            </a:extLst>
          </p:cNvPr>
          <p:cNvSpPr txBox="1">
            <a:spLocks noChangeArrowheads="1"/>
          </p:cNvSpPr>
          <p:nvPr/>
        </p:nvSpPr>
        <p:spPr bwMode="auto">
          <a:xfrm rot="-1630463">
            <a:off x="7016750" y="1220789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Fuel Cells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F8177EC0-FE20-47E0-AF43-E732AB3FA5E2}"/>
              </a:ext>
            </a:extLst>
          </p:cNvPr>
          <p:cNvSpPr txBox="1">
            <a:spLocks noChangeArrowheads="1"/>
          </p:cNvSpPr>
          <p:nvPr/>
        </p:nvSpPr>
        <p:spPr bwMode="auto">
          <a:xfrm rot="-1355939">
            <a:off x="1611314" y="4929188"/>
            <a:ext cx="293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New Storage Techs.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241D3528-5ABA-4489-9781-9ADF1621D238}"/>
              </a:ext>
            </a:extLst>
          </p:cNvPr>
          <p:cNvSpPr txBox="1">
            <a:spLocks noChangeArrowheads="1"/>
          </p:cNvSpPr>
          <p:nvPr/>
        </p:nvSpPr>
        <p:spPr bwMode="auto">
          <a:xfrm rot="-2398825">
            <a:off x="3217863" y="5160963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Electric Vehicles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9437CD55-D933-4FE1-8BD3-A552F92F42A0}"/>
              </a:ext>
            </a:extLst>
          </p:cNvPr>
          <p:cNvSpPr txBox="1">
            <a:spLocks noChangeArrowheads="1"/>
          </p:cNvSpPr>
          <p:nvPr/>
        </p:nvSpPr>
        <p:spPr bwMode="auto">
          <a:xfrm rot="767663">
            <a:off x="7407276" y="4351338"/>
            <a:ext cx="287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Demand Response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3C2243DC-8768-4CCA-9233-31D4702B76CD}"/>
              </a:ext>
            </a:extLst>
          </p:cNvPr>
          <p:cNvSpPr txBox="1">
            <a:spLocks noChangeArrowheads="1"/>
          </p:cNvSpPr>
          <p:nvPr/>
        </p:nvSpPr>
        <p:spPr bwMode="auto">
          <a:xfrm rot="2092272">
            <a:off x="6732588" y="5353051"/>
            <a:ext cx="2874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Load Management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5D1012ED-98CE-4973-91FB-8A45A14E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38801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Smart grids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B9A3BD99-6925-41C8-9063-B2CF4F98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42900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Micro-grids</a:t>
            </a:r>
          </a:p>
        </p:txBody>
      </p:sp>
      <p:pic>
        <p:nvPicPr>
          <p:cNvPr id="18" name="Picture 11" descr="C:\Users\Peter\AppData\Local\Microsoft\Windows\Temporary Internet Files\Content.IE5\CP6MDVO0\MP900422224[1].jpg">
            <a:extLst>
              <a:ext uri="{FF2B5EF4-FFF2-40B4-BE49-F238E27FC236}">
                <a16:creationId xmlns:a16="http://schemas.microsoft.com/office/drawing/2014/main" id="{12E6645A-0E86-420F-9CBB-E994C102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1"/>
            <a:ext cx="1981200" cy="29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C6DE-3697-45C6-A4AB-77BC4FF8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9" y="231199"/>
            <a:ext cx="11513029" cy="89102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What is best?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4603-5591-42B6-9F14-F38A7B38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1256146"/>
            <a:ext cx="11499377" cy="49208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4800" dirty="0"/>
              <a:t>It depends on:</a:t>
            </a:r>
            <a:endParaRPr lang="en-US" altLang="en-US" sz="3000" dirty="0"/>
          </a:p>
          <a:p>
            <a:pPr lvl="1"/>
            <a:endParaRPr lang="en-US" altLang="en-US" sz="3500" dirty="0"/>
          </a:p>
          <a:p>
            <a:pPr lvl="1"/>
            <a:r>
              <a:rPr lang="en-US" altLang="en-US" sz="3500" dirty="0"/>
              <a:t>Resources</a:t>
            </a:r>
          </a:p>
          <a:p>
            <a:pPr lvl="1"/>
            <a:r>
              <a:rPr lang="en-US" altLang="en-US" sz="3500" dirty="0"/>
              <a:t>Loads</a:t>
            </a:r>
          </a:p>
          <a:p>
            <a:pPr lvl="1"/>
            <a:r>
              <a:rPr lang="en-US" altLang="en-US" sz="3500" dirty="0"/>
              <a:t>Equipment prices</a:t>
            </a:r>
          </a:p>
          <a:p>
            <a:pPr lvl="1"/>
            <a:r>
              <a:rPr lang="en-US" altLang="en-US" sz="3500" dirty="0"/>
              <a:t>Equipment performance</a:t>
            </a:r>
          </a:p>
          <a:p>
            <a:pPr marL="457200" lvl="1" indent="0">
              <a:buNone/>
            </a:pPr>
            <a:endParaRPr lang="en-US" altLang="en-US" sz="32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altLang="en-US" sz="4400" b="1" dirty="0"/>
              <a:t>A confused mind says “No!”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altLang="en-US" sz="4400" b="1" dirty="0"/>
              <a:t>HOMER fits the pieces together</a:t>
            </a:r>
          </a:p>
          <a:p>
            <a:endParaRPr lang="en-US" dirty="0"/>
          </a:p>
        </p:txBody>
      </p:sp>
      <p:pic>
        <p:nvPicPr>
          <p:cNvPr id="4" name="Picture 9" descr="C:\Users\Peter\AppData\Local\Microsoft\Windows\Temporary Internet Files\Content.IE5\1D2SOGL8\MC900254390[1].wmf">
            <a:extLst>
              <a:ext uri="{FF2B5EF4-FFF2-40B4-BE49-F238E27FC236}">
                <a16:creationId xmlns:a16="http://schemas.microsoft.com/office/drawing/2014/main" id="{D01532F6-D40B-4295-83E1-1416B99A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20" y="1256146"/>
            <a:ext cx="33531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5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95EA0F1F-BCAC-45B8-8399-6D1C12C1DF99}"/>
              </a:ext>
            </a:extLst>
          </p:cNvPr>
          <p:cNvSpPr txBox="1">
            <a:spLocks/>
          </p:cNvSpPr>
          <p:nvPr/>
        </p:nvSpPr>
        <p:spPr>
          <a:xfrm>
            <a:off x="346878" y="365126"/>
            <a:ext cx="11513029" cy="775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algn="ctr"/>
            <a:r>
              <a:rPr lang="en-US" sz="4800" b="1" dirty="0"/>
              <a:t>How HOMER Works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6251D40-EF11-489C-A347-718BE1A1EB1F}"/>
              </a:ext>
            </a:extLst>
          </p:cNvPr>
          <p:cNvSpPr/>
          <p:nvPr/>
        </p:nvSpPr>
        <p:spPr>
          <a:xfrm>
            <a:off x="3036708" y="3251715"/>
            <a:ext cx="1177255" cy="2167878"/>
          </a:xfrm>
          <a:prstGeom prst="rightBrace">
            <a:avLst>
              <a:gd name="adj1" fmla="val 8333"/>
              <a:gd name="adj2" fmla="val 48188"/>
            </a:avLst>
          </a:prstGeom>
          <a:noFill/>
          <a:ln w="76200">
            <a:solidFill>
              <a:srgbClr val="446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1480F6-B025-4EAA-83BF-77B32C4F8AB5}"/>
              </a:ext>
            </a:extLst>
          </p:cNvPr>
          <p:cNvGrpSpPr/>
          <p:nvPr/>
        </p:nvGrpSpPr>
        <p:grpSpPr>
          <a:xfrm>
            <a:off x="9008521" y="1658460"/>
            <a:ext cx="2757680" cy="4331415"/>
            <a:chOff x="9064966" y="2239926"/>
            <a:chExt cx="2757680" cy="43314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9C26F7-F1CC-4F10-AAE5-8CF44FEF4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309" y="2867644"/>
              <a:ext cx="924995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06B26A-95D1-4494-B2C6-95768D333177}"/>
                </a:ext>
              </a:extLst>
            </p:cNvPr>
            <p:cNvSpPr txBox="1"/>
            <p:nvPr/>
          </p:nvSpPr>
          <p:spPr>
            <a:xfrm>
              <a:off x="9064966" y="2239926"/>
              <a:ext cx="2757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Results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F3C40C-6815-4B68-8677-010248B838EF}"/>
                </a:ext>
              </a:extLst>
            </p:cNvPr>
            <p:cNvSpPr txBox="1"/>
            <p:nvPr/>
          </p:nvSpPr>
          <p:spPr>
            <a:xfrm>
              <a:off x="9343134" y="4016796"/>
              <a:ext cx="223926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Economic &amp; Engineering</a:t>
              </a:r>
            </a:p>
            <a:p>
              <a:pPr algn="ctr"/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System Sizing</a:t>
              </a:r>
            </a:p>
            <a:p>
              <a:pPr algn="ctr"/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Performance Details</a:t>
              </a:r>
            </a:p>
            <a:p>
              <a:pPr algn="ctr"/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Financials</a:t>
              </a: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Various Reports</a:t>
              </a:r>
              <a:b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31BEF5-DAB0-45FC-803E-050506D6C180}"/>
              </a:ext>
            </a:extLst>
          </p:cNvPr>
          <p:cNvCxnSpPr>
            <a:cxnSpLocks/>
          </p:cNvCxnSpPr>
          <p:nvPr/>
        </p:nvCxnSpPr>
        <p:spPr>
          <a:xfrm>
            <a:off x="7853097" y="4335654"/>
            <a:ext cx="1268325" cy="0"/>
          </a:xfrm>
          <a:prstGeom prst="straightConnector1">
            <a:avLst/>
          </a:prstGeom>
          <a:ln w="76200">
            <a:solidFill>
              <a:srgbClr val="4468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217CC5-3FEF-4CE9-9EB4-BC9CB68ED200}"/>
              </a:ext>
            </a:extLst>
          </p:cNvPr>
          <p:cNvGrpSpPr/>
          <p:nvPr/>
        </p:nvGrpSpPr>
        <p:grpSpPr>
          <a:xfrm>
            <a:off x="377157" y="1658460"/>
            <a:ext cx="2757680" cy="3318715"/>
            <a:chOff x="377157" y="2239926"/>
            <a:chExt cx="2757680" cy="3318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9546EE-E24A-4F66-85A2-C4FB09D11A05}"/>
                </a:ext>
              </a:extLst>
            </p:cNvPr>
            <p:cNvSpPr txBox="1"/>
            <p:nvPr/>
          </p:nvSpPr>
          <p:spPr>
            <a:xfrm>
              <a:off x="377157" y="4235202"/>
              <a:ext cx="2757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Load Profile</a:t>
              </a:r>
            </a:p>
            <a:p>
              <a:pPr algn="ctr"/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Site-Specific Resources</a:t>
              </a:r>
            </a:p>
            <a:p>
              <a:pPr algn="ctr"/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System Components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DC48CC-C4BB-4A91-B704-73B872B524D8}"/>
                </a:ext>
              </a:extLst>
            </p:cNvPr>
            <p:cNvSpPr txBox="1"/>
            <p:nvPr/>
          </p:nvSpPr>
          <p:spPr>
            <a:xfrm>
              <a:off x="377157" y="2239926"/>
              <a:ext cx="2757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Project Inputs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D75FF4-4D4A-418D-AB56-908639FE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6688" y="2867644"/>
              <a:ext cx="878619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8395C8-5692-436A-A304-B40CC45DD8ED}"/>
              </a:ext>
            </a:extLst>
          </p:cNvPr>
          <p:cNvGrpSpPr/>
          <p:nvPr/>
        </p:nvGrpSpPr>
        <p:grpSpPr>
          <a:xfrm>
            <a:off x="4643966" y="1658460"/>
            <a:ext cx="2971800" cy="3782094"/>
            <a:chOff x="4643966" y="1658460"/>
            <a:chExt cx="2971800" cy="37820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F1BECEB-D5C0-49FE-9D77-58A7F267EFC7}"/>
                </a:ext>
              </a:extLst>
            </p:cNvPr>
            <p:cNvGrpSpPr/>
            <p:nvPr/>
          </p:nvGrpSpPr>
          <p:grpSpPr>
            <a:xfrm>
              <a:off x="4643966" y="1658460"/>
              <a:ext cx="2971800" cy="3782094"/>
              <a:chOff x="4643966" y="2239926"/>
              <a:chExt cx="2971800" cy="3782094"/>
            </a:xfrm>
          </p:grpSpPr>
          <p:pic>
            <p:nvPicPr>
              <p:cNvPr id="39" name="Picture 2" descr="http://www.homerenergy.com/img/Pro_blk_200x76_new.png">
                <a:extLst>
                  <a:ext uri="{FF2B5EF4-FFF2-40B4-BE49-F238E27FC236}">
                    <a16:creationId xmlns:a16="http://schemas.microsoft.com/office/drawing/2014/main" id="{38CDD313-605A-49AF-B017-99DDF15C78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656" y="2991823"/>
                <a:ext cx="1684421" cy="64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88EEC81-9EA4-4E41-B54C-1F3B5598E0D3}"/>
                  </a:ext>
                </a:extLst>
              </p:cNvPr>
              <p:cNvGrpSpPr/>
              <p:nvPr/>
            </p:nvGrpSpPr>
            <p:grpSpPr>
              <a:xfrm>
                <a:off x="4643966" y="3812220"/>
                <a:ext cx="2971800" cy="2209800"/>
                <a:chOff x="7467600" y="2971800"/>
                <a:chExt cx="2971800" cy="2209800"/>
              </a:xfrm>
            </p:grpSpPr>
            <p:sp>
              <p:nvSpPr>
                <p:cNvPr id="42" name="Oval 5">
                  <a:extLst>
                    <a:ext uri="{FF2B5EF4-FFF2-40B4-BE49-F238E27FC236}">
                      <a16:creationId xmlns:a16="http://schemas.microsoft.com/office/drawing/2014/main" id="{C357DC39-9332-4BF0-9241-4416518F9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67600" y="2971800"/>
                  <a:ext cx="2971800" cy="2209800"/>
                </a:xfrm>
                <a:prstGeom prst="ellipse">
                  <a:avLst/>
                </a:prstGeom>
                <a:solidFill>
                  <a:srgbClr val="4468B1"/>
                </a:solidFill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Oval 6">
                  <a:extLst>
                    <a:ext uri="{FF2B5EF4-FFF2-40B4-BE49-F238E27FC236}">
                      <a16:creationId xmlns:a16="http://schemas.microsoft.com/office/drawing/2014/main" id="{DB3802A5-5E7F-47CE-8D99-D401A57B8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04931" y="3400425"/>
                  <a:ext cx="2497138" cy="163988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" name="Oval 7">
                  <a:extLst>
                    <a:ext uri="{FF2B5EF4-FFF2-40B4-BE49-F238E27FC236}">
                      <a16:creationId xmlns:a16="http://schemas.microsoft.com/office/drawing/2014/main" id="{40B5260C-620C-4305-97E9-8DD688AD6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6238" y="3873501"/>
                  <a:ext cx="1914525" cy="1008063"/>
                </a:xfrm>
                <a:prstGeom prst="ellipse">
                  <a:avLst/>
                </a:prstGeom>
                <a:solidFill>
                  <a:srgbClr val="4468B1"/>
                </a:solidFill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30B1484-68AA-4A4E-B7B1-6DE448488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5843" y="4299699"/>
                  <a:ext cx="91531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t" hangingPunct="1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Simulation</a:t>
                  </a:r>
                  <a:endParaRPr lang="en-US" altLang="en-US" sz="2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A8DB67F-42F0-4B7F-833B-72E3503FB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11685" y="3581401"/>
                  <a:ext cx="108363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t" hangingPunct="1"/>
                  <a:r>
                    <a:rPr lang="en-US" altLang="en-US" sz="14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Optimization</a:t>
                  </a:r>
                  <a:endParaRPr lang="en-US" alt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2D25DD9-8EA9-402D-B9A2-69FEDDAF2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6861" y="3176376"/>
                  <a:ext cx="167327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t" hangingPunct="1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Sensitivity Analysis</a:t>
                  </a:r>
                  <a:endParaRPr lang="en-US" altLang="en-US" sz="2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05A690-FC8E-4BFA-8C91-1A032A090F4E}"/>
                  </a:ext>
                </a:extLst>
              </p:cNvPr>
              <p:cNvSpPr txBox="1"/>
              <p:nvPr/>
            </p:nvSpPr>
            <p:spPr>
              <a:xfrm>
                <a:off x="4751026" y="2239926"/>
                <a:ext cx="2757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Analysis </a:t>
                </a: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CB82607-9028-4533-8DF3-E9D3E3E87633}"/>
                </a:ext>
              </a:extLst>
            </p:cNvPr>
            <p:cNvSpPr/>
            <p:nvPr/>
          </p:nvSpPr>
          <p:spPr>
            <a:xfrm>
              <a:off x="5172604" y="2286178"/>
              <a:ext cx="2064775" cy="764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E2F2E83E-1583-4092-8266-CBF6D13F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11" y="2748276"/>
            <a:ext cx="6667989" cy="30009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7540DF-553C-44E6-B36A-B6E0E727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8" y="0"/>
            <a:ext cx="11513029" cy="75709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HOMER Energy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0809-998F-4B14-B17D-47484799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108726"/>
            <a:ext cx="6813435" cy="50682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1992 – 2008 at NREL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2009: HOMER Energy created with exclusive license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&gt;250,000 people have used HOMER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&gt;100,000 opted-in to our network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Global Data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 million HOMER files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70,000 projects modeled since 2014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50E92-A136-4BF9-81D2-DEB423C3754C}"/>
              </a:ext>
            </a:extLst>
          </p:cNvPr>
          <p:cNvSpPr txBox="1"/>
          <p:nvPr/>
        </p:nvSpPr>
        <p:spPr>
          <a:xfrm>
            <a:off x="346878" y="490343"/>
            <a:ext cx="1151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Designing Hybrid Systems for over 25 years</a:t>
            </a:r>
          </a:p>
        </p:txBody>
      </p:sp>
    </p:spTree>
    <p:extLst>
      <p:ext uri="{BB962C8B-B14F-4D97-AF65-F5344CB8AC3E}">
        <p14:creationId xmlns:p14="http://schemas.microsoft.com/office/powerpoint/2010/main" val="17522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784-737E-4BAF-BA92-93A28989B9B7}"/>
              </a:ext>
            </a:extLst>
          </p:cNvPr>
          <p:cNvSpPr txBox="1">
            <a:spLocks/>
          </p:cNvSpPr>
          <p:nvPr/>
        </p:nvSpPr>
        <p:spPr>
          <a:xfrm>
            <a:off x="352039" y="96400"/>
            <a:ext cx="11513029" cy="942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algn="ctr"/>
            <a:r>
              <a:rPr lang="en-US" sz="4800" b="1" dirty="0"/>
              <a:t>HOMER Users…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CA30D-9001-43CA-B0D1-2B70B8087F17}"/>
              </a:ext>
            </a:extLst>
          </p:cNvPr>
          <p:cNvSpPr txBox="1"/>
          <p:nvPr/>
        </p:nvSpPr>
        <p:spPr>
          <a:xfrm>
            <a:off x="1684211" y="128246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09F71-B9C1-4BE3-9ADD-2CE85783EBFC}"/>
              </a:ext>
            </a:extLst>
          </p:cNvPr>
          <p:cNvSpPr txBox="1"/>
          <p:nvPr/>
        </p:nvSpPr>
        <p:spPr>
          <a:xfrm>
            <a:off x="9291408" y="128246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E6A52-552F-4CE4-B01C-58641FD7838F}"/>
              </a:ext>
            </a:extLst>
          </p:cNvPr>
          <p:cNvSpPr txBox="1"/>
          <p:nvPr/>
        </p:nvSpPr>
        <p:spPr>
          <a:xfrm>
            <a:off x="3365267" y="128246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Component </a:t>
            </a:r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F1D23-A6DA-4B27-95CF-31B1E2B631E9}"/>
              </a:ext>
            </a:extLst>
          </p:cNvPr>
          <p:cNvSpPr txBox="1"/>
          <p:nvPr/>
        </p:nvSpPr>
        <p:spPr>
          <a:xfrm>
            <a:off x="6262400" y="1282468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Engineering </a:t>
            </a:r>
          </a:p>
          <a:p>
            <a:pPr algn="ctr"/>
            <a:r>
              <a:rPr lang="en-US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247A4-5B21-43EA-83C7-FE9576A3FF0F}"/>
              </a:ext>
            </a:extLst>
          </p:cNvPr>
          <p:cNvSpPr txBox="1"/>
          <p:nvPr/>
        </p:nvSpPr>
        <p:spPr>
          <a:xfrm>
            <a:off x="7724011" y="1282468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 &amp;</a:t>
            </a:r>
          </a:p>
          <a:p>
            <a:pPr algn="ctr"/>
            <a:r>
              <a:rPr lang="en-US" sz="1400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</a:t>
            </a:r>
          </a:p>
          <a:p>
            <a:pPr algn="ctr"/>
            <a:r>
              <a:rPr lang="en-US" sz="1400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EED7E-D6E2-4B5C-B723-A20C690317C5}"/>
              </a:ext>
            </a:extLst>
          </p:cNvPr>
          <p:cNvSpPr txBox="1"/>
          <p:nvPr/>
        </p:nvSpPr>
        <p:spPr>
          <a:xfrm>
            <a:off x="5014603" y="128246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252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</a:p>
        </p:txBody>
      </p:sp>
      <p:pic>
        <p:nvPicPr>
          <p:cNvPr id="9" name="Picture 2" descr="https://encrypted-tbn0.gstatic.com/images?q=tbn:ANd9GcQFGYCz472oUvBPeqT-HiN3EzUCJVjmH5w_eFUcb3lzwJYMmfSZRg">
            <a:extLst>
              <a:ext uri="{FF2B5EF4-FFF2-40B4-BE49-F238E27FC236}">
                <a16:creationId xmlns:a16="http://schemas.microsoft.com/office/drawing/2014/main" id="{1FD6C7B9-34B8-426B-AC56-5515FD68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987" y="3056246"/>
            <a:ext cx="531584" cy="465136"/>
          </a:xfrm>
          <a:prstGeom prst="rect">
            <a:avLst/>
          </a:prstGeom>
          <a:noFill/>
        </p:spPr>
      </p:pic>
      <p:pic>
        <p:nvPicPr>
          <p:cNvPr id="10" name="Picture 44" descr="PP_logo_RGB_large">
            <a:extLst>
              <a:ext uri="{FF2B5EF4-FFF2-40B4-BE49-F238E27FC236}">
                <a16:creationId xmlns:a16="http://schemas.microsoft.com/office/drawing/2014/main" id="{590B61FE-ED98-4777-B4FF-0B5A309C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876" y="5494124"/>
            <a:ext cx="517026" cy="399834"/>
          </a:xfrm>
          <a:prstGeom prst="rect">
            <a:avLst/>
          </a:prstGeom>
          <a:noFill/>
        </p:spPr>
      </p:pic>
      <p:pic>
        <p:nvPicPr>
          <p:cNvPr id="11" name="Picture 30" descr="https://corporatewatch.org/sites/default/files/royal%20dutch%20shell%20company%20logo%20640x360%2016x9.jpg">
            <a:extLst>
              <a:ext uri="{FF2B5EF4-FFF2-40B4-BE49-F238E27FC236}">
                <a16:creationId xmlns:a16="http://schemas.microsoft.com/office/drawing/2014/main" id="{2A647B89-FB3F-47FC-A777-48B76711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659" y="1853634"/>
            <a:ext cx="801265" cy="450712"/>
          </a:xfrm>
          <a:prstGeom prst="rect">
            <a:avLst/>
          </a:prstGeom>
          <a:noFill/>
        </p:spPr>
      </p:pic>
      <p:pic>
        <p:nvPicPr>
          <p:cNvPr id="12" name="Picture 4" descr="logo_ennera">
            <a:extLst>
              <a:ext uri="{FF2B5EF4-FFF2-40B4-BE49-F238E27FC236}">
                <a16:creationId xmlns:a16="http://schemas.microsoft.com/office/drawing/2014/main" id="{CFA1F416-0802-43F3-BE4F-FE0D6757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117" y="3163873"/>
            <a:ext cx="883951" cy="296297"/>
          </a:xfrm>
          <a:prstGeom prst="rect">
            <a:avLst/>
          </a:prstGeom>
          <a:noFill/>
        </p:spPr>
      </p:pic>
      <p:pic>
        <p:nvPicPr>
          <p:cNvPr id="13" name="Picture 22" descr="http://www.ttespa.it/img_prod/thumb/Enel%20GreenPower.jpg">
            <a:extLst>
              <a:ext uri="{FF2B5EF4-FFF2-40B4-BE49-F238E27FC236}">
                <a16:creationId xmlns:a16="http://schemas.microsoft.com/office/drawing/2014/main" id="{DC3DCA35-705B-4EDD-8CCA-963FE798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575" y="1750217"/>
            <a:ext cx="602929" cy="422050"/>
          </a:xfrm>
          <a:prstGeom prst="rect">
            <a:avLst/>
          </a:prstGeom>
          <a:noFill/>
        </p:spPr>
      </p:pic>
      <p:pic>
        <p:nvPicPr>
          <p:cNvPr id="14" name="Picture 20" descr="Engie fra logo.png">
            <a:extLst>
              <a:ext uri="{FF2B5EF4-FFF2-40B4-BE49-F238E27FC236}">
                <a16:creationId xmlns:a16="http://schemas.microsoft.com/office/drawing/2014/main" id="{5062919C-31E9-4815-8F06-A5C4CCA3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941" y="2230528"/>
            <a:ext cx="588626" cy="317858"/>
          </a:xfrm>
          <a:prstGeom prst="rect">
            <a:avLst/>
          </a:prstGeom>
          <a:noFill/>
        </p:spPr>
      </p:pic>
      <p:pic>
        <p:nvPicPr>
          <p:cNvPr id="17" name="Picture 16" descr="Panasonic Corp.">
            <a:extLst>
              <a:ext uri="{FF2B5EF4-FFF2-40B4-BE49-F238E27FC236}">
                <a16:creationId xmlns:a16="http://schemas.microsoft.com/office/drawing/2014/main" id="{F1EDC0CE-3017-425D-BDFF-FDBF48E8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06" y="3295190"/>
            <a:ext cx="407966" cy="407966"/>
          </a:xfrm>
          <a:prstGeom prst="rect">
            <a:avLst/>
          </a:prstGeom>
          <a:noFill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BCD46C28-C8FF-4140-BBAA-E7C7A4C5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698" y="3526646"/>
            <a:ext cx="483769" cy="35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4" descr="http://microgridnews.com/wp-content/uploads/2015/03/sustainable-power.png">
            <a:extLst>
              <a:ext uri="{FF2B5EF4-FFF2-40B4-BE49-F238E27FC236}">
                <a16:creationId xmlns:a16="http://schemas.microsoft.com/office/drawing/2014/main" id="{1683605C-EE10-41FE-BB10-0E372E54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367" y="3819501"/>
            <a:ext cx="604050" cy="370484"/>
          </a:xfrm>
          <a:prstGeom prst="rect">
            <a:avLst/>
          </a:prstGeom>
          <a:noFill/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1D4B2E17-8891-4AE7-BC75-67A0764F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328" y="1746312"/>
            <a:ext cx="720226" cy="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of Royce Royce auto logo">
            <a:extLst>
              <a:ext uri="{FF2B5EF4-FFF2-40B4-BE49-F238E27FC236}">
                <a16:creationId xmlns:a16="http://schemas.microsoft.com/office/drawing/2014/main" id="{F003CFB2-748D-40CE-AA32-C829D80E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384" y="4002217"/>
            <a:ext cx="555625" cy="555625"/>
          </a:xfrm>
          <a:prstGeom prst="rect">
            <a:avLst/>
          </a:prstGeom>
          <a:noFill/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B7E06B66-6BB7-4A1F-80F8-8A2C947A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082" y="2124548"/>
            <a:ext cx="874743" cy="27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Image result for cummins">
            <a:extLst>
              <a:ext uri="{FF2B5EF4-FFF2-40B4-BE49-F238E27FC236}">
                <a16:creationId xmlns:a16="http://schemas.microsoft.com/office/drawing/2014/main" id="{DF884333-D6F1-448D-A873-5C7EB2FB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464" y="4259156"/>
            <a:ext cx="404680" cy="404680"/>
          </a:xfrm>
          <a:prstGeom prst="rect">
            <a:avLst/>
          </a:prstGeom>
          <a:noFill/>
        </p:spPr>
      </p:pic>
      <p:pic>
        <p:nvPicPr>
          <p:cNvPr id="24" name="Picture 46" descr="http://i2.wp.com/microgridnews.com/wp-content/uploads/2015/01/image002.jpg?resize=106%2C100">
            <a:extLst>
              <a:ext uri="{FF2B5EF4-FFF2-40B4-BE49-F238E27FC236}">
                <a16:creationId xmlns:a16="http://schemas.microsoft.com/office/drawing/2014/main" id="{04D12A2E-AA0B-4F76-AA28-CE81E14B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139" y="4672052"/>
            <a:ext cx="452314" cy="426711"/>
          </a:xfrm>
          <a:prstGeom prst="rect">
            <a:avLst/>
          </a:prstGeom>
          <a:noFill/>
        </p:spPr>
      </p:pic>
      <p:pic>
        <p:nvPicPr>
          <p:cNvPr id="25" name="Picture 26" descr="http://microgridnews.com/wp-content/uploads/2015/03/cadmus.png">
            <a:extLst>
              <a:ext uri="{FF2B5EF4-FFF2-40B4-BE49-F238E27FC236}">
                <a16:creationId xmlns:a16="http://schemas.microsoft.com/office/drawing/2014/main" id="{65D443AA-3E96-4A6C-9849-67825978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810" y="1960980"/>
            <a:ext cx="462159" cy="462159"/>
          </a:xfrm>
          <a:prstGeom prst="rect">
            <a:avLst/>
          </a:prstGeom>
          <a:noFill/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0DEFB13E-7C45-4306-BB7C-D4D762B8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655" y="2400782"/>
            <a:ext cx="653094" cy="16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3FA07101-185F-4F4E-BA4E-14016269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178" y="1918837"/>
            <a:ext cx="526963" cy="19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 descr="File:Schneider Electric.svg">
            <a:extLst>
              <a:ext uri="{FF2B5EF4-FFF2-40B4-BE49-F238E27FC236}">
                <a16:creationId xmlns:a16="http://schemas.microsoft.com/office/drawing/2014/main" id="{059A3ABF-588D-4E44-8CA1-D8C40E6A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53" y="5174610"/>
            <a:ext cx="807949" cy="243667"/>
          </a:xfrm>
          <a:prstGeom prst="rect">
            <a:avLst/>
          </a:prstGeom>
          <a:noFill/>
        </p:spPr>
      </p:pic>
      <p:pic>
        <p:nvPicPr>
          <p:cNvPr id="29" name="Picture 8" descr="REC Solar logo">
            <a:extLst>
              <a:ext uri="{FF2B5EF4-FFF2-40B4-BE49-F238E27FC236}">
                <a16:creationId xmlns:a16="http://schemas.microsoft.com/office/drawing/2014/main" id="{BBBF21BA-3478-413C-A87A-0D695AE3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996" y="1884231"/>
            <a:ext cx="639692" cy="219323"/>
          </a:xfrm>
          <a:prstGeom prst="rect">
            <a:avLst/>
          </a:prstGeom>
          <a:noFill/>
        </p:spPr>
      </p:pic>
      <p:pic>
        <p:nvPicPr>
          <p:cNvPr id="30" name="Picture 14" descr="http://cleantechnica.com/files/2015/06/IFC-Logo.png">
            <a:extLst>
              <a:ext uri="{FF2B5EF4-FFF2-40B4-BE49-F238E27FC236}">
                <a16:creationId xmlns:a16="http://schemas.microsoft.com/office/drawing/2014/main" id="{110DA8C7-0619-4BBE-A7F3-69914F55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918" y="2175498"/>
            <a:ext cx="715722" cy="247640"/>
          </a:xfrm>
          <a:prstGeom prst="rect">
            <a:avLst/>
          </a:prstGeom>
          <a:noFill/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392718D6-BEAF-4A12-A890-6825B643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113" y="2562088"/>
            <a:ext cx="887275" cy="40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555CBAAB-6FA2-4FD4-953F-85FECD73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740" y="2467333"/>
            <a:ext cx="903021" cy="43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16" descr="http://i2.wp.com/microgridnews.com/wp-content/uploads/2015/05/REDT_logo.png">
            <a:extLst>
              <a:ext uri="{FF2B5EF4-FFF2-40B4-BE49-F238E27FC236}">
                <a16:creationId xmlns:a16="http://schemas.microsoft.com/office/drawing/2014/main" id="{D99B967B-DE94-4A13-8D85-5E120EE2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808" y="5532487"/>
            <a:ext cx="637336" cy="233428"/>
          </a:xfrm>
          <a:prstGeom prst="rect">
            <a:avLst/>
          </a:prstGeom>
          <a:noFill/>
        </p:spPr>
      </p:pic>
      <p:pic>
        <p:nvPicPr>
          <p:cNvPr id="34" name="Picture 28" descr="http://microgridnews.com/wp-content/uploads/2015/03/canadian-solar.png">
            <a:extLst>
              <a:ext uri="{FF2B5EF4-FFF2-40B4-BE49-F238E27FC236}">
                <a16:creationId xmlns:a16="http://schemas.microsoft.com/office/drawing/2014/main" id="{F5415B47-55C1-41EE-B140-9F6D7FAAD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110" y="5803549"/>
            <a:ext cx="941108" cy="267167"/>
          </a:xfrm>
          <a:prstGeom prst="rect">
            <a:avLst/>
          </a:prstGeom>
          <a:noFill/>
        </p:spPr>
      </p:pic>
      <p:pic>
        <p:nvPicPr>
          <p:cNvPr id="35" name="Picture 38" descr="http://microgridnews.com/wp-content/uploads/2015/03/trojan.png">
            <a:extLst>
              <a:ext uri="{FF2B5EF4-FFF2-40B4-BE49-F238E27FC236}">
                <a16:creationId xmlns:a16="http://schemas.microsoft.com/office/drawing/2014/main" id="{A3E8E3D1-2B18-475F-8CB6-5FBBCC67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2812" y="4759413"/>
            <a:ext cx="767882" cy="299352"/>
          </a:xfrm>
          <a:prstGeom prst="rect">
            <a:avLst/>
          </a:prstGeom>
          <a:noFill/>
        </p:spPr>
      </p:pic>
      <p:pic>
        <p:nvPicPr>
          <p:cNvPr id="36" name="Picture 10" descr="File:USAID-Logo.svg">
            <a:extLst>
              <a:ext uri="{FF2B5EF4-FFF2-40B4-BE49-F238E27FC236}">
                <a16:creationId xmlns:a16="http://schemas.microsoft.com/office/drawing/2014/main" id="{8D40C545-A1F5-461D-93E7-0D7B0BA2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947" y="3516873"/>
            <a:ext cx="439891" cy="439891"/>
          </a:xfrm>
          <a:prstGeom prst="rect">
            <a:avLst/>
          </a:prstGeom>
          <a:noFill/>
        </p:spPr>
      </p:pic>
      <p:pic>
        <p:nvPicPr>
          <p:cNvPr id="37" name="Picture 26" descr="E.ON UK - Energy Supplier logo">
            <a:extLst>
              <a:ext uri="{FF2B5EF4-FFF2-40B4-BE49-F238E27FC236}">
                <a16:creationId xmlns:a16="http://schemas.microsoft.com/office/drawing/2014/main" id="{E81DF43F-7D4A-4559-9FA3-04ACED3A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699" y="2567464"/>
            <a:ext cx="742698" cy="220802"/>
          </a:xfrm>
          <a:prstGeom prst="rect">
            <a:avLst/>
          </a:prstGeom>
          <a:noFill/>
        </p:spPr>
      </p:pic>
      <p:pic>
        <p:nvPicPr>
          <p:cNvPr id="38" name="Picture 13">
            <a:extLst>
              <a:ext uri="{FF2B5EF4-FFF2-40B4-BE49-F238E27FC236}">
                <a16:creationId xmlns:a16="http://schemas.microsoft.com/office/drawing/2014/main" id="{73746530-DC9D-4108-8405-BC48736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2856" y="2868953"/>
            <a:ext cx="1107281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6" descr="Hitachi logo">
            <a:extLst>
              <a:ext uri="{FF2B5EF4-FFF2-40B4-BE49-F238E27FC236}">
                <a16:creationId xmlns:a16="http://schemas.microsoft.com/office/drawing/2014/main" id="{3D298810-7018-4865-B687-CBF3A682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860" y="2394745"/>
            <a:ext cx="1069975" cy="218008"/>
          </a:xfrm>
          <a:prstGeom prst="rect">
            <a:avLst/>
          </a:prstGeom>
          <a:noFill/>
        </p:spPr>
      </p:pic>
      <p:pic>
        <p:nvPicPr>
          <p:cNvPr id="40" name="Picture 12" descr="MRIGlobal">
            <a:extLst>
              <a:ext uri="{FF2B5EF4-FFF2-40B4-BE49-F238E27FC236}">
                <a16:creationId xmlns:a16="http://schemas.microsoft.com/office/drawing/2014/main" id="{FC2C441C-18FD-440F-AD55-EC339DFF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9468" y="2637972"/>
            <a:ext cx="714354" cy="381001"/>
          </a:xfrm>
          <a:prstGeom prst="rect">
            <a:avLst/>
          </a:prstGeom>
          <a:noFill/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40BF8FF2-C9EE-4824-A82B-8F882EA8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843" y="2801324"/>
            <a:ext cx="927893" cy="3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5">
            <a:extLst>
              <a:ext uri="{FF2B5EF4-FFF2-40B4-BE49-F238E27FC236}">
                <a16:creationId xmlns:a16="http://schemas.microsoft.com/office/drawing/2014/main" id="{E1167F37-3D6E-4052-B70E-867F2C4A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732" y="3274164"/>
            <a:ext cx="600603" cy="42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36" descr="http://i1.wp.com/microgridnews.com/wp-content/uploads/2015/05/solarcentury_logo.png">
            <a:extLst>
              <a:ext uri="{FF2B5EF4-FFF2-40B4-BE49-F238E27FC236}">
                <a16:creationId xmlns:a16="http://schemas.microsoft.com/office/drawing/2014/main" id="{0E179BBA-8A81-4BF3-8D19-CCE9DC4C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081" y="4231193"/>
            <a:ext cx="933643" cy="174332"/>
          </a:xfrm>
          <a:prstGeom prst="rect">
            <a:avLst/>
          </a:prstGeom>
          <a:noFill/>
        </p:spPr>
      </p:pic>
      <p:pic>
        <p:nvPicPr>
          <p:cNvPr id="44" name="Picture 34" descr="http://i1.wp.com/microgridnews.com/wp-content/uploads/2015/06/saft_logo.png">
            <a:extLst>
              <a:ext uri="{FF2B5EF4-FFF2-40B4-BE49-F238E27FC236}">
                <a16:creationId xmlns:a16="http://schemas.microsoft.com/office/drawing/2014/main" id="{029705AE-6025-43E7-8BA2-53EBF454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680" y="2242369"/>
            <a:ext cx="283812" cy="426711"/>
          </a:xfrm>
          <a:prstGeom prst="rect">
            <a:avLst/>
          </a:prstGeom>
          <a:noFill/>
        </p:spPr>
      </p:pic>
      <p:pic>
        <p:nvPicPr>
          <p:cNvPr id="45" name="Picture 44" descr="http://www.leonics.com/share/image/leonics_logo_.gif">
            <a:extLst>
              <a:ext uri="{FF2B5EF4-FFF2-40B4-BE49-F238E27FC236}">
                <a16:creationId xmlns:a16="http://schemas.microsoft.com/office/drawing/2014/main" id="{505879A1-8322-426B-AFC8-329A84D0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42" y="1903891"/>
            <a:ext cx="826162" cy="310408"/>
          </a:xfrm>
          <a:prstGeom prst="rect">
            <a:avLst/>
          </a:prstGeom>
          <a:noFill/>
        </p:spPr>
      </p:pic>
      <p:pic>
        <p:nvPicPr>
          <p:cNvPr id="46" name="Picture 4" descr="Image result for mekelle university logo">
            <a:extLst>
              <a:ext uri="{FF2B5EF4-FFF2-40B4-BE49-F238E27FC236}">
                <a16:creationId xmlns:a16="http://schemas.microsoft.com/office/drawing/2014/main" id="{A1B1CD89-8FF0-4B61-9C76-90E82E8A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726" y="3010467"/>
            <a:ext cx="464941" cy="464941"/>
          </a:xfrm>
          <a:prstGeom prst="rect">
            <a:avLst/>
          </a:prstGeom>
          <a:noFill/>
        </p:spPr>
      </p:pic>
      <p:pic>
        <p:nvPicPr>
          <p:cNvPr id="47" name="Picture 26" descr="Image result for stanford logo">
            <a:extLst>
              <a:ext uri="{FF2B5EF4-FFF2-40B4-BE49-F238E27FC236}">
                <a16:creationId xmlns:a16="http://schemas.microsoft.com/office/drawing/2014/main" id="{7AD5D584-902A-4279-927E-EDCE94B9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683" y="3100764"/>
            <a:ext cx="452437" cy="690901"/>
          </a:xfrm>
          <a:prstGeom prst="rect">
            <a:avLst/>
          </a:prstGeom>
          <a:noFill/>
        </p:spPr>
      </p:pic>
      <p:pic>
        <p:nvPicPr>
          <p:cNvPr id="48" name="Picture 6" descr="Image result for MIT logo">
            <a:extLst>
              <a:ext uri="{FF2B5EF4-FFF2-40B4-BE49-F238E27FC236}">
                <a16:creationId xmlns:a16="http://schemas.microsoft.com/office/drawing/2014/main" id="{45BFF624-14D5-46BA-AA19-775B5A5D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97" y="3613863"/>
            <a:ext cx="1028700" cy="685800"/>
          </a:xfrm>
          <a:prstGeom prst="rect">
            <a:avLst/>
          </a:prstGeom>
          <a:noFill/>
        </p:spPr>
      </p:pic>
      <p:pic>
        <p:nvPicPr>
          <p:cNvPr id="49" name="Picture 22" descr="Image result for Norwegian University of Life Sciences (NMBU) logo">
            <a:extLst>
              <a:ext uri="{FF2B5EF4-FFF2-40B4-BE49-F238E27FC236}">
                <a16:creationId xmlns:a16="http://schemas.microsoft.com/office/drawing/2014/main" id="{038ECD78-DF22-42DA-9C7D-C0088CAE3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172" y="4496338"/>
            <a:ext cx="906026" cy="334997"/>
          </a:xfrm>
          <a:prstGeom prst="rect">
            <a:avLst/>
          </a:prstGeom>
          <a:noFill/>
        </p:spPr>
      </p:pic>
      <p:pic>
        <p:nvPicPr>
          <p:cNvPr id="50" name="Picture 14" descr="Image result for Hamburg University of Technology (TUHH) logo">
            <a:extLst>
              <a:ext uri="{FF2B5EF4-FFF2-40B4-BE49-F238E27FC236}">
                <a16:creationId xmlns:a16="http://schemas.microsoft.com/office/drawing/2014/main" id="{AB71F7CF-BDDD-42A7-BA08-74CEF74B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829" y="4941427"/>
            <a:ext cx="1020448" cy="278143"/>
          </a:xfrm>
          <a:prstGeom prst="rect">
            <a:avLst/>
          </a:prstGeom>
          <a:noFill/>
        </p:spPr>
      </p:pic>
      <p:pic>
        <p:nvPicPr>
          <p:cNvPr id="51" name="Picture 18" descr="Image result for Technical University of Munich (TU Munich) logo">
            <a:extLst>
              <a:ext uri="{FF2B5EF4-FFF2-40B4-BE49-F238E27FC236}">
                <a16:creationId xmlns:a16="http://schemas.microsoft.com/office/drawing/2014/main" id="{024D5921-1FF8-4A2A-ABDC-841395AE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175" y="3890237"/>
            <a:ext cx="409659" cy="496009"/>
          </a:xfrm>
          <a:prstGeom prst="rect">
            <a:avLst/>
          </a:prstGeom>
          <a:noFill/>
        </p:spPr>
      </p:pic>
      <p:pic>
        <p:nvPicPr>
          <p:cNvPr id="52" name="Picture 6" descr="Image result for KTH University">
            <a:extLst>
              <a:ext uri="{FF2B5EF4-FFF2-40B4-BE49-F238E27FC236}">
                <a16:creationId xmlns:a16="http://schemas.microsoft.com/office/drawing/2014/main" id="{9AFB8083-F5A3-4BB9-BD2A-D4AD9B80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88" y="5296442"/>
            <a:ext cx="435047" cy="490578"/>
          </a:xfrm>
          <a:prstGeom prst="rect">
            <a:avLst/>
          </a:prstGeom>
          <a:noFill/>
        </p:spPr>
      </p:pic>
      <p:pic>
        <p:nvPicPr>
          <p:cNvPr id="53" name="Picture 20" descr="Image result for uc san diego logo">
            <a:extLst>
              <a:ext uri="{FF2B5EF4-FFF2-40B4-BE49-F238E27FC236}">
                <a16:creationId xmlns:a16="http://schemas.microsoft.com/office/drawing/2014/main" id="{9D991C35-6F83-4E93-BCDF-D7992445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809" y="5372461"/>
            <a:ext cx="502763" cy="407646"/>
          </a:xfrm>
          <a:prstGeom prst="rect">
            <a:avLst/>
          </a:prstGeom>
          <a:noFill/>
        </p:spPr>
      </p:pic>
      <p:pic>
        <p:nvPicPr>
          <p:cNvPr id="54" name="Picture 28" descr="Image result for university of cambridge logo">
            <a:extLst>
              <a:ext uri="{FF2B5EF4-FFF2-40B4-BE49-F238E27FC236}">
                <a16:creationId xmlns:a16="http://schemas.microsoft.com/office/drawing/2014/main" id="{2A5BA4B2-58D7-41E2-A7C5-619B4CED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879" y="5957675"/>
            <a:ext cx="1028484" cy="238194"/>
          </a:xfrm>
          <a:prstGeom prst="rect">
            <a:avLst/>
          </a:prstGeom>
          <a:noFill/>
        </p:spPr>
      </p:pic>
      <p:pic>
        <p:nvPicPr>
          <p:cNvPr id="55" name="Picture 2" descr="Image result for black and veatch logo">
            <a:extLst>
              <a:ext uri="{FF2B5EF4-FFF2-40B4-BE49-F238E27FC236}">
                <a16:creationId xmlns:a16="http://schemas.microsoft.com/office/drawing/2014/main" id="{7769FE5E-B032-42D4-81C8-B320BFE0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059" y="3073011"/>
            <a:ext cx="443862" cy="443862"/>
          </a:xfrm>
          <a:prstGeom prst="rect">
            <a:avLst/>
          </a:prstGeom>
          <a:noFill/>
        </p:spPr>
      </p:pic>
      <p:pic>
        <p:nvPicPr>
          <p:cNvPr id="56" name="Picture 4" descr="Image result for hatch engineering">
            <a:extLst>
              <a:ext uri="{FF2B5EF4-FFF2-40B4-BE49-F238E27FC236}">
                <a16:creationId xmlns:a16="http://schemas.microsoft.com/office/drawing/2014/main" id="{14BFED52-FE7F-40BA-BD4F-9A5D601E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096" y="3570913"/>
            <a:ext cx="853582" cy="134113"/>
          </a:xfrm>
          <a:prstGeom prst="rect">
            <a:avLst/>
          </a:prstGeom>
          <a:noFill/>
        </p:spPr>
      </p:pic>
      <p:pic>
        <p:nvPicPr>
          <p:cNvPr id="57" name="Picture 6" descr="Image result for giz germany">
            <a:extLst>
              <a:ext uri="{FF2B5EF4-FFF2-40B4-BE49-F238E27FC236}">
                <a16:creationId xmlns:a16="http://schemas.microsoft.com/office/drawing/2014/main" id="{E1FC6DAB-AD98-48B3-951C-8DAD4D71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03" y="3697259"/>
            <a:ext cx="519009" cy="519009"/>
          </a:xfrm>
          <a:prstGeom prst="rect">
            <a:avLst/>
          </a:prstGeom>
          <a:noFill/>
        </p:spPr>
      </p:pic>
      <p:pic>
        <p:nvPicPr>
          <p:cNvPr id="58" name="Picture 8" descr="Image result for asian development bank logo">
            <a:extLst>
              <a:ext uri="{FF2B5EF4-FFF2-40B4-BE49-F238E27FC236}">
                <a16:creationId xmlns:a16="http://schemas.microsoft.com/office/drawing/2014/main" id="{8B3DF648-2D4B-4C10-9D4E-1ADBAAB5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409" y="4072342"/>
            <a:ext cx="644495" cy="506682"/>
          </a:xfrm>
          <a:prstGeom prst="rect">
            <a:avLst/>
          </a:prstGeom>
          <a:noFill/>
        </p:spPr>
      </p:pic>
      <p:pic>
        <p:nvPicPr>
          <p:cNvPr id="59" name="Picture 10" descr="File:Tesla Motors Logo.svg">
            <a:extLst>
              <a:ext uri="{FF2B5EF4-FFF2-40B4-BE49-F238E27FC236}">
                <a16:creationId xmlns:a16="http://schemas.microsoft.com/office/drawing/2014/main" id="{497B31D2-96DE-4F30-82C1-387A7585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687" y="6063234"/>
            <a:ext cx="833438" cy="132635"/>
          </a:xfrm>
          <a:prstGeom prst="rect">
            <a:avLst/>
          </a:prstGeom>
          <a:noFill/>
        </p:spPr>
      </p:pic>
      <p:pic>
        <p:nvPicPr>
          <p:cNvPr id="60" name="Picture 12" descr="Image result for SCE logo">
            <a:extLst>
              <a:ext uri="{FF2B5EF4-FFF2-40B4-BE49-F238E27FC236}">
                <a16:creationId xmlns:a16="http://schemas.microsoft.com/office/drawing/2014/main" id="{4E7B4B7B-4A8F-45DB-B9AF-7843DA235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0" b="29501"/>
          <a:stretch/>
        </p:blipFill>
        <p:spPr bwMode="auto">
          <a:xfrm>
            <a:off x="9549103" y="3736817"/>
            <a:ext cx="950194" cy="403538"/>
          </a:xfrm>
          <a:prstGeom prst="rect">
            <a:avLst/>
          </a:prstGeom>
          <a:noFill/>
        </p:spPr>
      </p:pic>
      <p:pic>
        <p:nvPicPr>
          <p:cNvPr id="61" name="Picture 14" descr="Image result for Coned logo">
            <a:extLst>
              <a:ext uri="{FF2B5EF4-FFF2-40B4-BE49-F238E27FC236}">
                <a16:creationId xmlns:a16="http://schemas.microsoft.com/office/drawing/2014/main" id="{A4D5DEC5-12CC-4E73-B2D9-0AC1B765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2524" y="4189986"/>
            <a:ext cx="638695" cy="505307"/>
          </a:xfrm>
          <a:prstGeom prst="rect">
            <a:avLst/>
          </a:prstGeom>
          <a:noFill/>
        </p:spPr>
      </p:pic>
      <p:pic>
        <p:nvPicPr>
          <p:cNvPr id="62" name="Picture 16" descr="Image result for wsp engineering">
            <a:extLst>
              <a:ext uri="{FF2B5EF4-FFF2-40B4-BE49-F238E27FC236}">
                <a16:creationId xmlns:a16="http://schemas.microsoft.com/office/drawing/2014/main" id="{F8779EB0-ECC0-42BF-B338-4A3BD76A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360" y="3948929"/>
            <a:ext cx="872333" cy="325506"/>
          </a:xfrm>
          <a:prstGeom prst="rect">
            <a:avLst/>
          </a:prstGeom>
          <a:noFill/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A4980D54-0AC3-4124-9DFD-1F71116D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101" y="3287755"/>
            <a:ext cx="483769" cy="35302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AutoShape 18" descr="Image result for thailand provincial electric utility">
            <a:extLst>
              <a:ext uri="{FF2B5EF4-FFF2-40B4-BE49-F238E27FC236}">
                <a16:creationId xmlns:a16="http://schemas.microsoft.com/office/drawing/2014/main" id="{ACC7BD26-05F7-44E0-B6C1-A8A3EBCBC4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22" descr="http://2015.asian-utility-week.com/uploads/127/ImageManager/PEA_RESIZED_2.jpg">
            <a:extLst>
              <a:ext uri="{FF2B5EF4-FFF2-40B4-BE49-F238E27FC236}">
                <a16:creationId xmlns:a16="http://schemas.microsoft.com/office/drawing/2014/main" id="{F334E468-9F23-4F88-8B43-2DED67AC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154" y="4829700"/>
            <a:ext cx="753531" cy="378597"/>
          </a:xfrm>
          <a:prstGeom prst="rect">
            <a:avLst/>
          </a:prstGeom>
          <a:noFill/>
        </p:spPr>
      </p:pic>
      <p:pic>
        <p:nvPicPr>
          <p:cNvPr id="66" name="Picture 24" descr="Image result for siemens">
            <a:extLst>
              <a:ext uri="{FF2B5EF4-FFF2-40B4-BE49-F238E27FC236}">
                <a16:creationId xmlns:a16="http://schemas.microsoft.com/office/drawing/2014/main" id="{5093F54C-4ABE-4441-A702-96323575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127" y="3809160"/>
            <a:ext cx="1243443" cy="329642"/>
          </a:xfrm>
          <a:prstGeom prst="rect">
            <a:avLst/>
          </a:prstGeom>
          <a:noFill/>
        </p:spPr>
      </p:pic>
      <p:pic>
        <p:nvPicPr>
          <p:cNvPr id="67" name="Picture 26" descr="Tetra Tech">
            <a:extLst>
              <a:ext uri="{FF2B5EF4-FFF2-40B4-BE49-F238E27FC236}">
                <a16:creationId xmlns:a16="http://schemas.microsoft.com/office/drawing/2014/main" id="{B2BD6E36-B5F1-4936-97D6-BF16B55F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000" y="4246718"/>
            <a:ext cx="957328" cy="368203"/>
          </a:xfrm>
          <a:prstGeom prst="rect">
            <a:avLst/>
          </a:prstGeom>
          <a:noFill/>
        </p:spPr>
      </p:pic>
      <p:pic>
        <p:nvPicPr>
          <p:cNvPr id="68" name="Picture 28" descr="Image result for Utilacor logo">
            <a:extLst>
              <a:ext uri="{FF2B5EF4-FFF2-40B4-BE49-F238E27FC236}">
                <a16:creationId xmlns:a16="http://schemas.microsoft.com/office/drawing/2014/main" id="{B61A55CD-F1D9-4342-A28E-A623C844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630" y="5296442"/>
            <a:ext cx="1203530" cy="370044"/>
          </a:xfrm>
          <a:prstGeom prst="rect">
            <a:avLst/>
          </a:prstGeom>
          <a:noFill/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4A6257-6CEE-4989-8226-011F73117EAA}"/>
              </a:ext>
            </a:extLst>
          </p:cNvPr>
          <p:cNvCxnSpPr/>
          <p:nvPr/>
        </p:nvCxnSpPr>
        <p:spPr>
          <a:xfrm>
            <a:off x="3067924" y="1328633"/>
            <a:ext cx="0" cy="492073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1942714-3C46-471C-A67D-945834616C99}"/>
              </a:ext>
            </a:extLst>
          </p:cNvPr>
          <p:cNvCxnSpPr/>
          <p:nvPr/>
        </p:nvCxnSpPr>
        <p:spPr>
          <a:xfrm>
            <a:off x="4908587" y="1328633"/>
            <a:ext cx="0" cy="492073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FA496D-35EE-49F2-BE1D-3C75A32901E8}"/>
              </a:ext>
            </a:extLst>
          </p:cNvPr>
          <p:cNvCxnSpPr/>
          <p:nvPr/>
        </p:nvCxnSpPr>
        <p:spPr>
          <a:xfrm>
            <a:off x="6241820" y="1328633"/>
            <a:ext cx="0" cy="492073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5C0063D-0F10-4625-9CF0-D91ABDEACC55}"/>
              </a:ext>
            </a:extLst>
          </p:cNvPr>
          <p:cNvCxnSpPr/>
          <p:nvPr/>
        </p:nvCxnSpPr>
        <p:spPr>
          <a:xfrm>
            <a:off x="7640492" y="1328633"/>
            <a:ext cx="0" cy="492073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3A7CB8-7F34-4BD5-B54A-F869327300B9}"/>
              </a:ext>
            </a:extLst>
          </p:cNvPr>
          <p:cNvCxnSpPr/>
          <p:nvPr/>
        </p:nvCxnSpPr>
        <p:spPr>
          <a:xfrm>
            <a:off x="9033632" y="1328633"/>
            <a:ext cx="0" cy="4920736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F0B51BBD-BACA-4D5F-925D-3CBC1A26D4DB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43" y="4661087"/>
            <a:ext cx="1081064" cy="36576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E91C110-EEAC-42E1-A07A-1F9F7D320A6C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549" y="5075124"/>
            <a:ext cx="457200" cy="1394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47680A5-1E56-405E-8DD7-58DF33AACE07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370" y="2964819"/>
            <a:ext cx="558801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79CAB46-CC35-402D-B363-AE7B598B2A8B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399" y="5735966"/>
            <a:ext cx="1097280" cy="20628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E9A048-3A2A-4C6E-A3DC-4DDA676B361F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970" y="5390358"/>
            <a:ext cx="822960" cy="17705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F4EA167-5298-4708-9668-13F1CD8C33C8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33" y="5343947"/>
            <a:ext cx="798108" cy="21434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F52787F-3B99-4DBF-9E7F-839BA4257CA4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294" y="4788874"/>
            <a:ext cx="548640" cy="5486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1EDF4DC-3AB5-43CA-951B-6CBFA86177DD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825" y="4325683"/>
            <a:ext cx="405627" cy="822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218DD6-96BF-4E31-AAC1-ACAD2314D434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295" y="2795757"/>
            <a:ext cx="1302218" cy="37066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A98161C-01A6-4D2D-9E03-945D55450010}"/>
              </a:ext>
            </a:extLst>
          </p:cNvPr>
          <p:cNvPicPr>
            <a:picLocks noChangeAspect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233" y="2510257"/>
            <a:ext cx="929111" cy="27068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8414BB7-CE98-48E6-8FD5-B0AA4D6F4507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912" y="2212658"/>
            <a:ext cx="653548" cy="176799"/>
          </a:xfrm>
          <a:prstGeom prst="rect">
            <a:avLst/>
          </a:prstGeom>
        </p:spPr>
      </p:pic>
      <p:pic>
        <p:nvPicPr>
          <p:cNvPr id="1026" name="Picture 2" descr="Image result for mortenson construction">
            <a:extLst>
              <a:ext uri="{FF2B5EF4-FFF2-40B4-BE49-F238E27FC236}">
                <a16:creationId xmlns:a16="http://schemas.microsoft.com/office/drawing/2014/main" id="{86CC420A-6E9A-4194-8498-4F5EDD24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088" y="4386246"/>
            <a:ext cx="933644" cy="5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aw group">
            <a:extLst>
              <a:ext uri="{FF2B5EF4-FFF2-40B4-BE49-F238E27FC236}">
                <a16:creationId xmlns:a16="http://schemas.microsoft.com/office/drawing/2014/main" id="{A47FB8D8-D43B-4825-AF75-A911A6D1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65" y="3258132"/>
            <a:ext cx="593339" cy="4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iewit">
            <a:extLst>
              <a:ext uri="{FF2B5EF4-FFF2-40B4-BE49-F238E27FC236}">
                <a16:creationId xmlns:a16="http://schemas.microsoft.com/office/drawing/2014/main" id="{19EA9764-C1FD-4EC5-95D9-763E83A9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404" y="4905480"/>
            <a:ext cx="850777" cy="3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 result for black and veatch logo">
            <a:extLst>
              <a:ext uri="{FF2B5EF4-FFF2-40B4-BE49-F238E27FC236}">
                <a16:creationId xmlns:a16="http://schemas.microsoft.com/office/drawing/2014/main" id="{5248EF93-219A-48B0-9C06-BBC9E2A4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045" y="4479468"/>
            <a:ext cx="443862" cy="443862"/>
          </a:xfrm>
          <a:prstGeom prst="rect">
            <a:avLst/>
          </a:prstGeom>
          <a:noFill/>
        </p:spPr>
      </p:pic>
      <p:pic>
        <p:nvPicPr>
          <p:cNvPr id="1032" name="Picture 8" descr="Image result for sargent and lundy">
            <a:extLst>
              <a:ext uri="{FF2B5EF4-FFF2-40B4-BE49-F238E27FC236}">
                <a16:creationId xmlns:a16="http://schemas.microsoft.com/office/drawing/2014/main" id="{BEFE7F9E-6637-4BEB-8ADD-B64883E6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205" y="5411376"/>
            <a:ext cx="899221" cy="4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FB7A5-A969-4D9E-BEAA-0E7F0FA2965B}"/>
              </a:ext>
            </a:extLst>
          </p:cNvPr>
          <p:cNvSpPr txBox="1">
            <a:spLocks/>
          </p:cNvSpPr>
          <p:nvPr/>
        </p:nvSpPr>
        <p:spPr>
          <a:xfrm>
            <a:off x="346879" y="160405"/>
            <a:ext cx="11499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sz="4800" b="1" dirty="0"/>
              <a:t>HOMER Connects the Micro Grid World</a:t>
            </a:r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67FA748C-F4A4-4BEE-9CAD-379213E2D8D1}"/>
              </a:ext>
            </a:extLst>
          </p:cNvPr>
          <p:cNvSpPr/>
          <p:nvPr/>
        </p:nvSpPr>
        <p:spPr>
          <a:xfrm>
            <a:off x="3317170" y="1398972"/>
            <a:ext cx="5557652" cy="3881679"/>
          </a:xfrm>
          <a:prstGeom prst="quadArrowCallout">
            <a:avLst/>
          </a:prstGeom>
          <a:solidFill>
            <a:srgbClr val="3394C7"/>
          </a:solidFill>
          <a:ln>
            <a:solidFill>
              <a:srgbClr val="339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94AC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70B10-C379-4358-92E0-41F4D139F3ED}"/>
              </a:ext>
            </a:extLst>
          </p:cNvPr>
          <p:cNvSpPr txBox="1"/>
          <p:nvPr/>
        </p:nvSpPr>
        <p:spPr>
          <a:xfrm>
            <a:off x="4944088" y="2648666"/>
            <a:ext cx="2303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HOMER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FE270-28BC-4A6A-BD81-C54462B1B02C}"/>
              </a:ext>
            </a:extLst>
          </p:cNvPr>
          <p:cNvSpPr txBox="1"/>
          <p:nvPr/>
        </p:nvSpPr>
        <p:spPr>
          <a:xfrm>
            <a:off x="4096321" y="853907"/>
            <a:ext cx="399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Renewable Advocates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7B9D5-BC7C-4F0C-B5A3-07515A598FF0}"/>
              </a:ext>
            </a:extLst>
          </p:cNvPr>
          <p:cNvSpPr txBox="1"/>
          <p:nvPr/>
        </p:nvSpPr>
        <p:spPr>
          <a:xfrm>
            <a:off x="4096321" y="5167669"/>
            <a:ext cx="401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Utility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6405F-9AF0-46C8-AACF-AD574E025ACB}"/>
              </a:ext>
            </a:extLst>
          </p:cNvPr>
          <p:cNvSpPr txBox="1"/>
          <p:nvPr/>
        </p:nvSpPr>
        <p:spPr>
          <a:xfrm>
            <a:off x="1142995" y="2862757"/>
            <a:ext cx="2153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Power 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Engineers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F7746-A5D1-4045-8E04-0B002CD60C84}"/>
              </a:ext>
            </a:extLst>
          </p:cNvPr>
          <p:cNvSpPr txBox="1"/>
          <p:nvPr/>
        </p:nvSpPr>
        <p:spPr>
          <a:xfrm>
            <a:off x="8916389" y="3082430"/>
            <a:ext cx="18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Financiers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45065-0C81-4086-830B-6DB9A2CA963D}"/>
              </a:ext>
            </a:extLst>
          </p:cNvPr>
          <p:cNvSpPr txBox="1"/>
          <p:nvPr/>
        </p:nvSpPr>
        <p:spPr>
          <a:xfrm>
            <a:off x="2396829" y="5650150"/>
            <a:ext cx="73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Software as a communication tool</a:t>
            </a:r>
          </a:p>
        </p:txBody>
      </p:sp>
    </p:spTree>
    <p:extLst>
      <p:ext uri="{BB962C8B-B14F-4D97-AF65-F5344CB8AC3E}">
        <p14:creationId xmlns:p14="http://schemas.microsoft.com/office/powerpoint/2010/main" val="22910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1E415-9F9C-43E2-AD2F-D675EA173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62" y="1915163"/>
            <a:ext cx="2830559" cy="934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AB6AC-9744-4AEC-85AB-A076C9D3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6" y="4583131"/>
            <a:ext cx="2689566" cy="10085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5100E-D120-4292-B1BC-1965C9A9AB83}"/>
              </a:ext>
            </a:extLst>
          </p:cNvPr>
          <p:cNvSpPr/>
          <p:nvPr/>
        </p:nvSpPr>
        <p:spPr>
          <a:xfrm>
            <a:off x="3786753" y="2019422"/>
            <a:ext cx="4539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http://quickstart.homerenergy.com/</a:t>
            </a:r>
            <a:endParaRPr lang="en-US" dirty="0"/>
          </a:p>
          <a:p>
            <a:r>
              <a:rPr lang="en-US" dirty="0"/>
              <a:t>Free to use SaaS based – Nothing to download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8C585-CED4-4833-A9F1-E7AFDFC414FC}"/>
              </a:ext>
            </a:extLst>
          </p:cNvPr>
          <p:cNvSpPr/>
          <p:nvPr/>
        </p:nvSpPr>
        <p:spPr>
          <a:xfrm>
            <a:off x="3786754" y="4701735"/>
            <a:ext cx="6921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https://www.homerenergy.com/homer-pro.html</a:t>
            </a:r>
            <a:endParaRPr lang="en-US" dirty="0"/>
          </a:p>
          <a:p>
            <a:r>
              <a:rPr lang="en-US" dirty="0"/>
              <a:t>HOMER’s “Flagship product” – Can model virtually any distributed energy generation or storage technology on or off the grid.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282C7-D839-4C02-949B-9D8B1193EDB1}"/>
              </a:ext>
            </a:extLst>
          </p:cNvPr>
          <p:cNvSpPr txBox="1"/>
          <p:nvPr/>
        </p:nvSpPr>
        <p:spPr>
          <a:xfrm>
            <a:off x="3786752" y="3373731"/>
            <a:ext cx="6338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https://www.homerenergy.com/products/grid/index.html</a:t>
            </a:r>
            <a:r>
              <a:rPr lang="en-US" dirty="0"/>
              <a:t> </a:t>
            </a:r>
          </a:p>
          <a:p>
            <a:r>
              <a:rPr lang="en-US" dirty="0"/>
              <a:t>HOMER’s demand charge reduction tool with utility rate database</a:t>
            </a:r>
          </a:p>
          <a:p>
            <a:r>
              <a:rPr lang="en-US" dirty="0"/>
              <a:t>(United States, Canada and Mexico)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31758224-46BF-4712-9622-8D54C5A0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4" y="529274"/>
            <a:ext cx="11499377" cy="70366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Try HOMER for Free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177EAF-536E-4C3E-AD32-2F286FBC0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106" y="3221040"/>
            <a:ext cx="2689566" cy="990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9AE6BB-F55F-4E90-AFF8-F3B7B4D51E32}"/>
              </a:ext>
            </a:extLst>
          </p:cNvPr>
          <p:cNvSpPr txBox="1"/>
          <p:nvPr/>
        </p:nvSpPr>
        <p:spPr>
          <a:xfrm>
            <a:off x="1739206" y="3709083"/>
            <a:ext cx="12310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ato"/>
              </a:rPr>
              <a:t>Grid</a:t>
            </a:r>
            <a:r>
              <a:rPr lang="en-US" sz="2400" dirty="0">
                <a:latin typeface="Lato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9281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800" b="1" dirty="0"/>
              <a:t>The Future of Power is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568A-566B-4B7C-BE3A-A402F598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4450255"/>
            <a:ext cx="11499377" cy="1726708"/>
          </a:xfrm>
        </p:spPr>
        <p:txBody>
          <a:bodyPr>
            <a:normAutofit/>
          </a:bodyPr>
          <a:lstStyle/>
          <a:p>
            <a:pPr marL="685800" indent="-685800"/>
            <a:r>
              <a:rPr lang="en-US" dirty="0"/>
              <a:t>Technology improvements</a:t>
            </a:r>
          </a:p>
          <a:p>
            <a:pPr marL="1143000" lvl="1" indent="-685800"/>
            <a:r>
              <a:rPr lang="en-US" dirty="0"/>
              <a:t>Solar, storage, communications, controls</a:t>
            </a:r>
          </a:p>
          <a:p>
            <a:pPr marL="685800" indent="-685800"/>
            <a:r>
              <a:rPr lang="en-US" dirty="0"/>
              <a:t>Erases advantage of centralized plants</a:t>
            </a:r>
          </a:p>
        </p:txBody>
      </p:sp>
      <p:pic>
        <p:nvPicPr>
          <p:cNvPr id="18435" name="Picture 7" descr="smoke-stac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30" y="1384655"/>
            <a:ext cx="2590081" cy="259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pvp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384655"/>
            <a:ext cx="4381579" cy="26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328160" y="2157905"/>
            <a:ext cx="2412274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31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C0C8-497A-42B9-94A2-BA6A3A63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8" y="365125"/>
            <a:ext cx="11513029" cy="884253"/>
          </a:xfrm>
        </p:spPr>
        <p:txBody>
          <a:bodyPr/>
          <a:lstStyle/>
          <a:p>
            <a:pPr algn="ctr"/>
            <a:r>
              <a:rPr lang="en-US" b="1" dirty="0"/>
              <a:t>The 6 D’s of Our Energy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19FC-AC19-49AC-AD90-AADAA245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2362082"/>
            <a:ext cx="4963251" cy="2479791"/>
          </a:xfrm>
        </p:spPr>
        <p:txBody>
          <a:bodyPr>
            <a:normAutofit/>
          </a:bodyPr>
          <a:lstStyle/>
          <a:p>
            <a:r>
              <a:rPr lang="en-US" sz="4800" dirty="0"/>
              <a:t>Distributed</a:t>
            </a:r>
          </a:p>
          <a:p>
            <a:r>
              <a:rPr lang="en-US" sz="4800" dirty="0"/>
              <a:t>Decentralized</a:t>
            </a:r>
          </a:p>
          <a:p>
            <a:r>
              <a:rPr lang="en-US" sz="4800" dirty="0"/>
              <a:t>Decarbonized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BDF899-757F-44BC-9287-AF3966266A67}"/>
              </a:ext>
            </a:extLst>
          </p:cNvPr>
          <p:cNvSpPr txBox="1">
            <a:spLocks/>
          </p:cNvSpPr>
          <p:nvPr/>
        </p:nvSpPr>
        <p:spPr>
          <a:xfrm>
            <a:off x="6250084" y="2362081"/>
            <a:ext cx="4963251" cy="265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Diverse</a:t>
            </a:r>
          </a:p>
          <a:p>
            <a:r>
              <a:rPr lang="en-US" sz="4800" dirty="0"/>
              <a:t>Digitized</a:t>
            </a:r>
          </a:p>
          <a:p>
            <a:r>
              <a:rPr lang="en-US" sz="4800" dirty="0"/>
              <a:t>Democratized</a:t>
            </a:r>
          </a:p>
        </p:txBody>
      </p:sp>
    </p:spTree>
    <p:extLst>
      <p:ext uri="{BB962C8B-B14F-4D97-AF65-F5344CB8AC3E}">
        <p14:creationId xmlns:p14="http://schemas.microsoft.com/office/powerpoint/2010/main" val="26205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7F9AFBA-3658-40DE-857D-2560738F48B8}"/>
              </a:ext>
            </a:extLst>
          </p:cNvPr>
          <p:cNvSpPr txBox="1"/>
          <p:nvPr/>
        </p:nvSpPr>
        <p:spPr>
          <a:xfrm>
            <a:off x="3981449" y="4825787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Emissions (kg/yr.)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B3749-3EA5-44D9-91E7-83E2FBA095E7}"/>
              </a:ext>
            </a:extLst>
          </p:cNvPr>
          <p:cNvSpPr txBox="1"/>
          <p:nvPr/>
        </p:nvSpPr>
        <p:spPr>
          <a:xfrm>
            <a:off x="1159888" y="1862750"/>
            <a:ext cx="615553" cy="212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LCOE ($/kWh)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F3654AE3-7111-4629-B305-CFE6E881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751"/>
            <a:ext cx="10515600" cy="8620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Getting to True Zero is Hard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F374C-BF5A-4E3A-8DA2-DD2F69BC736D}"/>
              </a:ext>
            </a:extLst>
          </p:cNvPr>
          <p:cNvSpPr txBox="1"/>
          <p:nvPr/>
        </p:nvSpPr>
        <p:spPr>
          <a:xfrm>
            <a:off x="974558" y="5510463"/>
            <a:ext cx="98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$2/watt PV, $300/kWh Lithium batteries (Total Installed Cost)</a:t>
            </a:r>
          </a:p>
        </p:txBody>
      </p:sp>
      <p:pic>
        <p:nvPicPr>
          <p:cNvPr id="16" name="Picture 15" descr="A star in the background&#10;&#10;Description automatically generated">
            <a:extLst>
              <a:ext uri="{FF2B5EF4-FFF2-40B4-BE49-F238E27FC236}">
                <a16:creationId xmlns:a16="http://schemas.microsoft.com/office/drawing/2014/main" id="{F5DF2776-BE58-48A6-A72D-DBF62852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87" y="1417408"/>
            <a:ext cx="8314223" cy="3246923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499AC1A-C434-423F-A1A7-AE89BCB96646}"/>
              </a:ext>
            </a:extLst>
          </p:cNvPr>
          <p:cNvSpPr/>
          <p:nvPr/>
        </p:nvSpPr>
        <p:spPr>
          <a:xfrm>
            <a:off x="5590673" y="3302045"/>
            <a:ext cx="1816768" cy="847084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$0.24/kWh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2D06ADA-D8FF-45B1-9085-4E946B64F963}"/>
              </a:ext>
            </a:extLst>
          </p:cNvPr>
          <p:cNvSpPr/>
          <p:nvPr/>
        </p:nvSpPr>
        <p:spPr>
          <a:xfrm>
            <a:off x="2602831" y="1358353"/>
            <a:ext cx="1816768" cy="847084"/>
          </a:xfrm>
          <a:prstGeom prst="wedgeEllipseCallout">
            <a:avLst>
              <a:gd name="adj1" fmla="val -72488"/>
              <a:gd name="adj2" fmla="val -4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$1.12/kWh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E5EF68E-E762-4D01-BB56-E53A10372D9E}"/>
              </a:ext>
            </a:extLst>
          </p:cNvPr>
          <p:cNvSpPr/>
          <p:nvPr/>
        </p:nvSpPr>
        <p:spPr>
          <a:xfrm>
            <a:off x="8591780" y="2612911"/>
            <a:ext cx="1981201" cy="1112676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$0.38/kWh</a:t>
            </a:r>
          </a:p>
          <a:p>
            <a:pPr algn="ctr"/>
            <a:r>
              <a:rPr lang="en-US" dirty="0"/>
              <a:t>No Renewables</a:t>
            </a:r>
          </a:p>
        </p:txBody>
      </p:sp>
    </p:spTree>
    <p:extLst>
      <p:ext uri="{BB962C8B-B14F-4D97-AF65-F5344CB8AC3E}">
        <p14:creationId xmlns:p14="http://schemas.microsoft.com/office/powerpoint/2010/main" val="397477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A133A-01ED-4D28-B361-38D4DC06E22D}"/>
              </a:ext>
            </a:extLst>
          </p:cNvPr>
          <p:cNvSpPr txBox="1"/>
          <p:nvPr/>
        </p:nvSpPr>
        <p:spPr>
          <a:xfrm>
            <a:off x="3981449" y="4825787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Emissions (kg/yr.)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A9C32-465F-4D33-A19A-3C964462A9BF}"/>
              </a:ext>
            </a:extLst>
          </p:cNvPr>
          <p:cNvSpPr txBox="1"/>
          <p:nvPr/>
        </p:nvSpPr>
        <p:spPr>
          <a:xfrm>
            <a:off x="1159888" y="1862750"/>
            <a:ext cx="615553" cy="212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LCOE ($/kWh)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F6C8941-3AEF-4977-9ADB-4DC6F4A3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751"/>
            <a:ext cx="10515600" cy="8620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Getting to True Zero is Hard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BDB17-FB1F-4607-90AA-D96EDDFDFAD7}"/>
              </a:ext>
            </a:extLst>
          </p:cNvPr>
          <p:cNvSpPr txBox="1"/>
          <p:nvPr/>
        </p:nvSpPr>
        <p:spPr>
          <a:xfrm>
            <a:off x="974558" y="5510463"/>
            <a:ext cx="98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$2/watt PV, $300/kWh Lithium batteries (Total Installed Cost)</a:t>
            </a:r>
          </a:p>
        </p:txBody>
      </p:sp>
      <p:pic>
        <p:nvPicPr>
          <p:cNvPr id="8" name="Picture 7" descr="A star in the background&#10;&#10;Description automatically generated">
            <a:extLst>
              <a:ext uri="{FF2B5EF4-FFF2-40B4-BE49-F238E27FC236}">
                <a16:creationId xmlns:a16="http://schemas.microsoft.com/office/drawing/2014/main" id="{3AC172F9-CB14-4638-949A-0677F2C8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87" y="1417408"/>
            <a:ext cx="8314223" cy="3246923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A0D2738-FFEC-4F27-81BC-280A05A088B9}"/>
              </a:ext>
            </a:extLst>
          </p:cNvPr>
          <p:cNvSpPr/>
          <p:nvPr/>
        </p:nvSpPr>
        <p:spPr>
          <a:xfrm>
            <a:off x="5590673" y="3302045"/>
            <a:ext cx="1816768" cy="847084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$0.24/kWh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CF9E21B-8FBC-4642-8117-542BA396C759}"/>
              </a:ext>
            </a:extLst>
          </p:cNvPr>
          <p:cNvSpPr/>
          <p:nvPr/>
        </p:nvSpPr>
        <p:spPr>
          <a:xfrm>
            <a:off x="2602831" y="1358353"/>
            <a:ext cx="1816768" cy="847084"/>
          </a:xfrm>
          <a:prstGeom prst="wedgeEllipseCallout">
            <a:avLst>
              <a:gd name="adj1" fmla="val -72488"/>
              <a:gd name="adj2" fmla="val -4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$1.12/kWh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0CE82A7-70B0-41CB-B1C2-6753B6CA83B5}"/>
              </a:ext>
            </a:extLst>
          </p:cNvPr>
          <p:cNvSpPr/>
          <p:nvPr/>
        </p:nvSpPr>
        <p:spPr>
          <a:xfrm>
            <a:off x="8591780" y="2612911"/>
            <a:ext cx="1981201" cy="1112676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$0.38/kWh</a:t>
            </a:r>
          </a:p>
          <a:p>
            <a:pPr algn="ctr"/>
            <a:r>
              <a:rPr lang="en-US" dirty="0"/>
              <a:t>No Renewables</a:t>
            </a:r>
          </a:p>
        </p:txBody>
      </p:sp>
    </p:spTree>
    <p:extLst>
      <p:ext uri="{BB962C8B-B14F-4D97-AF65-F5344CB8AC3E}">
        <p14:creationId xmlns:p14="http://schemas.microsoft.com/office/powerpoint/2010/main" val="2247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room, drawing, red&#10;&#10;Description automatically generated">
            <a:extLst>
              <a:ext uri="{FF2B5EF4-FFF2-40B4-BE49-F238E27FC236}">
                <a16:creationId xmlns:a16="http://schemas.microsoft.com/office/drawing/2014/main" id="{EF5926F7-AECA-41B7-A37B-934C372F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22" y="1024289"/>
            <a:ext cx="8593555" cy="3801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CD837-C7D9-46B5-A17F-B485E79B470C}"/>
              </a:ext>
            </a:extLst>
          </p:cNvPr>
          <p:cNvSpPr txBox="1"/>
          <p:nvPr/>
        </p:nvSpPr>
        <p:spPr>
          <a:xfrm>
            <a:off x="3981449" y="4825787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Emissions (kg/yr.)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B730A-574A-4744-B33E-FFE6E3664D66}"/>
              </a:ext>
            </a:extLst>
          </p:cNvPr>
          <p:cNvSpPr txBox="1"/>
          <p:nvPr/>
        </p:nvSpPr>
        <p:spPr>
          <a:xfrm>
            <a:off x="1159888" y="1862750"/>
            <a:ext cx="615553" cy="212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LCOE ($/kWh)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B5521E48-F837-42CF-81DC-4F779F44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751"/>
            <a:ext cx="12192000" cy="862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Getting to True Zero Will Continue to be  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18105-95E1-4CD2-A5F3-865EE55B2B18}"/>
              </a:ext>
            </a:extLst>
          </p:cNvPr>
          <p:cNvSpPr txBox="1"/>
          <p:nvPr/>
        </p:nvSpPr>
        <p:spPr>
          <a:xfrm>
            <a:off x="974558" y="5510463"/>
            <a:ext cx="984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$1/watt PV, $100/kWh Lithium batteries (Total Installed Cost)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B2D29F2-5329-4955-A9FE-47B8BE09A046}"/>
              </a:ext>
            </a:extLst>
          </p:cNvPr>
          <p:cNvSpPr/>
          <p:nvPr/>
        </p:nvSpPr>
        <p:spPr>
          <a:xfrm>
            <a:off x="8638672" y="1012711"/>
            <a:ext cx="1981201" cy="1112676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$0.38/kWh</a:t>
            </a:r>
          </a:p>
          <a:p>
            <a:pPr algn="ctr"/>
            <a:r>
              <a:rPr lang="en-US" dirty="0"/>
              <a:t>No Renewables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58CD944-6A33-4870-B44E-9B57B497468A}"/>
              </a:ext>
            </a:extLst>
          </p:cNvPr>
          <p:cNvSpPr/>
          <p:nvPr/>
        </p:nvSpPr>
        <p:spPr>
          <a:xfrm>
            <a:off x="2843461" y="2555604"/>
            <a:ext cx="1981201" cy="847084"/>
          </a:xfrm>
          <a:prstGeom prst="wedgeEllipseCallout">
            <a:avLst>
              <a:gd name="adj1" fmla="val -37389"/>
              <a:gd name="adj2" fmla="val 6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$0.169/kWh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F9C9C8C-903C-4A80-B5AE-96AA2F49BBE6}"/>
              </a:ext>
            </a:extLst>
          </p:cNvPr>
          <p:cNvSpPr/>
          <p:nvPr/>
        </p:nvSpPr>
        <p:spPr>
          <a:xfrm>
            <a:off x="2398295" y="1012711"/>
            <a:ext cx="1981201" cy="847084"/>
          </a:xfrm>
          <a:prstGeom prst="wedgeEllipseCallout">
            <a:avLst>
              <a:gd name="adj1" fmla="val -67146"/>
              <a:gd name="adj2" fmla="val -5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$0.55/kWh</a:t>
            </a:r>
          </a:p>
        </p:txBody>
      </p:sp>
    </p:spTree>
    <p:extLst>
      <p:ext uri="{BB962C8B-B14F-4D97-AF65-F5344CB8AC3E}">
        <p14:creationId xmlns:p14="http://schemas.microsoft.com/office/powerpoint/2010/main" val="368116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2E8E-EF69-4C09-834D-58453AF1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8" y="365125"/>
            <a:ext cx="11513029" cy="7841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Why Is That Last 10% So Hard?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BA60-7994-40B2-8EE7-598BB16E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9" y="1577130"/>
            <a:ext cx="11499377" cy="4599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Requires large amounts of storage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Some of which is only used very occasionally</a:t>
            </a:r>
          </a:p>
          <a:p>
            <a:pPr>
              <a:lnSpc>
                <a:spcPct val="150000"/>
              </a:lnSpc>
            </a:pPr>
            <a:r>
              <a:rPr lang="en-US" dirty="0"/>
              <a:t>Experience </a:t>
            </a:r>
            <a:r>
              <a:rPr lang="en-US"/>
              <a:t>with smaller 100</a:t>
            </a:r>
            <a:r>
              <a:rPr lang="en-US" dirty="0"/>
              <a:t>% renewable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Aggressive load management</a:t>
            </a:r>
          </a:p>
          <a:p>
            <a:pPr>
              <a:lnSpc>
                <a:spcPct val="150000"/>
              </a:lnSpc>
            </a:pPr>
            <a:r>
              <a:rPr lang="en-US" dirty="0"/>
              <a:t>Where is the Smart Grid?</a:t>
            </a:r>
          </a:p>
        </p:txBody>
      </p:sp>
    </p:spTree>
    <p:extLst>
      <p:ext uri="{BB962C8B-B14F-4D97-AF65-F5344CB8AC3E}">
        <p14:creationId xmlns:p14="http://schemas.microsoft.com/office/powerpoint/2010/main" val="163068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7203-4DB6-4EB5-9277-5B538F03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79" y="160406"/>
            <a:ext cx="11499377" cy="89541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Clean Power Evolution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AC141-2D88-4AEB-B667-9FCD3ACFF8B0}"/>
              </a:ext>
            </a:extLst>
          </p:cNvPr>
          <p:cNvGrpSpPr/>
          <p:nvPr/>
        </p:nvGrpSpPr>
        <p:grpSpPr>
          <a:xfrm>
            <a:off x="2808694" y="1246586"/>
            <a:ext cx="2458193" cy="1325563"/>
            <a:chOff x="1223158" y="1269927"/>
            <a:chExt cx="2458193" cy="13255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9B49A6A-B367-4CA5-AB24-66E4D738E334}"/>
                </a:ext>
              </a:extLst>
            </p:cNvPr>
            <p:cNvSpPr/>
            <p:nvPr/>
          </p:nvSpPr>
          <p:spPr>
            <a:xfrm>
              <a:off x="1223158" y="1269927"/>
              <a:ext cx="2458193" cy="1325563"/>
            </a:xfrm>
            <a:prstGeom prst="ellipse">
              <a:avLst/>
            </a:prstGeom>
            <a:solidFill>
              <a:srgbClr val="34C687"/>
            </a:solidFill>
            <a:ln>
              <a:solidFill>
                <a:srgbClr val="34C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81252-15F5-4AEB-A5C3-A4661EAD483D}"/>
                </a:ext>
              </a:extLst>
            </p:cNvPr>
            <p:cNvSpPr txBox="1"/>
            <p:nvPr/>
          </p:nvSpPr>
          <p:spPr>
            <a:xfrm>
              <a:off x="1300347" y="1609543"/>
              <a:ext cx="2303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Smart, Clean Micro Grids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933A55-02B8-41ED-A9A7-3494FE031BF3}"/>
              </a:ext>
            </a:extLst>
          </p:cNvPr>
          <p:cNvGrpSpPr/>
          <p:nvPr/>
        </p:nvGrpSpPr>
        <p:grpSpPr>
          <a:xfrm>
            <a:off x="7565729" y="1271888"/>
            <a:ext cx="2458193" cy="1325563"/>
            <a:chOff x="6244442" y="1246587"/>
            <a:chExt cx="2458193" cy="13255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DE9879-6DB2-4778-AF1C-E17421CE41D1}"/>
                </a:ext>
              </a:extLst>
            </p:cNvPr>
            <p:cNvSpPr/>
            <p:nvPr/>
          </p:nvSpPr>
          <p:spPr>
            <a:xfrm>
              <a:off x="6244442" y="1246587"/>
              <a:ext cx="2458193" cy="1325563"/>
            </a:xfrm>
            <a:prstGeom prst="ellipse">
              <a:avLst/>
            </a:prstGeom>
            <a:solidFill>
              <a:srgbClr val="3394C7"/>
            </a:solidFill>
            <a:ln>
              <a:solidFill>
                <a:srgbClr val="3394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613D5C-0386-4FAE-9391-96231B50F316}"/>
                </a:ext>
              </a:extLst>
            </p:cNvPr>
            <p:cNvSpPr txBox="1"/>
            <p:nvPr/>
          </p:nvSpPr>
          <p:spPr>
            <a:xfrm>
              <a:off x="6321631" y="1724702"/>
              <a:ext cx="2303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Smart Super Grid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B19E26-648B-4BA4-AF63-30CF6B9978E2}"/>
              </a:ext>
            </a:extLst>
          </p:cNvPr>
          <p:cNvGrpSpPr/>
          <p:nvPr/>
        </p:nvGrpSpPr>
        <p:grpSpPr>
          <a:xfrm>
            <a:off x="2808694" y="3122417"/>
            <a:ext cx="2458193" cy="1325563"/>
            <a:chOff x="1648690" y="3429410"/>
            <a:chExt cx="2458193" cy="13255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6B3C98-D27E-4580-B9A6-495C07C594FF}"/>
                </a:ext>
              </a:extLst>
            </p:cNvPr>
            <p:cNvSpPr/>
            <p:nvPr/>
          </p:nvSpPr>
          <p:spPr>
            <a:xfrm>
              <a:off x="1648690" y="3429410"/>
              <a:ext cx="2458193" cy="1325563"/>
            </a:xfrm>
            <a:prstGeom prst="ellipse">
              <a:avLst/>
            </a:prstGeom>
            <a:solidFill>
              <a:srgbClr val="34C687"/>
            </a:solidFill>
            <a:ln>
              <a:solidFill>
                <a:srgbClr val="34C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99923-5B23-45FF-B6B9-D7EEE4C8C781}"/>
                </a:ext>
              </a:extLst>
            </p:cNvPr>
            <p:cNvSpPr txBox="1"/>
            <p:nvPr/>
          </p:nvSpPr>
          <p:spPr>
            <a:xfrm>
              <a:off x="1725879" y="3769026"/>
              <a:ext cx="2303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Hybrid Renewable Power Systems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33D59D-284C-4AF5-8F56-A6FA1248FBF8}"/>
              </a:ext>
            </a:extLst>
          </p:cNvPr>
          <p:cNvGrpSpPr/>
          <p:nvPr/>
        </p:nvGrpSpPr>
        <p:grpSpPr>
          <a:xfrm>
            <a:off x="7565729" y="4499354"/>
            <a:ext cx="2458193" cy="1325563"/>
            <a:chOff x="5975269" y="3429000"/>
            <a:chExt cx="2458193" cy="13255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89D008-0D35-4FB7-B9E3-457EF474F502}"/>
                </a:ext>
              </a:extLst>
            </p:cNvPr>
            <p:cNvSpPr/>
            <p:nvPr/>
          </p:nvSpPr>
          <p:spPr>
            <a:xfrm>
              <a:off x="5975269" y="3429000"/>
              <a:ext cx="2458193" cy="1325563"/>
            </a:xfrm>
            <a:prstGeom prst="ellipse">
              <a:avLst/>
            </a:prstGeom>
            <a:solidFill>
              <a:srgbClr val="394AC5"/>
            </a:solidFill>
            <a:ln>
              <a:solidFill>
                <a:srgbClr val="394A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F71EAD-CD1E-4CD1-96CF-D969141B0BC1}"/>
                </a:ext>
              </a:extLst>
            </p:cNvPr>
            <p:cNvSpPr txBox="1"/>
            <p:nvPr/>
          </p:nvSpPr>
          <p:spPr>
            <a:xfrm>
              <a:off x="6052458" y="3907115"/>
              <a:ext cx="2303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Major Utilities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722EB1-4539-4F0E-B3A1-12D105231E43}"/>
              </a:ext>
            </a:extLst>
          </p:cNvPr>
          <p:cNvGrpSpPr/>
          <p:nvPr/>
        </p:nvGrpSpPr>
        <p:grpSpPr>
          <a:xfrm>
            <a:off x="1508154" y="4855748"/>
            <a:ext cx="5059272" cy="997040"/>
            <a:chOff x="1508154" y="4855748"/>
            <a:chExt cx="5059272" cy="9970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692632-93DC-4905-8B4E-A54CDDCD210F}"/>
                </a:ext>
              </a:extLst>
            </p:cNvPr>
            <p:cNvGrpSpPr/>
            <p:nvPr/>
          </p:nvGrpSpPr>
          <p:grpSpPr>
            <a:xfrm>
              <a:off x="1508154" y="4855748"/>
              <a:ext cx="1563585" cy="843152"/>
              <a:chOff x="823355" y="4556528"/>
              <a:chExt cx="1563585" cy="84315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4D0D5D-E161-4E79-A261-AA5704BC17C1}"/>
                  </a:ext>
                </a:extLst>
              </p:cNvPr>
              <p:cNvSpPr/>
              <p:nvPr/>
            </p:nvSpPr>
            <p:spPr>
              <a:xfrm>
                <a:off x="823355" y="4556528"/>
                <a:ext cx="1563585" cy="843152"/>
              </a:xfrm>
              <a:prstGeom prst="ellipse">
                <a:avLst/>
              </a:prstGeom>
              <a:solidFill>
                <a:srgbClr val="34C687"/>
              </a:solidFill>
              <a:ln>
                <a:solidFill>
                  <a:srgbClr val="34C6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3673E-3110-4EC4-9FDD-9E70C8A16ADF}"/>
                  </a:ext>
                </a:extLst>
              </p:cNvPr>
              <p:cNvSpPr txBox="1"/>
              <p:nvPr/>
            </p:nvSpPr>
            <p:spPr>
              <a:xfrm>
                <a:off x="872453" y="4824216"/>
                <a:ext cx="1465388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Remote Diesels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439B80-A5D6-485E-855E-1C26D78B1FC2}"/>
                </a:ext>
              </a:extLst>
            </p:cNvPr>
            <p:cNvGrpSpPr/>
            <p:nvPr/>
          </p:nvGrpSpPr>
          <p:grpSpPr>
            <a:xfrm>
              <a:off x="3255997" y="5009636"/>
              <a:ext cx="1563585" cy="843152"/>
              <a:chOff x="3065812" y="4556528"/>
              <a:chExt cx="1563585" cy="84315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E38CF3D-7275-4047-9E74-8656BF3A7F40}"/>
                  </a:ext>
                </a:extLst>
              </p:cNvPr>
              <p:cNvSpPr/>
              <p:nvPr/>
            </p:nvSpPr>
            <p:spPr>
              <a:xfrm>
                <a:off x="3065812" y="4556528"/>
                <a:ext cx="1563585" cy="843152"/>
              </a:xfrm>
              <a:prstGeom prst="ellipse">
                <a:avLst/>
              </a:prstGeom>
              <a:solidFill>
                <a:srgbClr val="34C687"/>
              </a:solidFill>
              <a:ln>
                <a:solidFill>
                  <a:srgbClr val="34C6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C43288-AD34-45CA-AC4E-009692F6A790}"/>
                  </a:ext>
                </a:extLst>
              </p:cNvPr>
              <p:cNvSpPr txBox="1"/>
              <p:nvPr/>
            </p:nvSpPr>
            <p:spPr>
              <a:xfrm>
                <a:off x="3114910" y="4824216"/>
                <a:ext cx="1465388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Backup Diesels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87E62E-2386-4230-B46A-AD69E0A8E759}"/>
                </a:ext>
              </a:extLst>
            </p:cNvPr>
            <p:cNvGrpSpPr/>
            <p:nvPr/>
          </p:nvGrpSpPr>
          <p:grpSpPr>
            <a:xfrm>
              <a:off x="5003841" y="4855748"/>
              <a:ext cx="1563585" cy="843152"/>
              <a:chOff x="5003841" y="4855748"/>
              <a:chExt cx="1563585" cy="843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4FDE210-1B5C-49BF-A47C-5A1DFCE31E14}"/>
                  </a:ext>
                </a:extLst>
              </p:cNvPr>
              <p:cNvSpPr/>
              <p:nvPr/>
            </p:nvSpPr>
            <p:spPr>
              <a:xfrm>
                <a:off x="5003841" y="4855748"/>
                <a:ext cx="1563585" cy="843152"/>
              </a:xfrm>
              <a:prstGeom prst="ellipse">
                <a:avLst/>
              </a:prstGeom>
              <a:solidFill>
                <a:srgbClr val="34C687"/>
              </a:solidFill>
              <a:ln>
                <a:solidFill>
                  <a:srgbClr val="34C6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CEE766-5393-4E38-A322-CE0925674FDD}"/>
                  </a:ext>
                </a:extLst>
              </p:cNvPr>
              <p:cNvSpPr txBox="1"/>
              <p:nvPr/>
            </p:nvSpPr>
            <p:spPr>
              <a:xfrm>
                <a:off x="5052939" y="5015715"/>
                <a:ext cx="1465388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Island Power Systems</a:t>
                </a:r>
              </a:p>
            </p:txBody>
          </p:sp>
        </p:grp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8BC2CD-2E88-4A06-90CE-C8EA585A9593}"/>
              </a:ext>
            </a:extLst>
          </p:cNvPr>
          <p:cNvCxnSpPr>
            <a:cxnSpLocks/>
          </p:cNvCxnSpPr>
          <p:nvPr/>
        </p:nvCxnSpPr>
        <p:spPr>
          <a:xfrm flipV="1">
            <a:off x="4037789" y="2607774"/>
            <a:ext cx="2" cy="408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3FCED4-4677-45DA-816C-9F878E0664FB}"/>
              </a:ext>
            </a:extLst>
          </p:cNvPr>
          <p:cNvCxnSpPr/>
          <p:nvPr/>
        </p:nvCxnSpPr>
        <p:spPr>
          <a:xfrm flipV="1">
            <a:off x="2885883" y="4376730"/>
            <a:ext cx="479018" cy="479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90FD45-7139-46A6-B226-A9BF12D8C63A}"/>
              </a:ext>
            </a:extLst>
          </p:cNvPr>
          <p:cNvCxnSpPr>
            <a:cxnSpLocks/>
          </p:cNvCxnSpPr>
          <p:nvPr/>
        </p:nvCxnSpPr>
        <p:spPr>
          <a:xfrm flipH="1" flipV="1">
            <a:off x="4896700" y="4334940"/>
            <a:ext cx="370187" cy="47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C9940C-1ED6-4B2B-89EB-74D004E289C3}"/>
              </a:ext>
            </a:extLst>
          </p:cNvPr>
          <p:cNvCxnSpPr>
            <a:cxnSpLocks/>
          </p:cNvCxnSpPr>
          <p:nvPr/>
        </p:nvCxnSpPr>
        <p:spPr>
          <a:xfrm flipV="1">
            <a:off x="4037787" y="4511389"/>
            <a:ext cx="2" cy="408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017EB1-3E78-4176-BF36-C6A645AE9F14}"/>
              </a:ext>
            </a:extLst>
          </p:cNvPr>
          <p:cNvCxnSpPr>
            <a:cxnSpLocks/>
          </p:cNvCxnSpPr>
          <p:nvPr/>
        </p:nvCxnSpPr>
        <p:spPr>
          <a:xfrm flipV="1">
            <a:off x="5386788" y="1893736"/>
            <a:ext cx="205904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C14E36-883B-4EDE-8A29-DAA28419A7D6}"/>
              </a:ext>
            </a:extLst>
          </p:cNvPr>
          <p:cNvCxnSpPr>
            <a:cxnSpLocks/>
          </p:cNvCxnSpPr>
          <p:nvPr/>
        </p:nvCxnSpPr>
        <p:spPr>
          <a:xfrm flipV="1">
            <a:off x="8794826" y="2632231"/>
            <a:ext cx="0" cy="1744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F5D673E-C1F5-406B-923D-12A8CF412904}"/>
              </a:ext>
            </a:extLst>
          </p:cNvPr>
          <p:cNvSpPr txBox="1"/>
          <p:nvPr/>
        </p:nvSpPr>
        <p:spPr>
          <a:xfrm>
            <a:off x="122741" y="2632231"/>
            <a:ext cx="2804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Liquid fuels from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renewable penetrations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559FA7-2BD5-4A88-8C68-F9FD68A9CF51}"/>
              </a:ext>
            </a:extLst>
          </p:cNvPr>
          <p:cNvSpPr txBox="1"/>
          <p:nvPr/>
        </p:nvSpPr>
        <p:spPr>
          <a:xfrm>
            <a:off x="9232575" y="2861486"/>
            <a:ext cx="2919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Large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Security obstacles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Regulatory obstacles</a:t>
            </a:r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D03BA28E-2831-458E-A31E-8AC2CED01376}"/>
              </a:ext>
            </a:extLst>
          </p:cNvPr>
          <p:cNvSpPr/>
          <p:nvPr/>
        </p:nvSpPr>
        <p:spPr>
          <a:xfrm>
            <a:off x="8490857" y="3227550"/>
            <a:ext cx="641245" cy="48138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A6421F-94EB-4AD9-897B-6E7CA322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41" y="6229281"/>
            <a:ext cx="1772717" cy="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C1BB99D7-12CF-4A51-B380-CD20C862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131" y="1499730"/>
            <a:ext cx="9422804" cy="415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00A9DB7B-8B0B-4984-8D0B-A8C12887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77" y="4727723"/>
            <a:ext cx="628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Grid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B01F27C9-BE0C-4EB5-A0BB-08134057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489" y="2084919"/>
            <a:ext cx="7205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Wind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FF625BD0-184B-4697-ADC6-45A5B9FD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851" y="1987385"/>
            <a:ext cx="1239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Generator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DFB6781-37AB-43EE-81D6-44FEF3AD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627" y="2066546"/>
            <a:ext cx="1058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Controls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3B767AA-113D-401A-B555-D0D7C27E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259" y="2295162"/>
            <a:ext cx="1005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Storage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E2992D2-4140-470C-816A-087AF054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930" y="4419946"/>
            <a:ext cx="15391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Electric Load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3D9E1AC-78E3-44ED-939B-5B799443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05" y="2400818"/>
            <a:ext cx="733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Solar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DDDFA-DEF8-4A5D-8FE1-9CC8B5D4F3AE}"/>
              </a:ext>
            </a:extLst>
          </p:cNvPr>
          <p:cNvSpPr txBox="1"/>
          <p:nvPr/>
        </p:nvSpPr>
        <p:spPr>
          <a:xfrm>
            <a:off x="384412" y="837616"/>
            <a:ext cx="10185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Lato"/>
            </a:endParaRPr>
          </a:p>
          <a:p>
            <a:r>
              <a:rPr lang="en-US" sz="2000" dirty="0">
                <a:latin typeface="Lato"/>
              </a:rPr>
              <a:t>A microgrid can be connected to a larger grid or operate independently. </a:t>
            </a:r>
          </a:p>
          <a:p>
            <a:r>
              <a:rPr lang="en-US" dirty="0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B9F2CA86-F1BE-4C9F-A25C-7DAF27BF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11" y="229868"/>
            <a:ext cx="11499377" cy="71804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Today’s modern microgrid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00CE84-A65A-4A3C-8879-D515F07505AC}"/>
              </a:ext>
            </a:extLst>
          </p:cNvPr>
          <p:cNvSpPr txBox="1"/>
          <p:nvPr/>
        </p:nvSpPr>
        <p:spPr>
          <a:xfrm>
            <a:off x="197955" y="2755556"/>
            <a:ext cx="3123897" cy="2369880"/>
          </a:xfrm>
          <a:prstGeom prst="rect">
            <a:avLst/>
          </a:prstGeom>
          <a:noFill/>
          <a:ln w="158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Reasons for microgrids: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Improved resiliency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Clean energy mandate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Grid firming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Peak demand reduction</a:t>
            </a:r>
          </a:p>
        </p:txBody>
      </p:sp>
    </p:spTree>
    <p:extLst>
      <p:ext uri="{BB962C8B-B14F-4D97-AF65-F5344CB8AC3E}">
        <p14:creationId xmlns:p14="http://schemas.microsoft.com/office/powerpoint/2010/main" val="107397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58582</TotalTime>
  <Words>653</Words>
  <Application>Microsoft Office PowerPoint</Application>
  <PresentationFormat>Widescreen</PresentationFormat>
  <Paragraphs>195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Lato</vt:lpstr>
      <vt:lpstr>Lato Heavy</vt:lpstr>
      <vt:lpstr>Lato Medium</vt:lpstr>
      <vt:lpstr>Lato Semibold</vt:lpstr>
      <vt:lpstr>Times New Roman</vt:lpstr>
      <vt:lpstr>Wingdings</vt:lpstr>
      <vt:lpstr>Office Theme</vt:lpstr>
      <vt:lpstr>PowerPoint Presentation</vt:lpstr>
      <vt:lpstr>The Future of Power is Distributed</vt:lpstr>
      <vt:lpstr>The 6 D’s of Our Energy Future</vt:lpstr>
      <vt:lpstr>Getting to True Zero is Hard</vt:lpstr>
      <vt:lpstr>Getting to True Zero is Hard</vt:lpstr>
      <vt:lpstr>Getting to True Zero Will Continue to be  Hard</vt:lpstr>
      <vt:lpstr>Why Is That Last 10% So Hard? </vt:lpstr>
      <vt:lpstr>Clean Power Evolution</vt:lpstr>
      <vt:lpstr>Today’s modern microgrid</vt:lpstr>
      <vt:lpstr>Microgrid Markets</vt:lpstr>
      <vt:lpstr>Micro Grid Value Propositions</vt:lpstr>
      <vt:lpstr>Distributed Storage Has More Value</vt:lpstr>
      <vt:lpstr>Too Many Choices</vt:lpstr>
      <vt:lpstr>What is best?</vt:lpstr>
      <vt:lpstr>PowerPoint Presentation</vt:lpstr>
      <vt:lpstr>HOMER Energy</vt:lpstr>
      <vt:lpstr>PowerPoint Presentation</vt:lpstr>
      <vt:lpstr>PowerPoint Presentation</vt:lpstr>
      <vt:lpstr>Try HOMER for Free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Ann Baronett</dc:creator>
  <cp:lastModifiedBy>Peter Lilienthal</cp:lastModifiedBy>
  <cp:revision>184</cp:revision>
  <dcterms:created xsi:type="dcterms:W3CDTF">2017-08-02T22:06:34Z</dcterms:created>
  <dcterms:modified xsi:type="dcterms:W3CDTF">2019-11-08T13:58:01Z</dcterms:modified>
</cp:coreProperties>
</file>