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Lst>
  <p:notesMasterIdLst>
    <p:notesMasterId r:id="rId56"/>
  </p:notesMasterIdLst>
  <p:handoutMasterIdLst>
    <p:handoutMasterId r:id="rId57"/>
  </p:handoutMasterIdLst>
  <p:sldIdLst>
    <p:sldId id="330" r:id="rId3"/>
    <p:sldId id="300" r:id="rId4"/>
    <p:sldId id="257" r:id="rId5"/>
    <p:sldId id="259" r:id="rId6"/>
    <p:sldId id="260" r:id="rId7"/>
    <p:sldId id="262" r:id="rId8"/>
    <p:sldId id="274" r:id="rId9"/>
    <p:sldId id="279" r:id="rId10"/>
    <p:sldId id="334" r:id="rId11"/>
    <p:sldId id="298" r:id="rId12"/>
    <p:sldId id="338" r:id="rId13"/>
    <p:sldId id="280" r:id="rId14"/>
    <p:sldId id="281" r:id="rId15"/>
    <p:sldId id="282" r:id="rId16"/>
    <p:sldId id="325" r:id="rId17"/>
    <p:sldId id="285" r:id="rId18"/>
    <p:sldId id="283" r:id="rId19"/>
    <p:sldId id="302" r:id="rId20"/>
    <p:sldId id="337" r:id="rId21"/>
    <p:sldId id="288" r:id="rId22"/>
    <p:sldId id="289" r:id="rId23"/>
    <p:sldId id="319" r:id="rId24"/>
    <p:sldId id="331" r:id="rId25"/>
    <p:sldId id="332" r:id="rId26"/>
    <p:sldId id="290" r:id="rId27"/>
    <p:sldId id="291" r:id="rId28"/>
    <p:sldId id="292" r:id="rId29"/>
    <p:sldId id="293" r:id="rId30"/>
    <p:sldId id="294" r:id="rId31"/>
    <p:sldId id="295" r:id="rId32"/>
    <p:sldId id="296" r:id="rId33"/>
    <p:sldId id="297" r:id="rId34"/>
    <p:sldId id="317" r:id="rId35"/>
    <p:sldId id="306" r:id="rId36"/>
    <p:sldId id="307" r:id="rId37"/>
    <p:sldId id="308" r:id="rId38"/>
    <p:sldId id="318" r:id="rId39"/>
    <p:sldId id="315" r:id="rId40"/>
    <p:sldId id="326" r:id="rId41"/>
    <p:sldId id="324" r:id="rId42"/>
    <p:sldId id="309" r:id="rId43"/>
    <p:sldId id="310" r:id="rId44"/>
    <p:sldId id="336" r:id="rId45"/>
    <p:sldId id="311" r:id="rId46"/>
    <p:sldId id="312" r:id="rId47"/>
    <p:sldId id="335" r:id="rId48"/>
    <p:sldId id="320" r:id="rId49"/>
    <p:sldId id="327" r:id="rId50"/>
    <p:sldId id="328" r:id="rId51"/>
    <p:sldId id="321" r:id="rId52"/>
    <p:sldId id="333" r:id="rId53"/>
    <p:sldId id="322" r:id="rId54"/>
    <p:sldId id="323" r:id="rId5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2" charset="0"/>
        <a:ea typeface="+mn-ea"/>
        <a:cs typeface="+mn-cs"/>
      </a:defRPr>
    </a:lvl1pPr>
    <a:lvl2pPr marL="457200" algn="l" rtl="0" eaLnBrk="0" fontAlgn="base" hangingPunct="0">
      <a:spcBef>
        <a:spcPct val="0"/>
      </a:spcBef>
      <a:spcAft>
        <a:spcPct val="0"/>
      </a:spcAft>
      <a:defRPr kern="1200">
        <a:solidFill>
          <a:schemeClr val="tx1"/>
        </a:solidFill>
        <a:latin typeface="Verdana" pitchFamily="32" charset="0"/>
        <a:ea typeface="+mn-ea"/>
        <a:cs typeface="+mn-cs"/>
      </a:defRPr>
    </a:lvl2pPr>
    <a:lvl3pPr marL="914400" algn="l" rtl="0" eaLnBrk="0" fontAlgn="base" hangingPunct="0">
      <a:spcBef>
        <a:spcPct val="0"/>
      </a:spcBef>
      <a:spcAft>
        <a:spcPct val="0"/>
      </a:spcAft>
      <a:defRPr kern="1200">
        <a:solidFill>
          <a:schemeClr val="tx1"/>
        </a:solidFill>
        <a:latin typeface="Verdana" pitchFamily="32" charset="0"/>
        <a:ea typeface="+mn-ea"/>
        <a:cs typeface="+mn-cs"/>
      </a:defRPr>
    </a:lvl3pPr>
    <a:lvl4pPr marL="1371600" algn="l" rtl="0" eaLnBrk="0" fontAlgn="base" hangingPunct="0">
      <a:spcBef>
        <a:spcPct val="0"/>
      </a:spcBef>
      <a:spcAft>
        <a:spcPct val="0"/>
      </a:spcAft>
      <a:defRPr kern="1200">
        <a:solidFill>
          <a:schemeClr val="tx1"/>
        </a:solidFill>
        <a:latin typeface="Verdana" pitchFamily="32" charset="0"/>
        <a:ea typeface="+mn-ea"/>
        <a:cs typeface="+mn-cs"/>
      </a:defRPr>
    </a:lvl4pPr>
    <a:lvl5pPr marL="1828800" algn="l" rtl="0" eaLnBrk="0" fontAlgn="base" hangingPunct="0">
      <a:spcBef>
        <a:spcPct val="0"/>
      </a:spcBef>
      <a:spcAft>
        <a:spcPct val="0"/>
      </a:spcAft>
      <a:defRPr kern="1200">
        <a:solidFill>
          <a:schemeClr val="tx1"/>
        </a:solidFill>
        <a:latin typeface="Verdana" pitchFamily="32" charset="0"/>
        <a:ea typeface="+mn-ea"/>
        <a:cs typeface="+mn-cs"/>
      </a:defRPr>
    </a:lvl5pPr>
    <a:lvl6pPr marL="2286000" algn="l" defTabSz="914400" rtl="0" eaLnBrk="1" latinLnBrk="0" hangingPunct="1">
      <a:defRPr kern="1200">
        <a:solidFill>
          <a:schemeClr val="tx1"/>
        </a:solidFill>
        <a:latin typeface="Verdana" pitchFamily="32" charset="0"/>
        <a:ea typeface="+mn-ea"/>
        <a:cs typeface="+mn-cs"/>
      </a:defRPr>
    </a:lvl6pPr>
    <a:lvl7pPr marL="2743200" algn="l" defTabSz="914400" rtl="0" eaLnBrk="1" latinLnBrk="0" hangingPunct="1">
      <a:defRPr kern="1200">
        <a:solidFill>
          <a:schemeClr val="tx1"/>
        </a:solidFill>
        <a:latin typeface="Verdana" pitchFamily="32" charset="0"/>
        <a:ea typeface="+mn-ea"/>
        <a:cs typeface="+mn-cs"/>
      </a:defRPr>
    </a:lvl7pPr>
    <a:lvl8pPr marL="3200400" algn="l" defTabSz="914400" rtl="0" eaLnBrk="1" latinLnBrk="0" hangingPunct="1">
      <a:defRPr kern="1200">
        <a:solidFill>
          <a:schemeClr val="tx1"/>
        </a:solidFill>
        <a:latin typeface="Verdana" pitchFamily="32" charset="0"/>
        <a:ea typeface="+mn-ea"/>
        <a:cs typeface="+mn-cs"/>
      </a:defRPr>
    </a:lvl8pPr>
    <a:lvl9pPr marL="3657600" algn="l" defTabSz="914400" rtl="0" eaLnBrk="1" latinLnBrk="0" hangingPunct="1">
      <a:defRPr kern="1200">
        <a:solidFill>
          <a:schemeClr val="tx1"/>
        </a:solidFill>
        <a:latin typeface="Verdana" pitchFamily="3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0653" autoAdjust="0"/>
  </p:normalViewPr>
  <p:slideViewPr>
    <p:cSldViewPr>
      <p:cViewPr varScale="1">
        <p:scale>
          <a:sx n="67" d="100"/>
          <a:sy n="67" d="100"/>
        </p:scale>
        <p:origin x="150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0CFF9B9A-67E0-4C10-8FEE-4D64227C786B}" type="slidenum">
              <a:rPr lang="en-US"/>
              <a:pPr/>
              <a:t>‹#›</a:t>
            </a:fld>
            <a:endParaRPr lang="en-US"/>
          </a:p>
        </p:txBody>
      </p:sp>
    </p:spTree>
    <p:extLst>
      <p:ext uri="{BB962C8B-B14F-4D97-AF65-F5344CB8AC3E}">
        <p14:creationId xmlns:p14="http://schemas.microsoft.com/office/powerpoint/2010/main" val="3216739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AFFC1B-2F52-4127-A8AB-882739880DD1}" type="datetimeFigureOut">
              <a:rPr lang="en-US" smtClean="0"/>
              <a:pPr/>
              <a:t>4/3/2015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C80785-0281-4765-8211-09B1579213CA}" type="slidenum">
              <a:rPr lang="en-US" smtClean="0"/>
              <a:pPr/>
              <a:t>‹#›</a:t>
            </a:fld>
            <a:endParaRPr lang="en-US"/>
          </a:p>
        </p:txBody>
      </p:sp>
    </p:spTree>
    <p:extLst>
      <p:ext uri="{BB962C8B-B14F-4D97-AF65-F5344CB8AC3E}">
        <p14:creationId xmlns:p14="http://schemas.microsoft.com/office/powerpoint/2010/main" val="1770232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2143125" y="693914"/>
            <a:ext cx="2571750" cy="3428001"/>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7891" name="Rectangle 2"/>
          <p:cNvSpPr txBox="1">
            <a:spLocks noGrp="1" noChangeArrowheads="1"/>
          </p:cNvSpPr>
          <p:nvPr>
            <p:ph type="body"/>
          </p:nvPr>
        </p:nvSpPr>
        <p:spPr>
          <a:xfrm>
            <a:off x="685801" y="4342561"/>
            <a:ext cx="5483225" cy="4110723"/>
          </a:xfrm>
          <a:noFill/>
          <a:ln/>
        </p:spPr>
        <p:txBody>
          <a:bodyPr wrap="none" anchor="ctr"/>
          <a:lstStyle/>
          <a:p>
            <a:endParaRPr lang="en-US" smtClean="0"/>
          </a:p>
        </p:txBody>
      </p:sp>
    </p:spTree>
    <p:extLst>
      <p:ext uri="{BB962C8B-B14F-4D97-AF65-F5344CB8AC3E}">
        <p14:creationId xmlns:p14="http://schemas.microsoft.com/office/powerpoint/2010/main" val="3095604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9394"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40290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514" name="Rectangle 2"/>
          <p:cNvSpPr txBox="1">
            <a:spLocks noGrp="1" noChangeArrowheads="1"/>
          </p:cNvSpPr>
          <p:nvPr>
            <p:ph type="body"/>
          </p:nvPr>
        </p:nvSpPr>
        <p:spPr bwMode="auto">
          <a:xfrm>
            <a:off x="685800" y="4343400"/>
            <a:ext cx="5483225" cy="411162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16235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2143125" y="693914"/>
            <a:ext cx="2571750" cy="3428001"/>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70659" name="Rectangle 2"/>
          <p:cNvSpPr txBox="1">
            <a:spLocks noGrp="1" noChangeArrowheads="1"/>
          </p:cNvSpPr>
          <p:nvPr>
            <p:ph type="body"/>
          </p:nvPr>
        </p:nvSpPr>
        <p:spPr>
          <a:xfrm>
            <a:off x="685801" y="4342561"/>
            <a:ext cx="5483225" cy="4110723"/>
          </a:xfrm>
          <a:noFill/>
          <a:ln/>
        </p:spPr>
        <p:txBody>
          <a:bodyPr wrap="none" anchor="ctr"/>
          <a:lstStyle/>
          <a:p>
            <a:endParaRPr lang="en-US" smtClean="0"/>
          </a:p>
        </p:txBody>
      </p:sp>
    </p:spTree>
    <p:extLst>
      <p:ext uri="{BB962C8B-B14F-4D97-AF65-F5344CB8AC3E}">
        <p14:creationId xmlns:p14="http://schemas.microsoft.com/office/powerpoint/2010/main" val="1213877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4716463" y="5345113"/>
            <a:ext cx="4427537" cy="1512887"/>
            <a:chOff x="2971" y="3367"/>
            <a:chExt cx="2789" cy="953"/>
          </a:xfrm>
        </p:grpSpPr>
        <p:sp>
          <p:nvSpPr>
            <p:cNvPr id="5123"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5124"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25"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26"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27"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28"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29"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0"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1"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2"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3"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4"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5"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6"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7"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grpSp>
      <p:sp>
        <p:nvSpPr>
          <p:cNvPr id="5138"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n-US"/>
              <a:t>Click to edit Master title style</a:t>
            </a:r>
          </a:p>
        </p:txBody>
      </p:sp>
      <p:sp>
        <p:nvSpPr>
          <p:cNvPr id="513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charset="2"/>
              <a:buNone/>
              <a:defRPr sz="3600"/>
            </a:lvl1pPr>
          </a:lstStyle>
          <a:p>
            <a:r>
              <a:rPr lang="en-US"/>
              <a:t>Click to edit Master subtitle style</a:t>
            </a:r>
          </a:p>
        </p:txBody>
      </p:sp>
      <p:sp>
        <p:nvSpPr>
          <p:cNvPr id="5140" name="Rectangle 20"/>
          <p:cNvSpPr>
            <a:spLocks noGrp="1" noChangeArrowheads="1"/>
          </p:cNvSpPr>
          <p:nvPr>
            <p:ph type="dt" sz="quarter" idx="2"/>
          </p:nvPr>
        </p:nvSpPr>
        <p:spPr/>
        <p:txBody>
          <a:bodyPr/>
          <a:lstStyle>
            <a:lvl1pPr>
              <a:defRPr/>
            </a:lvl1pPr>
          </a:lstStyle>
          <a:p>
            <a:endParaRPr lang="en-US"/>
          </a:p>
        </p:txBody>
      </p:sp>
      <p:sp>
        <p:nvSpPr>
          <p:cNvPr id="5141" name="Rectangle 21"/>
          <p:cNvSpPr>
            <a:spLocks noGrp="1" noChangeArrowheads="1"/>
          </p:cNvSpPr>
          <p:nvPr>
            <p:ph type="ftr" sz="quarter" idx="3"/>
          </p:nvPr>
        </p:nvSpPr>
        <p:spPr/>
        <p:txBody>
          <a:bodyPr/>
          <a:lstStyle>
            <a:lvl1pPr>
              <a:defRPr/>
            </a:lvl1pPr>
          </a:lstStyle>
          <a:p>
            <a:endParaRPr lang="en-US"/>
          </a:p>
        </p:txBody>
      </p:sp>
      <p:sp>
        <p:nvSpPr>
          <p:cNvPr id="5142" name="Rectangle 22"/>
          <p:cNvSpPr>
            <a:spLocks noGrp="1" noChangeArrowheads="1"/>
          </p:cNvSpPr>
          <p:nvPr>
            <p:ph type="sldNum" sz="quarter" idx="4"/>
          </p:nvPr>
        </p:nvSpPr>
        <p:spPr/>
        <p:txBody>
          <a:bodyPr/>
          <a:lstStyle>
            <a:lvl1pPr>
              <a:defRPr/>
            </a:lvl1pPr>
          </a:lstStyle>
          <a:p>
            <a:fld id="{6E827428-6CCB-4511-BF5D-F0E52303893F}" type="slidenum">
              <a:rPr lang="en-US"/>
              <a:pPr/>
              <a:t>‹#›</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38"/>
                                        </p:tgtEl>
                                        <p:attrNameLst>
                                          <p:attrName>style.visibility</p:attrName>
                                        </p:attrNameLst>
                                      </p:cBhvr>
                                      <p:to>
                                        <p:strVal val="visible"/>
                                      </p:to>
                                    </p:set>
                                    <p:animEffect transition="in" filter="fade">
                                      <p:cBhvr>
                                        <p:cTn id="7" dur="2000"/>
                                        <p:tgtEl>
                                          <p:spTgt spid="5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39">
                                            <p:txEl>
                                              <p:pRg st="0" end="0"/>
                                            </p:txEl>
                                          </p:spTgt>
                                        </p:tgtEl>
                                        <p:attrNameLst>
                                          <p:attrName>style.visibility</p:attrName>
                                        </p:attrNameLst>
                                      </p:cBhvr>
                                      <p:to>
                                        <p:strVal val="visible"/>
                                      </p:to>
                                    </p:set>
                                    <p:animEffect transition="in" filter="fade">
                                      <p:cBhvr>
                                        <p:cTn id="12" dur="2000"/>
                                        <p:tgtEl>
                                          <p:spTgt spid="5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8" grpId="0"/>
      <p:bldP spid="5139" grpId="0" build="p">
        <p:tmplLst>
          <p:tmpl lvl="1">
            <p:tnLst>
              <p:par>
                <p:cTn presetID="10" presetClass="entr" presetSubtype="0" fill="hold" nodeType="clickEffect">
                  <p:stCondLst>
                    <p:cond delay="0"/>
                  </p:stCondLst>
                  <p:childTnLst>
                    <p:set>
                      <p:cBhvr>
                        <p:cTn dur="1" fill="hold">
                          <p:stCondLst>
                            <p:cond delay="0"/>
                          </p:stCondLst>
                        </p:cTn>
                        <p:tgtEl>
                          <p:spTgt spid="5139"/>
                        </p:tgtEl>
                        <p:attrNameLst>
                          <p:attrName>style.visibility</p:attrName>
                        </p:attrNameLst>
                      </p:cBhvr>
                      <p:to>
                        <p:strVal val="visible"/>
                      </p:to>
                    </p:set>
                    <p:animEffect transition="in" filter="fade">
                      <p:cBhvr>
                        <p:cTn dur="2000"/>
                        <p:tgtEl>
                          <p:spTgt spid="513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C51F5B-9A4D-42DB-85E2-DCAA8DE873D9}"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7579C7-B7BB-4009-8EC9-C332E216B0F6}" type="slidenum">
              <a:rPr lang="en-US"/>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67638" cy="1824038"/>
          </a:xfrm>
        </p:spPr>
        <p:txBody>
          <a:bodyPr/>
          <a:lstStyle/>
          <a:p>
            <a:r>
              <a:rPr lang="en-US" smtClean="0"/>
              <a:t>Click to edit Master title style</a:t>
            </a:r>
            <a:endParaRPr lang="en-US"/>
          </a:p>
        </p:txBody>
      </p:sp>
      <p:sp>
        <p:nvSpPr>
          <p:cNvPr id="3" name="Rectangle 18"/>
          <p:cNvSpPr>
            <a:spLocks noGrp="1" noChangeArrowheads="1"/>
          </p:cNvSpPr>
          <p:nvPr>
            <p:ph type="dt" idx="10"/>
          </p:nvPr>
        </p:nvSpPr>
        <p:spPr>
          <a:ln/>
        </p:spPr>
        <p:txBody>
          <a:bodyPr/>
          <a:lstStyle>
            <a:lvl1pPr>
              <a:defRPr/>
            </a:lvl1pPr>
          </a:lstStyle>
          <a:p>
            <a:pPr>
              <a:defRPr/>
            </a:pPr>
            <a:endParaRPr lang="en-US"/>
          </a:p>
        </p:txBody>
      </p:sp>
      <p:sp>
        <p:nvSpPr>
          <p:cNvPr id="4" name="Rectangle 19"/>
          <p:cNvSpPr>
            <a:spLocks noGrp="1" noChangeArrowheads="1"/>
          </p:cNvSpPr>
          <p:nvPr>
            <p:ph type="ftr" idx="11"/>
          </p:nvPr>
        </p:nvSpPr>
        <p:spPr>
          <a:ln/>
        </p:spPr>
        <p:txBody>
          <a:bodyPr/>
          <a:lstStyle>
            <a:lvl1pPr>
              <a:defRPr/>
            </a:lvl1pPr>
          </a:lstStyle>
          <a:p>
            <a:pPr>
              <a:defRPr/>
            </a:pPr>
            <a:endParaRPr lang="en-US"/>
          </a:p>
        </p:txBody>
      </p:sp>
      <p:sp>
        <p:nvSpPr>
          <p:cNvPr id="5" name="Rectangle 20"/>
          <p:cNvSpPr>
            <a:spLocks noGrp="1" noChangeArrowheads="1"/>
          </p:cNvSpPr>
          <p:nvPr>
            <p:ph type="sldNum" idx="12"/>
          </p:nvPr>
        </p:nvSpPr>
        <p:spPr>
          <a:ln/>
        </p:spPr>
        <p:txBody>
          <a:bodyPr/>
          <a:lstStyle>
            <a:lvl1pPr>
              <a:defRPr/>
            </a:lvl1pPr>
          </a:lstStyle>
          <a:p>
            <a:pPr>
              <a:defRPr/>
            </a:pPr>
            <a:fld id="{E6B00C85-9A62-426A-B24B-CE297068C469}" type="slidenum">
              <a:rPr lang="en-US"/>
              <a:pPr>
                <a:defRPr/>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8"/>
          <p:cNvSpPr>
            <a:spLocks noGrp="1" noChangeArrowheads="1"/>
          </p:cNvSpPr>
          <p:nvPr>
            <p:ph type="dt" idx="10"/>
          </p:nvPr>
        </p:nvSpPr>
        <p:spPr>
          <a:ln/>
        </p:spPr>
        <p:txBody>
          <a:bodyPr/>
          <a:lstStyle>
            <a:lvl1pPr>
              <a:defRPr/>
            </a:lvl1pPr>
          </a:lstStyle>
          <a:p>
            <a:pPr>
              <a:defRPr/>
            </a:pPr>
            <a:endParaRPr lang="en-US"/>
          </a:p>
        </p:txBody>
      </p:sp>
      <p:sp>
        <p:nvSpPr>
          <p:cNvPr id="5" name="Rectangle 19"/>
          <p:cNvSpPr>
            <a:spLocks noGrp="1" noChangeArrowheads="1"/>
          </p:cNvSpPr>
          <p:nvPr>
            <p:ph type="ftr" idx="11"/>
          </p:nvPr>
        </p:nvSpPr>
        <p:spPr>
          <a:ln/>
        </p:spPr>
        <p:txBody>
          <a:bodyPr/>
          <a:lstStyle>
            <a:lvl1pPr>
              <a:defRPr/>
            </a:lvl1pPr>
          </a:lstStyle>
          <a:p>
            <a:pPr>
              <a:defRPr/>
            </a:pPr>
            <a:endParaRPr lang="en-US"/>
          </a:p>
        </p:txBody>
      </p:sp>
      <p:sp>
        <p:nvSpPr>
          <p:cNvPr id="6" name="Rectangle 20"/>
          <p:cNvSpPr>
            <a:spLocks noGrp="1" noChangeArrowheads="1"/>
          </p:cNvSpPr>
          <p:nvPr>
            <p:ph type="sldNum" idx="12"/>
          </p:nvPr>
        </p:nvSpPr>
        <p:spPr>
          <a:ln/>
        </p:spPr>
        <p:txBody>
          <a:bodyPr/>
          <a:lstStyle>
            <a:lvl1pPr>
              <a:defRPr/>
            </a:lvl1pPr>
          </a:lstStyle>
          <a:p>
            <a:pPr>
              <a:defRPr/>
            </a:pPr>
            <a:fld id="{588E60C4-9DE8-4C6E-83F2-EF13ABD9B250}" type="slidenum">
              <a:rPr lang="en-US"/>
              <a:pPr>
                <a:defRPr/>
              </a:pPr>
              <a:t>‹#›</a:t>
            </a:fld>
            <a:endParaRPr lang="en-US"/>
          </a:p>
        </p:txBody>
      </p:sp>
    </p:spTree>
    <p:extLst>
      <p:ext uri="{BB962C8B-B14F-4D97-AF65-F5344CB8AC3E}">
        <p14:creationId xmlns:p14="http://schemas.microsoft.com/office/powerpoint/2010/main" val="401422279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idx="10"/>
          </p:nvPr>
        </p:nvSpPr>
        <p:spPr>
          <a:ln/>
        </p:spPr>
        <p:txBody>
          <a:bodyPr/>
          <a:lstStyle>
            <a:lvl1pPr>
              <a:defRPr/>
            </a:lvl1pPr>
          </a:lstStyle>
          <a:p>
            <a:pPr>
              <a:defRPr/>
            </a:pPr>
            <a:endParaRPr lang="en-US"/>
          </a:p>
        </p:txBody>
      </p:sp>
      <p:sp>
        <p:nvSpPr>
          <p:cNvPr id="5" name="Rectangle 19"/>
          <p:cNvSpPr>
            <a:spLocks noGrp="1" noChangeArrowheads="1"/>
          </p:cNvSpPr>
          <p:nvPr>
            <p:ph type="ftr" idx="11"/>
          </p:nvPr>
        </p:nvSpPr>
        <p:spPr>
          <a:ln/>
        </p:spPr>
        <p:txBody>
          <a:bodyPr/>
          <a:lstStyle>
            <a:lvl1pPr>
              <a:defRPr/>
            </a:lvl1pPr>
          </a:lstStyle>
          <a:p>
            <a:pPr>
              <a:defRPr/>
            </a:pPr>
            <a:endParaRPr lang="en-US"/>
          </a:p>
        </p:txBody>
      </p:sp>
      <p:sp>
        <p:nvSpPr>
          <p:cNvPr id="6" name="Rectangle 20"/>
          <p:cNvSpPr>
            <a:spLocks noGrp="1" noChangeArrowheads="1"/>
          </p:cNvSpPr>
          <p:nvPr>
            <p:ph type="sldNum" idx="12"/>
          </p:nvPr>
        </p:nvSpPr>
        <p:spPr>
          <a:ln/>
        </p:spPr>
        <p:txBody>
          <a:bodyPr/>
          <a:lstStyle>
            <a:lvl1pPr>
              <a:defRPr/>
            </a:lvl1pPr>
          </a:lstStyle>
          <a:p>
            <a:pPr>
              <a:defRPr/>
            </a:pPr>
            <a:fld id="{C72D2C6E-C2E9-4D59-9AD6-F19CB043AEFA}" type="slidenum">
              <a:rPr lang="en-US"/>
              <a:pPr>
                <a:defRPr/>
              </a:pPr>
              <a:t>‹#›</a:t>
            </a:fld>
            <a:endParaRPr lang="en-US"/>
          </a:p>
        </p:txBody>
      </p:sp>
    </p:spTree>
    <p:extLst>
      <p:ext uri="{BB962C8B-B14F-4D97-AF65-F5344CB8AC3E}">
        <p14:creationId xmlns:p14="http://schemas.microsoft.com/office/powerpoint/2010/main" val="205007149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dt" idx="10"/>
          </p:nvPr>
        </p:nvSpPr>
        <p:spPr>
          <a:ln/>
        </p:spPr>
        <p:txBody>
          <a:bodyPr/>
          <a:lstStyle>
            <a:lvl1pPr>
              <a:defRPr/>
            </a:lvl1pPr>
          </a:lstStyle>
          <a:p>
            <a:pPr>
              <a:defRPr/>
            </a:pPr>
            <a:endParaRPr lang="en-US"/>
          </a:p>
        </p:txBody>
      </p:sp>
      <p:sp>
        <p:nvSpPr>
          <p:cNvPr id="5" name="Rectangle 19"/>
          <p:cNvSpPr>
            <a:spLocks noGrp="1" noChangeArrowheads="1"/>
          </p:cNvSpPr>
          <p:nvPr>
            <p:ph type="ftr" idx="11"/>
          </p:nvPr>
        </p:nvSpPr>
        <p:spPr>
          <a:ln/>
        </p:spPr>
        <p:txBody>
          <a:bodyPr/>
          <a:lstStyle>
            <a:lvl1pPr>
              <a:defRPr/>
            </a:lvl1pPr>
          </a:lstStyle>
          <a:p>
            <a:pPr>
              <a:defRPr/>
            </a:pPr>
            <a:endParaRPr lang="en-US"/>
          </a:p>
        </p:txBody>
      </p:sp>
      <p:sp>
        <p:nvSpPr>
          <p:cNvPr id="6" name="Rectangle 20"/>
          <p:cNvSpPr>
            <a:spLocks noGrp="1" noChangeArrowheads="1"/>
          </p:cNvSpPr>
          <p:nvPr>
            <p:ph type="sldNum" idx="12"/>
          </p:nvPr>
        </p:nvSpPr>
        <p:spPr>
          <a:ln/>
        </p:spPr>
        <p:txBody>
          <a:bodyPr/>
          <a:lstStyle>
            <a:lvl1pPr>
              <a:defRPr/>
            </a:lvl1pPr>
          </a:lstStyle>
          <a:p>
            <a:pPr>
              <a:defRPr/>
            </a:pPr>
            <a:fld id="{8159C415-AAEA-4394-B9D0-B75FCE738258}" type="slidenum">
              <a:rPr lang="en-US"/>
              <a:pPr>
                <a:defRPr/>
              </a:pPr>
              <a:t>‹#›</a:t>
            </a:fld>
            <a:endParaRPr lang="en-US"/>
          </a:p>
        </p:txBody>
      </p:sp>
    </p:spTree>
    <p:extLst>
      <p:ext uri="{BB962C8B-B14F-4D97-AF65-F5344CB8AC3E}">
        <p14:creationId xmlns:p14="http://schemas.microsoft.com/office/powerpoint/2010/main" val="136608929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4963"/>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dt" idx="10"/>
          </p:nvPr>
        </p:nvSpPr>
        <p:spPr>
          <a:ln/>
        </p:spPr>
        <p:txBody>
          <a:bodyPr/>
          <a:lstStyle>
            <a:lvl1pPr>
              <a:defRPr/>
            </a:lvl1pPr>
          </a:lstStyle>
          <a:p>
            <a:pPr>
              <a:defRPr/>
            </a:pPr>
            <a:endParaRPr lang="en-US"/>
          </a:p>
        </p:txBody>
      </p:sp>
      <p:sp>
        <p:nvSpPr>
          <p:cNvPr id="6" name="Rectangle 19"/>
          <p:cNvSpPr>
            <a:spLocks noGrp="1" noChangeArrowheads="1"/>
          </p:cNvSpPr>
          <p:nvPr>
            <p:ph type="ftr" idx="11"/>
          </p:nvPr>
        </p:nvSpPr>
        <p:spPr>
          <a:ln/>
        </p:spPr>
        <p:txBody>
          <a:bodyPr/>
          <a:lstStyle>
            <a:lvl1pPr>
              <a:defRPr/>
            </a:lvl1pPr>
          </a:lstStyle>
          <a:p>
            <a:pPr>
              <a:defRPr/>
            </a:pPr>
            <a:endParaRPr lang="en-US"/>
          </a:p>
        </p:txBody>
      </p:sp>
      <p:sp>
        <p:nvSpPr>
          <p:cNvPr id="7" name="Rectangle 20"/>
          <p:cNvSpPr>
            <a:spLocks noGrp="1" noChangeArrowheads="1"/>
          </p:cNvSpPr>
          <p:nvPr>
            <p:ph type="sldNum" idx="12"/>
          </p:nvPr>
        </p:nvSpPr>
        <p:spPr>
          <a:ln/>
        </p:spPr>
        <p:txBody>
          <a:bodyPr/>
          <a:lstStyle>
            <a:lvl1pPr>
              <a:defRPr/>
            </a:lvl1pPr>
          </a:lstStyle>
          <a:p>
            <a:pPr>
              <a:defRPr/>
            </a:pPr>
            <a:fld id="{2123680D-E5F3-47F8-8F99-938C99345553}" type="slidenum">
              <a:rPr lang="en-US"/>
              <a:pPr>
                <a:defRPr/>
              </a:pPr>
              <a:t>‹#›</a:t>
            </a:fld>
            <a:endParaRPr lang="en-US"/>
          </a:p>
        </p:txBody>
      </p:sp>
    </p:spTree>
    <p:extLst>
      <p:ext uri="{BB962C8B-B14F-4D97-AF65-F5344CB8AC3E}">
        <p14:creationId xmlns:p14="http://schemas.microsoft.com/office/powerpoint/2010/main" val="190476958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dt" idx="10"/>
          </p:nvPr>
        </p:nvSpPr>
        <p:spPr>
          <a:ln/>
        </p:spPr>
        <p:txBody>
          <a:bodyPr/>
          <a:lstStyle>
            <a:lvl1pPr>
              <a:defRPr/>
            </a:lvl1pPr>
          </a:lstStyle>
          <a:p>
            <a:pPr>
              <a:defRPr/>
            </a:pPr>
            <a:endParaRPr lang="en-US"/>
          </a:p>
        </p:txBody>
      </p:sp>
      <p:sp>
        <p:nvSpPr>
          <p:cNvPr id="8" name="Rectangle 19"/>
          <p:cNvSpPr>
            <a:spLocks noGrp="1" noChangeArrowheads="1"/>
          </p:cNvSpPr>
          <p:nvPr>
            <p:ph type="ftr" idx="11"/>
          </p:nvPr>
        </p:nvSpPr>
        <p:spPr>
          <a:ln/>
        </p:spPr>
        <p:txBody>
          <a:bodyPr/>
          <a:lstStyle>
            <a:lvl1pPr>
              <a:defRPr/>
            </a:lvl1pPr>
          </a:lstStyle>
          <a:p>
            <a:pPr>
              <a:defRPr/>
            </a:pPr>
            <a:endParaRPr lang="en-US"/>
          </a:p>
        </p:txBody>
      </p:sp>
      <p:sp>
        <p:nvSpPr>
          <p:cNvPr id="9" name="Rectangle 20"/>
          <p:cNvSpPr>
            <a:spLocks noGrp="1" noChangeArrowheads="1"/>
          </p:cNvSpPr>
          <p:nvPr>
            <p:ph type="sldNum" idx="12"/>
          </p:nvPr>
        </p:nvSpPr>
        <p:spPr>
          <a:ln/>
        </p:spPr>
        <p:txBody>
          <a:bodyPr/>
          <a:lstStyle>
            <a:lvl1pPr>
              <a:defRPr/>
            </a:lvl1pPr>
          </a:lstStyle>
          <a:p>
            <a:pPr>
              <a:defRPr/>
            </a:pPr>
            <a:fld id="{CF858C1D-1481-4C4E-B4A7-C3689612F4E6}" type="slidenum">
              <a:rPr lang="en-US"/>
              <a:pPr>
                <a:defRPr/>
              </a:pPr>
              <a:t>‹#›</a:t>
            </a:fld>
            <a:endParaRPr lang="en-US"/>
          </a:p>
        </p:txBody>
      </p:sp>
    </p:spTree>
    <p:extLst>
      <p:ext uri="{BB962C8B-B14F-4D97-AF65-F5344CB8AC3E}">
        <p14:creationId xmlns:p14="http://schemas.microsoft.com/office/powerpoint/2010/main" val="201739809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
          <p:cNvSpPr>
            <a:spLocks noGrp="1" noChangeArrowheads="1"/>
          </p:cNvSpPr>
          <p:nvPr>
            <p:ph type="dt" idx="10"/>
          </p:nvPr>
        </p:nvSpPr>
        <p:spPr>
          <a:ln/>
        </p:spPr>
        <p:txBody>
          <a:bodyPr/>
          <a:lstStyle>
            <a:lvl1pPr>
              <a:defRPr/>
            </a:lvl1pPr>
          </a:lstStyle>
          <a:p>
            <a:pPr>
              <a:defRPr/>
            </a:pPr>
            <a:endParaRPr lang="en-US"/>
          </a:p>
        </p:txBody>
      </p:sp>
      <p:sp>
        <p:nvSpPr>
          <p:cNvPr id="4" name="Rectangle 19"/>
          <p:cNvSpPr>
            <a:spLocks noGrp="1" noChangeArrowheads="1"/>
          </p:cNvSpPr>
          <p:nvPr>
            <p:ph type="ftr" idx="11"/>
          </p:nvPr>
        </p:nvSpPr>
        <p:spPr>
          <a:ln/>
        </p:spPr>
        <p:txBody>
          <a:bodyPr/>
          <a:lstStyle>
            <a:lvl1pPr>
              <a:defRPr/>
            </a:lvl1pPr>
          </a:lstStyle>
          <a:p>
            <a:pPr>
              <a:defRPr/>
            </a:pPr>
            <a:endParaRPr lang="en-US"/>
          </a:p>
        </p:txBody>
      </p:sp>
      <p:sp>
        <p:nvSpPr>
          <p:cNvPr id="5" name="Rectangle 20"/>
          <p:cNvSpPr>
            <a:spLocks noGrp="1" noChangeArrowheads="1"/>
          </p:cNvSpPr>
          <p:nvPr>
            <p:ph type="sldNum" idx="12"/>
          </p:nvPr>
        </p:nvSpPr>
        <p:spPr>
          <a:ln/>
        </p:spPr>
        <p:txBody>
          <a:bodyPr/>
          <a:lstStyle>
            <a:lvl1pPr>
              <a:defRPr/>
            </a:lvl1pPr>
          </a:lstStyle>
          <a:p>
            <a:pPr>
              <a:defRPr/>
            </a:pPr>
            <a:fld id="{817570CE-BCAD-4F93-89A9-A7E796BDDCFF}" type="slidenum">
              <a:rPr lang="en-US"/>
              <a:pPr>
                <a:defRPr/>
              </a:pPr>
              <a:t>‹#›</a:t>
            </a:fld>
            <a:endParaRPr lang="en-US"/>
          </a:p>
        </p:txBody>
      </p:sp>
    </p:spTree>
    <p:extLst>
      <p:ext uri="{BB962C8B-B14F-4D97-AF65-F5344CB8AC3E}">
        <p14:creationId xmlns:p14="http://schemas.microsoft.com/office/powerpoint/2010/main" val="6535812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idx="10"/>
          </p:nvPr>
        </p:nvSpPr>
        <p:spPr>
          <a:ln/>
        </p:spPr>
        <p:txBody>
          <a:bodyPr/>
          <a:lstStyle>
            <a:lvl1pPr>
              <a:defRPr/>
            </a:lvl1pPr>
          </a:lstStyle>
          <a:p>
            <a:pPr>
              <a:defRPr/>
            </a:pPr>
            <a:endParaRPr lang="en-US"/>
          </a:p>
        </p:txBody>
      </p:sp>
      <p:sp>
        <p:nvSpPr>
          <p:cNvPr id="3" name="Rectangle 19"/>
          <p:cNvSpPr>
            <a:spLocks noGrp="1" noChangeArrowheads="1"/>
          </p:cNvSpPr>
          <p:nvPr>
            <p:ph type="ftr" idx="11"/>
          </p:nvPr>
        </p:nvSpPr>
        <p:spPr>
          <a:ln/>
        </p:spPr>
        <p:txBody>
          <a:bodyPr/>
          <a:lstStyle>
            <a:lvl1pPr>
              <a:defRPr/>
            </a:lvl1pPr>
          </a:lstStyle>
          <a:p>
            <a:pPr>
              <a:defRPr/>
            </a:pPr>
            <a:endParaRPr lang="en-US"/>
          </a:p>
        </p:txBody>
      </p:sp>
      <p:sp>
        <p:nvSpPr>
          <p:cNvPr id="4" name="Rectangle 20"/>
          <p:cNvSpPr>
            <a:spLocks noGrp="1" noChangeArrowheads="1"/>
          </p:cNvSpPr>
          <p:nvPr>
            <p:ph type="sldNum" idx="12"/>
          </p:nvPr>
        </p:nvSpPr>
        <p:spPr>
          <a:ln/>
        </p:spPr>
        <p:txBody>
          <a:bodyPr/>
          <a:lstStyle>
            <a:lvl1pPr>
              <a:defRPr/>
            </a:lvl1pPr>
          </a:lstStyle>
          <a:p>
            <a:pPr>
              <a:defRPr/>
            </a:pPr>
            <a:fld id="{3C709D51-BADA-4EB5-BB46-51AE50A9E0EB}" type="slidenum">
              <a:rPr lang="en-US"/>
              <a:pPr>
                <a:defRPr/>
              </a:pPr>
              <a:t>‹#›</a:t>
            </a:fld>
            <a:endParaRPr lang="en-US"/>
          </a:p>
        </p:txBody>
      </p:sp>
    </p:spTree>
    <p:extLst>
      <p:ext uri="{BB962C8B-B14F-4D97-AF65-F5344CB8AC3E}">
        <p14:creationId xmlns:p14="http://schemas.microsoft.com/office/powerpoint/2010/main" val="9257054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5DED96-7613-48B9-A109-8197712134F0}" type="slidenum">
              <a:rPr lang="en-US"/>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idx="10"/>
          </p:nvPr>
        </p:nvSpPr>
        <p:spPr>
          <a:ln/>
        </p:spPr>
        <p:txBody>
          <a:bodyPr/>
          <a:lstStyle>
            <a:lvl1pPr>
              <a:defRPr/>
            </a:lvl1pPr>
          </a:lstStyle>
          <a:p>
            <a:pPr>
              <a:defRPr/>
            </a:pPr>
            <a:endParaRPr lang="en-US"/>
          </a:p>
        </p:txBody>
      </p:sp>
      <p:sp>
        <p:nvSpPr>
          <p:cNvPr id="6" name="Rectangle 19"/>
          <p:cNvSpPr>
            <a:spLocks noGrp="1" noChangeArrowheads="1"/>
          </p:cNvSpPr>
          <p:nvPr>
            <p:ph type="ftr" idx="11"/>
          </p:nvPr>
        </p:nvSpPr>
        <p:spPr>
          <a:ln/>
        </p:spPr>
        <p:txBody>
          <a:bodyPr/>
          <a:lstStyle>
            <a:lvl1pPr>
              <a:defRPr/>
            </a:lvl1pPr>
          </a:lstStyle>
          <a:p>
            <a:pPr>
              <a:defRPr/>
            </a:pPr>
            <a:endParaRPr lang="en-US"/>
          </a:p>
        </p:txBody>
      </p:sp>
      <p:sp>
        <p:nvSpPr>
          <p:cNvPr id="7" name="Rectangle 20"/>
          <p:cNvSpPr>
            <a:spLocks noGrp="1" noChangeArrowheads="1"/>
          </p:cNvSpPr>
          <p:nvPr>
            <p:ph type="sldNum" idx="12"/>
          </p:nvPr>
        </p:nvSpPr>
        <p:spPr>
          <a:ln/>
        </p:spPr>
        <p:txBody>
          <a:bodyPr/>
          <a:lstStyle>
            <a:lvl1pPr>
              <a:defRPr/>
            </a:lvl1pPr>
          </a:lstStyle>
          <a:p>
            <a:pPr>
              <a:defRPr/>
            </a:pPr>
            <a:fld id="{632A1A15-8B61-4EB4-A574-9B99F1E76516}" type="slidenum">
              <a:rPr lang="en-US"/>
              <a:pPr>
                <a:defRPr/>
              </a:pPr>
              <a:t>‹#›</a:t>
            </a:fld>
            <a:endParaRPr lang="en-US"/>
          </a:p>
        </p:txBody>
      </p:sp>
    </p:spTree>
    <p:extLst>
      <p:ext uri="{BB962C8B-B14F-4D97-AF65-F5344CB8AC3E}">
        <p14:creationId xmlns:p14="http://schemas.microsoft.com/office/powerpoint/2010/main" val="300046530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idx="10"/>
          </p:nvPr>
        </p:nvSpPr>
        <p:spPr>
          <a:ln/>
        </p:spPr>
        <p:txBody>
          <a:bodyPr/>
          <a:lstStyle>
            <a:lvl1pPr>
              <a:defRPr/>
            </a:lvl1pPr>
          </a:lstStyle>
          <a:p>
            <a:pPr>
              <a:defRPr/>
            </a:pPr>
            <a:endParaRPr lang="en-US"/>
          </a:p>
        </p:txBody>
      </p:sp>
      <p:sp>
        <p:nvSpPr>
          <p:cNvPr id="6" name="Rectangle 19"/>
          <p:cNvSpPr>
            <a:spLocks noGrp="1" noChangeArrowheads="1"/>
          </p:cNvSpPr>
          <p:nvPr>
            <p:ph type="ftr" idx="11"/>
          </p:nvPr>
        </p:nvSpPr>
        <p:spPr>
          <a:ln/>
        </p:spPr>
        <p:txBody>
          <a:bodyPr/>
          <a:lstStyle>
            <a:lvl1pPr>
              <a:defRPr/>
            </a:lvl1pPr>
          </a:lstStyle>
          <a:p>
            <a:pPr>
              <a:defRPr/>
            </a:pPr>
            <a:endParaRPr lang="en-US"/>
          </a:p>
        </p:txBody>
      </p:sp>
      <p:sp>
        <p:nvSpPr>
          <p:cNvPr id="7" name="Rectangle 20"/>
          <p:cNvSpPr>
            <a:spLocks noGrp="1" noChangeArrowheads="1"/>
          </p:cNvSpPr>
          <p:nvPr>
            <p:ph type="sldNum" idx="12"/>
          </p:nvPr>
        </p:nvSpPr>
        <p:spPr>
          <a:ln/>
        </p:spPr>
        <p:txBody>
          <a:bodyPr/>
          <a:lstStyle>
            <a:lvl1pPr>
              <a:defRPr/>
            </a:lvl1pPr>
          </a:lstStyle>
          <a:p>
            <a:pPr>
              <a:defRPr/>
            </a:pPr>
            <a:fld id="{18332D21-3D3F-4235-99F7-D48D3E861C7B}" type="slidenum">
              <a:rPr lang="en-US"/>
              <a:pPr>
                <a:defRPr/>
              </a:pPr>
              <a:t>‹#›</a:t>
            </a:fld>
            <a:endParaRPr lang="en-US"/>
          </a:p>
        </p:txBody>
      </p:sp>
    </p:spTree>
    <p:extLst>
      <p:ext uri="{BB962C8B-B14F-4D97-AF65-F5344CB8AC3E}">
        <p14:creationId xmlns:p14="http://schemas.microsoft.com/office/powerpoint/2010/main" val="264647755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idx="10"/>
          </p:nvPr>
        </p:nvSpPr>
        <p:spPr>
          <a:ln/>
        </p:spPr>
        <p:txBody>
          <a:bodyPr/>
          <a:lstStyle>
            <a:lvl1pPr>
              <a:defRPr/>
            </a:lvl1pPr>
          </a:lstStyle>
          <a:p>
            <a:pPr>
              <a:defRPr/>
            </a:pPr>
            <a:endParaRPr lang="en-US"/>
          </a:p>
        </p:txBody>
      </p:sp>
      <p:sp>
        <p:nvSpPr>
          <p:cNvPr id="5" name="Rectangle 19"/>
          <p:cNvSpPr>
            <a:spLocks noGrp="1" noChangeArrowheads="1"/>
          </p:cNvSpPr>
          <p:nvPr>
            <p:ph type="ftr" idx="11"/>
          </p:nvPr>
        </p:nvSpPr>
        <p:spPr>
          <a:ln/>
        </p:spPr>
        <p:txBody>
          <a:bodyPr/>
          <a:lstStyle>
            <a:lvl1pPr>
              <a:defRPr/>
            </a:lvl1pPr>
          </a:lstStyle>
          <a:p>
            <a:pPr>
              <a:defRPr/>
            </a:pPr>
            <a:endParaRPr lang="en-US"/>
          </a:p>
        </p:txBody>
      </p:sp>
      <p:sp>
        <p:nvSpPr>
          <p:cNvPr id="6" name="Rectangle 20"/>
          <p:cNvSpPr>
            <a:spLocks noGrp="1" noChangeArrowheads="1"/>
          </p:cNvSpPr>
          <p:nvPr>
            <p:ph type="sldNum" idx="12"/>
          </p:nvPr>
        </p:nvSpPr>
        <p:spPr>
          <a:ln/>
        </p:spPr>
        <p:txBody>
          <a:bodyPr/>
          <a:lstStyle>
            <a:lvl1pPr>
              <a:defRPr/>
            </a:lvl1pPr>
          </a:lstStyle>
          <a:p>
            <a:pPr>
              <a:defRPr/>
            </a:pPr>
            <a:fld id="{47663313-E3EB-4801-9730-4B23CAFF6AD8}" type="slidenum">
              <a:rPr lang="en-US"/>
              <a:pPr>
                <a:defRPr/>
              </a:pPr>
              <a:t>‹#›</a:t>
            </a:fld>
            <a:endParaRPr lang="en-US"/>
          </a:p>
        </p:txBody>
      </p:sp>
    </p:spTree>
    <p:extLst>
      <p:ext uri="{BB962C8B-B14F-4D97-AF65-F5344CB8AC3E}">
        <p14:creationId xmlns:p14="http://schemas.microsoft.com/office/powerpoint/2010/main" val="115128293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600200"/>
            <a:ext cx="2055813"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6625"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idx="10"/>
          </p:nvPr>
        </p:nvSpPr>
        <p:spPr>
          <a:ln/>
        </p:spPr>
        <p:txBody>
          <a:bodyPr/>
          <a:lstStyle>
            <a:lvl1pPr>
              <a:defRPr/>
            </a:lvl1pPr>
          </a:lstStyle>
          <a:p>
            <a:pPr>
              <a:defRPr/>
            </a:pPr>
            <a:endParaRPr lang="en-US"/>
          </a:p>
        </p:txBody>
      </p:sp>
      <p:sp>
        <p:nvSpPr>
          <p:cNvPr id="5" name="Rectangle 19"/>
          <p:cNvSpPr>
            <a:spLocks noGrp="1" noChangeArrowheads="1"/>
          </p:cNvSpPr>
          <p:nvPr>
            <p:ph type="ftr" idx="11"/>
          </p:nvPr>
        </p:nvSpPr>
        <p:spPr>
          <a:ln/>
        </p:spPr>
        <p:txBody>
          <a:bodyPr/>
          <a:lstStyle>
            <a:lvl1pPr>
              <a:defRPr/>
            </a:lvl1pPr>
          </a:lstStyle>
          <a:p>
            <a:pPr>
              <a:defRPr/>
            </a:pPr>
            <a:endParaRPr lang="en-US"/>
          </a:p>
        </p:txBody>
      </p:sp>
      <p:sp>
        <p:nvSpPr>
          <p:cNvPr id="6" name="Rectangle 20"/>
          <p:cNvSpPr>
            <a:spLocks noGrp="1" noChangeArrowheads="1"/>
          </p:cNvSpPr>
          <p:nvPr>
            <p:ph type="sldNum" idx="12"/>
          </p:nvPr>
        </p:nvSpPr>
        <p:spPr>
          <a:ln/>
        </p:spPr>
        <p:txBody>
          <a:bodyPr/>
          <a:lstStyle>
            <a:lvl1pPr>
              <a:defRPr/>
            </a:lvl1pPr>
          </a:lstStyle>
          <a:p>
            <a:pPr>
              <a:defRPr/>
            </a:pPr>
            <a:fld id="{5D10A9EF-4850-4D90-8B0A-79AD583A0502}" type="slidenum">
              <a:rPr lang="en-US"/>
              <a:pPr>
                <a:defRPr/>
              </a:pPr>
              <a:t>‹#›</a:t>
            </a:fld>
            <a:endParaRPr lang="en-US"/>
          </a:p>
        </p:txBody>
      </p:sp>
    </p:spTree>
    <p:extLst>
      <p:ext uri="{BB962C8B-B14F-4D97-AF65-F5344CB8AC3E}">
        <p14:creationId xmlns:p14="http://schemas.microsoft.com/office/powerpoint/2010/main" val="196001631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67638" cy="1824038"/>
          </a:xfrm>
        </p:spPr>
        <p:txBody>
          <a:bodyPr/>
          <a:lstStyle/>
          <a:p>
            <a:r>
              <a:rPr lang="en-US" smtClean="0"/>
              <a:t>Click to edit Master title style</a:t>
            </a:r>
            <a:endParaRPr lang="en-US"/>
          </a:p>
        </p:txBody>
      </p:sp>
      <p:sp>
        <p:nvSpPr>
          <p:cNvPr id="3" name="Rectangle 18"/>
          <p:cNvSpPr>
            <a:spLocks noGrp="1" noChangeArrowheads="1"/>
          </p:cNvSpPr>
          <p:nvPr>
            <p:ph type="dt" idx="10"/>
          </p:nvPr>
        </p:nvSpPr>
        <p:spPr>
          <a:ln/>
        </p:spPr>
        <p:txBody>
          <a:bodyPr/>
          <a:lstStyle>
            <a:lvl1pPr>
              <a:defRPr/>
            </a:lvl1pPr>
          </a:lstStyle>
          <a:p>
            <a:pPr>
              <a:defRPr/>
            </a:pPr>
            <a:endParaRPr lang="en-US"/>
          </a:p>
        </p:txBody>
      </p:sp>
      <p:sp>
        <p:nvSpPr>
          <p:cNvPr id="4" name="Rectangle 19"/>
          <p:cNvSpPr>
            <a:spLocks noGrp="1" noChangeArrowheads="1"/>
          </p:cNvSpPr>
          <p:nvPr>
            <p:ph type="ftr" idx="11"/>
          </p:nvPr>
        </p:nvSpPr>
        <p:spPr>
          <a:ln/>
        </p:spPr>
        <p:txBody>
          <a:bodyPr/>
          <a:lstStyle>
            <a:lvl1pPr>
              <a:defRPr/>
            </a:lvl1pPr>
          </a:lstStyle>
          <a:p>
            <a:pPr>
              <a:defRPr/>
            </a:pPr>
            <a:endParaRPr lang="en-US"/>
          </a:p>
        </p:txBody>
      </p:sp>
      <p:sp>
        <p:nvSpPr>
          <p:cNvPr id="5" name="Rectangle 20"/>
          <p:cNvSpPr>
            <a:spLocks noGrp="1" noChangeArrowheads="1"/>
          </p:cNvSpPr>
          <p:nvPr>
            <p:ph type="sldNum" idx="12"/>
          </p:nvPr>
        </p:nvSpPr>
        <p:spPr>
          <a:ln/>
        </p:spPr>
        <p:txBody>
          <a:bodyPr/>
          <a:lstStyle>
            <a:lvl1pPr>
              <a:defRPr/>
            </a:lvl1pPr>
          </a:lstStyle>
          <a:p>
            <a:pPr>
              <a:defRPr/>
            </a:pPr>
            <a:fld id="{E6B00C85-9A62-426A-B24B-CE297068C469}" type="slidenum">
              <a:rPr lang="en-US"/>
              <a:pPr>
                <a:defRPr/>
              </a:pPr>
              <a:t>‹#›</a:t>
            </a:fld>
            <a:endParaRPr lang="en-US"/>
          </a:p>
        </p:txBody>
      </p:sp>
    </p:spTree>
    <p:extLst>
      <p:ext uri="{BB962C8B-B14F-4D97-AF65-F5344CB8AC3E}">
        <p14:creationId xmlns:p14="http://schemas.microsoft.com/office/powerpoint/2010/main" val="345283676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4AAAB1-03D1-459D-9288-0E6F4A914F41}"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2F455D2-8CF5-4EF7-8CE6-990655415540}"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D9F3A0F-00D3-4DF1-B923-FCD92E350102}"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A8DAC4E-EF09-4824-ABE4-2A49A7D7A49C}"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3CB4324-42ED-489A-A733-5744FF2B3F62}"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9AC3AA-CD66-4F36-86E6-51D2825B0578}"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B001E27-E5EF-4EA2-B4BC-D3D52CE41FC9}"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4716463" y="5345113"/>
            <a:ext cx="4427537" cy="1512887"/>
            <a:chOff x="2971" y="3367"/>
            <a:chExt cx="2789" cy="953"/>
          </a:xfrm>
        </p:grpSpPr>
        <p:sp>
          <p:nvSpPr>
            <p:cNvPr id="4099"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4100"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1"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2"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3"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4"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5"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6"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7"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8"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9"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10"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11"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12"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13"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grpSp>
      <p:sp>
        <p:nvSpPr>
          <p:cNvPr id="4114"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15"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4116"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4117"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70B4DC09-5F46-4131-8D44-9736BB15A622}" type="slidenum">
              <a:rPr lang="en-US"/>
              <a:pPr/>
              <a:t>‹#›</a:t>
            </a:fld>
            <a:endParaRPr lang="en-US"/>
          </a:p>
        </p:txBody>
      </p:sp>
      <p:sp>
        <p:nvSpPr>
          <p:cNvPr id="411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14"/>
                                        </p:tgtEl>
                                        <p:attrNameLst>
                                          <p:attrName>style.visibility</p:attrName>
                                        </p:attrNameLst>
                                      </p:cBhvr>
                                      <p:to>
                                        <p:strVal val="visible"/>
                                      </p:to>
                                    </p:set>
                                    <p:animEffect transition="in" filter="fade">
                                      <p:cBhvr>
                                        <p:cTn id="7" dur="2000"/>
                                        <p:tgtEl>
                                          <p:spTgt spid="4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18">
                                            <p:txEl>
                                              <p:pRg st="0" end="0"/>
                                            </p:txEl>
                                          </p:spTgt>
                                        </p:tgtEl>
                                        <p:attrNameLst>
                                          <p:attrName>style.visibility</p:attrName>
                                        </p:attrNameLst>
                                      </p:cBhvr>
                                      <p:to>
                                        <p:strVal val="visible"/>
                                      </p:to>
                                    </p:set>
                                    <p:animEffect transition="in" filter="fade">
                                      <p:cBhvr>
                                        <p:cTn id="12" dur="2000"/>
                                        <p:tgtEl>
                                          <p:spTgt spid="411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18">
                                            <p:txEl>
                                              <p:pRg st="1" end="1"/>
                                            </p:txEl>
                                          </p:spTgt>
                                        </p:tgtEl>
                                        <p:attrNameLst>
                                          <p:attrName>style.visibility</p:attrName>
                                        </p:attrNameLst>
                                      </p:cBhvr>
                                      <p:to>
                                        <p:strVal val="visible"/>
                                      </p:to>
                                    </p:set>
                                    <p:animEffect transition="in" filter="fade">
                                      <p:cBhvr>
                                        <p:cTn id="15" dur="2000"/>
                                        <p:tgtEl>
                                          <p:spTgt spid="411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18">
                                            <p:txEl>
                                              <p:pRg st="2" end="2"/>
                                            </p:txEl>
                                          </p:spTgt>
                                        </p:tgtEl>
                                        <p:attrNameLst>
                                          <p:attrName>style.visibility</p:attrName>
                                        </p:attrNameLst>
                                      </p:cBhvr>
                                      <p:to>
                                        <p:strVal val="visible"/>
                                      </p:to>
                                    </p:set>
                                    <p:animEffect transition="in" filter="fade">
                                      <p:cBhvr>
                                        <p:cTn id="18" dur="2000"/>
                                        <p:tgtEl>
                                          <p:spTgt spid="411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18">
                                            <p:txEl>
                                              <p:pRg st="3" end="3"/>
                                            </p:txEl>
                                          </p:spTgt>
                                        </p:tgtEl>
                                        <p:attrNameLst>
                                          <p:attrName>style.visibility</p:attrName>
                                        </p:attrNameLst>
                                      </p:cBhvr>
                                      <p:to>
                                        <p:strVal val="visible"/>
                                      </p:to>
                                    </p:set>
                                    <p:animEffect transition="in" filter="fade">
                                      <p:cBhvr>
                                        <p:cTn id="21" dur="2000"/>
                                        <p:tgtEl>
                                          <p:spTgt spid="4118">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18">
                                            <p:txEl>
                                              <p:pRg st="4" end="4"/>
                                            </p:txEl>
                                          </p:spTgt>
                                        </p:tgtEl>
                                        <p:attrNameLst>
                                          <p:attrName>style.visibility</p:attrName>
                                        </p:attrNameLst>
                                      </p:cBhvr>
                                      <p:to>
                                        <p:strVal val="visible"/>
                                      </p:to>
                                    </p:set>
                                    <p:animEffect transition="in" filter="fade">
                                      <p:cBhvr>
                                        <p:cTn id="24" dur="2000"/>
                                        <p:tgtEl>
                                          <p:spTgt spid="41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4" grpId="0"/>
      <p:bldP spid="4118" grpId="0" build="p">
        <p:tmplLst>
          <p:tmpl lvl="1">
            <p:tnLst>
              <p:par>
                <p:cTn presetID="10" presetClass="entr" presetSubtype="0" fill="hold" nodeType="clickEffect">
                  <p:stCondLst>
                    <p:cond delay="0"/>
                  </p:stCondLst>
                  <p:childTnLst>
                    <p:set>
                      <p:cBhvr>
                        <p:cTn dur="1" fill="hold">
                          <p:stCondLst>
                            <p:cond delay="0"/>
                          </p:stCondLst>
                        </p:cTn>
                        <p:tgtEl>
                          <p:spTgt spid="4118"/>
                        </p:tgtEl>
                        <p:attrNameLst>
                          <p:attrName>style.visibility</p:attrName>
                        </p:attrNameLst>
                      </p:cBhvr>
                      <p:to>
                        <p:strVal val="visible"/>
                      </p:to>
                    </p:set>
                    <p:animEffect transition="in" filter="fade">
                      <p:cBhvr>
                        <p:cTn dur="2000"/>
                        <p:tgtEl>
                          <p:spTgt spid="411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118"/>
                        </p:tgtEl>
                        <p:attrNameLst>
                          <p:attrName>style.visibility</p:attrName>
                        </p:attrNameLst>
                      </p:cBhvr>
                      <p:to>
                        <p:strVal val="visible"/>
                      </p:to>
                    </p:set>
                    <p:animEffect transition="in" filter="fade">
                      <p:cBhvr>
                        <p:cTn dur="2000"/>
                        <p:tgtEl>
                          <p:spTgt spid="411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118"/>
                        </p:tgtEl>
                        <p:attrNameLst>
                          <p:attrName>style.visibility</p:attrName>
                        </p:attrNameLst>
                      </p:cBhvr>
                      <p:to>
                        <p:strVal val="visible"/>
                      </p:to>
                    </p:set>
                    <p:animEffect transition="in" filter="fade">
                      <p:cBhvr>
                        <p:cTn dur="2000"/>
                        <p:tgtEl>
                          <p:spTgt spid="411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118"/>
                        </p:tgtEl>
                        <p:attrNameLst>
                          <p:attrName>style.visibility</p:attrName>
                        </p:attrNameLst>
                      </p:cBhvr>
                      <p:to>
                        <p:strVal val="visible"/>
                      </p:to>
                    </p:set>
                    <p:animEffect transition="in" filter="fade">
                      <p:cBhvr>
                        <p:cTn dur="2000"/>
                        <p:tgtEl>
                          <p:spTgt spid="411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118"/>
                        </p:tgtEl>
                        <p:attrNameLst>
                          <p:attrName>style.visibility</p:attrName>
                        </p:attrNameLst>
                      </p:cBhvr>
                      <p:to>
                        <p:strVal val="visible"/>
                      </p:to>
                    </p:set>
                    <p:animEffect transition="in" filter="fade">
                      <p:cBhvr>
                        <p:cTn dur="2000"/>
                        <p:tgtEl>
                          <p:spTgt spid="4118"/>
                        </p:tgtEl>
                      </p:cBhvr>
                    </p:animEffect>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charset="2"/>
        <a:buChar char="u"/>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70000"/>
        <a:buFont typeface="Wingdings"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4716463" y="5345113"/>
            <a:ext cx="4425950" cy="1511300"/>
            <a:chOff x="2971" y="3367"/>
            <a:chExt cx="2788" cy="952"/>
          </a:xfrm>
        </p:grpSpPr>
        <p:sp>
          <p:nvSpPr>
            <p:cNvPr id="2" name="Freeform 2"/>
            <p:cNvSpPr>
              <a:spLocks noChangeArrowheads="1"/>
            </p:cNvSpPr>
            <p:nvPr/>
          </p:nvSpPr>
          <p:spPr bwMode="auto">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rgbClr val="009999"/>
                </a:gs>
                <a:gs pos="100000">
                  <a:srgbClr val="006666"/>
                </a:gs>
              </a:gsLst>
              <a:lin ang="13500000" scaled="1"/>
            </a:gradFill>
            <a:ln w="9525">
              <a:noFill/>
              <a:round/>
              <a:headEnd/>
              <a:tailEnd/>
            </a:ln>
            <a:effectLst/>
          </p:spPr>
          <p:txBody>
            <a:bodyPr wrap="none" anchor="ctr"/>
            <a:lstStyle/>
            <a:p>
              <a:pPr defTabSz="457200">
                <a:buClr>
                  <a:srgbClr val="000000"/>
                </a:buClr>
                <a:buSzPct val="100000"/>
                <a:buFont typeface="Times New Roman" pitchFamily="16" charset="0"/>
                <a:buNone/>
                <a:defRPr/>
              </a:pPr>
              <a:endParaRPr lang="en-US">
                <a:solidFill>
                  <a:srgbClr val="FFFFFF"/>
                </a:solidFill>
                <a:latin typeface="Arial" charset="0"/>
              </a:endParaRPr>
            </a:p>
          </p:txBody>
        </p:sp>
        <p:sp>
          <p:nvSpPr>
            <p:cNvPr id="2051" name="Freeform 3"/>
            <p:cNvSpPr>
              <a:spLocks noChangeArrowheads="1"/>
            </p:cNvSpPr>
            <p:nvPr/>
          </p:nvSpPr>
          <p:spPr bwMode="auto">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defTabSz="457200">
                <a:buClr>
                  <a:srgbClr val="000000"/>
                </a:buClr>
                <a:buSzPct val="100000"/>
                <a:buFont typeface="Times New Roman" pitchFamily="16" charset="0"/>
                <a:buNone/>
                <a:defRPr/>
              </a:pPr>
              <a:endParaRPr lang="en-US">
                <a:solidFill>
                  <a:srgbClr val="FFFFFF"/>
                </a:solidFill>
                <a:latin typeface="Arial" charset="0"/>
              </a:endParaRPr>
            </a:p>
          </p:txBody>
        </p:sp>
        <p:sp>
          <p:nvSpPr>
            <p:cNvPr id="2052" name="Freeform 4"/>
            <p:cNvSpPr>
              <a:spLocks noChangeArrowheads="1"/>
            </p:cNvSpPr>
            <p:nvPr/>
          </p:nvSpPr>
          <p:spPr bwMode="auto">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defTabSz="457200">
                <a:buClr>
                  <a:srgbClr val="000000"/>
                </a:buClr>
                <a:buSzPct val="100000"/>
                <a:buFont typeface="Times New Roman" pitchFamily="16" charset="0"/>
                <a:buNone/>
                <a:defRPr/>
              </a:pPr>
              <a:endParaRPr lang="en-US">
                <a:solidFill>
                  <a:srgbClr val="FFFFFF"/>
                </a:solidFill>
                <a:latin typeface="Arial" charset="0"/>
              </a:endParaRPr>
            </a:p>
          </p:txBody>
        </p:sp>
        <p:sp>
          <p:nvSpPr>
            <p:cNvPr id="2053" name="Freeform 5"/>
            <p:cNvSpPr>
              <a:spLocks noChangeArrowheads="1"/>
            </p:cNvSpPr>
            <p:nvPr/>
          </p:nvSpPr>
          <p:spPr bwMode="auto">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defTabSz="457200">
                <a:buClr>
                  <a:srgbClr val="000000"/>
                </a:buClr>
                <a:buSzPct val="100000"/>
                <a:buFont typeface="Times New Roman" pitchFamily="16" charset="0"/>
                <a:buNone/>
                <a:defRPr/>
              </a:pPr>
              <a:endParaRPr lang="en-US">
                <a:solidFill>
                  <a:srgbClr val="FFFFFF"/>
                </a:solidFill>
                <a:latin typeface="Arial" charset="0"/>
              </a:endParaRPr>
            </a:p>
          </p:txBody>
        </p:sp>
        <p:sp>
          <p:nvSpPr>
            <p:cNvPr id="2054" name="Freeform 6"/>
            <p:cNvSpPr>
              <a:spLocks noChangeArrowheads="1"/>
            </p:cNvSpPr>
            <p:nvPr/>
          </p:nvSpPr>
          <p:spPr bwMode="auto">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defTabSz="457200">
                <a:buClr>
                  <a:srgbClr val="000000"/>
                </a:buClr>
                <a:buSzPct val="100000"/>
                <a:buFont typeface="Times New Roman" pitchFamily="16" charset="0"/>
                <a:buNone/>
                <a:defRPr/>
              </a:pPr>
              <a:endParaRPr lang="en-US">
                <a:solidFill>
                  <a:srgbClr val="FFFFFF"/>
                </a:solidFill>
                <a:latin typeface="Arial" charset="0"/>
              </a:endParaRPr>
            </a:p>
          </p:txBody>
        </p:sp>
        <p:sp>
          <p:nvSpPr>
            <p:cNvPr id="2055" name="Freeform 7"/>
            <p:cNvSpPr>
              <a:spLocks noChangeArrowheads="1"/>
            </p:cNvSpPr>
            <p:nvPr/>
          </p:nvSpPr>
          <p:spPr bwMode="auto">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defTabSz="457200">
                <a:buClr>
                  <a:srgbClr val="000000"/>
                </a:buClr>
                <a:buSzPct val="100000"/>
                <a:buFont typeface="Times New Roman" pitchFamily="16" charset="0"/>
                <a:buNone/>
                <a:defRPr/>
              </a:pPr>
              <a:endParaRPr lang="en-US">
                <a:solidFill>
                  <a:srgbClr val="FFFFFF"/>
                </a:solidFill>
                <a:latin typeface="Arial" charset="0"/>
              </a:endParaRPr>
            </a:p>
          </p:txBody>
        </p:sp>
        <p:sp>
          <p:nvSpPr>
            <p:cNvPr id="2056" name="Freeform 8"/>
            <p:cNvSpPr>
              <a:spLocks noChangeArrowheads="1"/>
            </p:cNvSpPr>
            <p:nvPr/>
          </p:nvSpPr>
          <p:spPr bwMode="auto">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defTabSz="457200">
                <a:buClr>
                  <a:srgbClr val="000000"/>
                </a:buClr>
                <a:buSzPct val="100000"/>
                <a:buFont typeface="Times New Roman" pitchFamily="16" charset="0"/>
                <a:buNone/>
                <a:defRPr/>
              </a:pPr>
              <a:endParaRPr lang="en-US">
                <a:solidFill>
                  <a:srgbClr val="FFFFFF"/>
                </a:solidFill>
                <a:latin typeface="Arial" charset="0"/>
              </a:endParaRPr>
            </a:p>
          </p:txBody>
        </p:sp>
        <p:sp>
          <p:nvSpPr>
            <p:cNvPr id="2057" name="Freeform 9"/>
            <p:cNvSpPr>
              <a:spLocks noChangeArrowheads="1"/>
            </p:cNvSpPr>
            <p:nvPr/>
          </p:nvSpPr>
          <p:spPr bwMode="auto">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defTabSz="457200">
                <a:buClr>
                  <a:srgbClr val="000000"/>
                </a:buClr>
                <a:buSzPct val="100000"/>
                <a:buFont typeface="Times New Roman" pitchFamily="16" charset="0"/>
                <a:buNone/>
                <a:defRPr/>
              </a:pPr>
              <a:endParaRPr lang="en-US">
                <a:solidFill>
                  <a:srgbClr val="FFFFFF"/>
                </a:solidFill>
                <a:latin typeface="Arial" charset="0"/>
              </a:endParaRPr>
            </a:p>
          </p:txBody>
        </p:sp>
        <p:sp>
          <p:nvSpPr>
            <p:cNvPr id="2058" name="Freeform 10"/>
            <p:cNvSpPr>
              <a:spLocks noChangeArrowheads="1"/>
            </p:cNvSpPr>
            <p:nvPr/>
          </p:nvSpPr>
          <p:spPr bwMode="auto">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defTabSz="457200">
                <a:buClr>
                  <a:srgbClr val="000000"/>
                </a:buClr>
                <a:buSzPct val="100000"/>
                <a:buFont typeface="Times New Roman" pitchFamily="16" charset="0"/>
                <a:buNone/>
                <a:defRPr/>
              </a:pPr>
              <a:endParaRPr lang="en-US">
                <a:solidFill>
                  <a:srgbClr val="FFFFFF"/>
                </a:solidFill>
                <a:latin typeface="Arial" charset="0"/>
              </a:endParaRPr>
            </a:p>
          </p:txBody>
        </p:sp>
        <p:sp>
          <p:nvSpPr>
            <p:cNvPr id="2059" name="Freeform 11"/>
            <p:cNvSpPr>
              <a:spLocks noChangeArrowheads="1"/>
            </p:cNvSpPr>
            <p:nvPr/>
          </p:nvSpPr>
          <p:spPr bwMode="auto">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defTabSz="457200">
                <a:buClr>
                  <a:srgbClr val="000000"/>
                </a:buClr>
                <a:buSzPct val="100000"/>
                <a:buFont typeface="Times New Roman" pitchFamily="16" charset="0"/>
                <a:buNone/>
                <a:defRPr/>
              </a:pPr>
              <a:endParaRPr lang="en-US">
                <a:solidFill>
                  <a:srgbClr val="FFFFFF"/>
                </a:solidFill>
                <a:latin typeface="Arial" charset="0"/>
              </a:endParaRPr>
            </a:p>
          </p:txBody>
        </p:sp>
        <p:sp>
          <p:nvSpPr>
            <p:cNvPr id="2060" name="Freeform 12"/>
            <p:cNvSpPr>
              <a:spLocks noChangeArrowheads="1"/>
            </p:cNvSpPr>
            <p:nvPr/>
          </p:nvSpPr>
          <p:spPr bwMode="auto">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defTabSz="457200">
                <a:buClr>
                  <a:srgbClr val="000000"/>
                </a:buClr>
                <a:buSzPct val="100000"/>
                <a:buFont typeface="Times New Roman" pitchFamily="16" charset="0"/>
                <a:buNone/>
                <a:defRPr/>
              </a:pPr>
              <a:endParaRPr lang="en-US">
                <a:solidFill>
                  <a:srgbClr val="FFFFFF"/>
                </a:solidFill>
                <a:latin typeface="Arial" charset="0"/>
              </a:endParaRPr>
            </a:p>
          </p:txBody>
        </p:sp>
        <p:sp>
          <p:nvSpPr>
            <p:cNvPr id="2061" name="Freeform 13"/>
            <p:cNvSpPr>
              <a:spLocks noChangeArrowheads="1"/>
            </p:cNvSpPr>
            <p:nvPr/>
          </p:nvSpPr>
          <p:spPr bwMode="auto">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defTabSz="457200">
                <a:buClr>
                  <a:srgbClr val="000000"/>
                </a:buClr>
                <a:buSzPct val="100000"/>
                <a:buFont typeface="Times New Roman" pitchFamily="16" charset="0"/>
                <a:buNone/>
                <a:defRPr/>
              </a:pPr>
              <a:endParaRPr lang="en-US">
                <a:solidFill>
                  <a:srgbClr val="FFFFFF"/>
                </a:solidFill>
                <a:latin typeface="Arial" charset="0"/>
              </a:endParaRPr>
            </a:p>
          </p:txBody>
        </p:sp>
        <p:sp>
          <p:nvSpPr>
            <p:cNvPr id="2062" name="Freeform 14"/>
            <p:cNvSpPr>
              <a:spLocks noChangeArrowheads="1"/>
            </p:cNvSpPr>
            <p:nvPr/>
          </p:nvSpPr>
          <p:spPr bwMode="auto">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defTabSz="457200">
                <a:buClr>
                  <a:srgbClr val="000000"/>
                </a:buClr>
                <a:buSzPct val="100000"/>
                <a:buFont typeface="Times New Roman" pitchFamily="16" charset="0"/>
                <a:buNone/>
                <a:defRPr/>
              </a:pPr>
              <a:endParaRPr lang="en-US">
                <a:solidFill>
                  <a:srgbClr val="FFFFFF"/>
                </a:solidFill>
                <a:latin typeface="Arial" charset="0"/>
              </a:endParaRPr>
            </a:p>
          </p:txBody>
        </p:sp>
        <p:sp>
          <p:nvSpPr>
            <p:cNvPr id="2063" name="Freeform 15"/>
            <p:cNvSpPr>
              <a:spLocks noChangeArrowheads="1"/>
            </p:cNvSpPr>
            <p:nvPr/>
          </p:nvSpPr>
          <p:spPr bwMode="auto">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defTabSz="457200">
                <a:buClr>
                  <a:srgbClr val="000000"/>
                </a:buClr>
                <a:buSzPct val="100000"/>
                <a:buFont typeface="Times New Roman" pitchFamily="16" charset="0"/>
                <a:buNone/>
                <a:defRPr/>
              </a:pPr>
              <a:endParaRPr lang="en-US">
                <a:solidFill>
                  <a:srgbClr val="FFFFFF"/>
                </a:solidFill>
                <a:latin typeface="Arial" charset="0"/>
              </a:endParaRPr>
            </a:p>
          </p:txBody>
        </p:sp>
        <p:sp>
          <p:nvSpPr>
            <p:cNvPr id="2064" name="Freeform 16"/>
            <p:cNvSpPr>
              <a:spLocks noChangeArrowheads="1"/>
            </p:cNvSpPr>
            <p:nvPr/>
          </p:nvSpPr>
          <p:spPr bwMode="auto">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defTabSz="457200">
                <a:buClr>
                  <a:srgbClr val="000000"/>
                </a:buClr>
                <a:buSzPct val="100000"/>
                <a:buFont typeface="Times New Roman" pitchFamily="16" charset="0"/>
                <a:buNone/>
                <a:defRPr/>
              </a:pPr>
              <a:endParaRPr lang="en-US">
                <a:solidFill>
                  <a:srgbClr val="FFFFFF"/>
                </a:solidFill>
                <a:latin typeface="Arial" charset="0"/>
              </a:endParaRPr>
            </a:p>
          </p:txBody>
        </p:sp>
      </p:grpSp>
      <p:sp>
        <p:nvSpPr>
          <p:cNvPr id="2065" name="Rectangle 17"/>
          <p:cNvSpPr>
            <a:spLocks noGrp="1" noChangeArrowheads="1"/>
          </p:cNvSpPr>
          <p:nvPr>
            <p:ph type="title"/>
          </p:nvPr>
        </p:nvSpPr>
        <p:spPr bwMode="auto">
          <a:xfrm>
            <a:off x="685800" y="1600200"/>
            <a:ext cx="7767638" cy="1824038"/>
          </a:xfrm>
          <a:prstGeom prst="rect">
            <a:avLst/>
          </a:prstGeom>
          <a:noFill/>
          <a:ln w="9525">
            <a:noFill/>
            <a:round/>
            <a:headEnd/>
            <a:tailEnd/>
          </a:ln>
          <a:effectLst/>
        </p:spPr>
        <p:txBody>
          <a:bodyPr vert="horz" wrap="square" lIns="90000" tIns="46800" rIns="90000" bIns="46800" numCol="1" anchor="b" anchorCtr="1" compatLnSpc="1">
            <a:prstTxWarp prst="textNoShape">
              <a:avLst/>
            </a:prstTxWarp>
          </a:bodyPr>
          <a:lstStyle/>
          <a:p>
            <a:pPr lvl="0"/>
            <a:r>
              <a:rPr lang="en-GB" smtClean="0"/>
              <a:t>Click to edit the title text format</a:t>
            </a:r>
          </a:p>
        </p:txBody>
      </p:sp>
      <p:sp>
        <p:nvSpPr>
          <p:cNvPr id="2066" name="Rectangle 18"/>
          <p:cNvSpPr>
            <a:spLocks noGrp="1" noChangeArrowheads="1"/>
          </p:cNvSpPr>
          <p:nvPr>
            <p:ph type="dt"/>
          </p:nvPr>
        </p:nvSpPr>
        <p:spPr bwMode="auto">
          <a:xfrm>
            <a:off x="457200" y="6243638"/>
            <a:ext cx="2128838" cy="4524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eaLnBrk="1">
              <a:tabLst>
                <a:tab pos="723900" algn="l"/>
                <a:tab pos="1447800" algn="l"/>
              </a:tabLst>
              <a:defRPr sz="1200" smtClean="0">
                <a:solidFill>
                  <a:srgbClr val="EAEAEA"/>
                </a:solidFill>
                <a:effectLst>
                  <a:outerShdw blurRad="38100" dist="38100" dir="2700000" algn="tl">
                    <a:srgbClr val="000000"/>
                  </a:outerShdw>
                </a:effectLst>
                <a:latin typeface="+mn-lt"/>
              </a:defRPr>
            </a:lvl1pPr>
          </a:lstStyle>
          <a:p>
            <a:pPr defTabSz="457200">
              <a:buClr>
                <a:srgbClr val="000000"/>
              </a:buClr>
              <a:buSzPct val="100000"/>
              <a:buFont typeface="Times New Roman" pitchFamily="16" charset="0"/>
              <a:buNone/>
              <a:defRPr/>
            </a:pPr>
            <a:endParaRPr lang="en-US"/>
          </a:p>
        </p:txBody>
      </p:sp>
      <p:sp>
        <p:nvSpPr>
          <p:cNvPr id="2067" name="Rectangle 19"/>
          <p:cNvSpPr>
            <a:spLocks noGrp="1" noChangeArrowheads="1"/>
          </p:cNvSpPr>
          <p:nvPr>
            <p:ph type="ftr"/>
          </p:nvPr>
        </p:nvSpPr>
        <p:spPr bwMode="auto">
          <a:xfrm>
            <a:off x="3124200" y="6248400"/>
            <a:ext cx="2890838" cy="45243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ctr" eaLnBrk="1">
              <a:tabLst>
                <a:tab pos="723900" algn="l"/>
                <a:tab pos="1447800" algn="l"/>
                <a:tab pos="2171700" algn="l"/>
              </a:tabLst>
              <a:defRPr sz="1200" smtClean="0">
                <a:solidFill>
                  <a:srgbClr val="EAEAEA"/>
                </a:solidFill>
                <a:effectLst>
                  <a:outerShdw blurRad="38100" dist="38100" dir="2700000" algn="tl">
                    <a:srgbClr val="000000"/>
                  </a:outerShdw>
                </a:effectLst>
                <a:latin typeface="+mn-lt"/>
              </a:defRPr>
            </a:lvl1pPr>
          </a:lstStyle>
          <a:p>
            <a:pPr defTabSz="457200">
              <a:buClr>
                <a:srgbClr val="000000"/>
              </a:buClr>
              <a:buSzPct val="100000"/>
              <a:buFont typeface="Times New Roman" pitchFamily="16" charset="0"/>
              <a:buNone/>
              <a:defRPr/>
            </a:pPr>
            <a:endParaRPr lang="en-US"/>
          </a:p>
        </p:txBody>
      </p:sp>
      <p:sp>
        <p:nvSpPr>
          <p:cNvPr id="2068" name="Rectangle 20"/>
          <p:cNvSpPr>
            <a:spLocks noGrp="1" noChangeArrowheads="1"/>
          </p:cNvSpPr>
          <p:nvPr>
            <p:ph type="sldNum"/>
          </p:nvPr>
        </p:nvSpPr>
        <p:spPr bwMode="auto">
          <a:xfrm>
            <a:off x="6553200" y="6243638"/>
            <a:ext cx="2128838" cy="4524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a:tabLst>
                <a:tab pos="723900" algn="l"/>
                <a:tab pos="1447800" algn="l"/>
              </a:tabLst>
              <a:defRPr sz="1200" smtClean="0">
                <a:solidFill>
                  <a:srgbClr val="EAEAEA"/>
                </a:solidFill>
                <a:effectLst>
                  <a:outerShdw blurRad="38100" dist="38100" dir="2700000" algn="tl">
                    <a:srgbClr val="000000"/>
                  </a:outerShdw>
                </a:effectLst>
                <a:latin typeface="+mn-lt"/>
              </a:defRPr>
            </a:lvl1pPr>
          </a:lstStyle>
          <a:p>
            <a:pPr defTabSz="457200">
              <a:buClr>
                <a:srgbClr val="000000"/>
              </a:buClr>
              <a:buSzPct val="100000"/>
              <a:buFont typeface="Times New Roman" pitchFamily="16" charset="0"/>
              <a:buNone/>
              <a:defRPr/>
            </a:pPr>
            <a:fld id="{15FA5113-F6C8-4F42-A46B-6832422C8196}" type="slidenum">
              <a:rPr lang="en-US"/>
              <a:pPr defTabSz="457200">
                <a:buClr>
                  <a:srgbClr val="000000"/>
                </a:buClr>
                <a:buSzPct val="100000"/>
                <a:buFont typeface="Times New Roman" pitchFamily="16" charset="0"/>
                <a:buNone/>
                <a:defRPr/>
              </a:pPr>
              <a:t>‹#›</a:t>
            </a:fld>
            <a:endParaRPr lang="en-US"/>
          </a:p>
        </p:txBody>
      </p:sp>
      <p:sp>
        <p:nvSpPr>
          <p:cNvPr id="2069" name="Rectangle 21"/>
          <p:cNvSpPr>
            <a:spLocks noGrp="1" noChangeArrowheads="1"/>
          </p:cNvSpPr>
          <p:nvPr>
            <p:ph type="body" idx="1"/>
          </p:nvPr>
        </p:nvSpPr>
        <p:spPr bwMode="auto">
          <a:xfrm>
            <a:off x="457200" y="1604963"/>
            <a:ext cx="8224838" cy="4521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328290978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p:fade/>
  </p:transition>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Arial" charset="0"/>
          <a:ea typeface="MS Gothic" charset="-128"/>
        </a:defRPr>
      </a:lvl2pPr>
      <a:lvl3pPr algn="ctr" defTabSz="457200" rtl="0" eaLnBrk="0" fontAlgn="base" hangingPunct="0">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Arial" charset="0"/>
          <a:ea typeface="MS Gothic" charset="-128"/>
        </a:defRPr>
      </a:lvl3pPr>
      <a:lvl4pPr algn="ctr" defTabSz="457200" rtl="0" eaLnBrk="0" fontAlgn="base" hangingPunct="0">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Arial" charset="0"/>
          <a:ea typeface="MS Gothic" charset="-128"/>
        </a:defRPr>
      </a:lvl4pPr>
      <a:lvl5pPr algn="ctr" defTabSz="457200" rtl="0" eaLnBrk="0" fontAlgn="base" hangingPunct="0">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Arial" charset="0"/>
          <a:ea typeface="MS Gothic" charset="-128"/>
        </a:defRPr>
      </a:lvl5pPr>
      <a:lvl6pPr marL="2514600" indent="-228600" algn="ctr" defTabSz="457200" rtl="0" fontAlgn="base">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Arial" charset="0"/>
          <a:ea typeface="MS Gothic" charset="-128"/>
        </a:defRPr>
      </a:lvl6pPr>
      <a:lvl7pPr marL="2971800" indent="-228600" algn="ctr" defTabSz="457200" rtl="0" fontAlgn="base">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Arial" charset="0"/>
          <a:ea typeface="MS Gothic" charset="-128"/>
        </a:defRPr>
      </a:lvl7pPr>
      <a:lvl8pPr marL="3429000" indent="-228600" algn="ctr" defTabSz="457200" rtl="0" fontAlgn="base">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Arial" charset="0"/>
          <a:ea typeface="MS Gothic" charset="-128"/>
        </a:defRPr>
      </a:lvl8pPr>
      <a:lvl9pPr marL="3886200" indent="-228600" algn="ctr" defTabSz="457200" rtl="0" fontAlgn="base">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Arial" charset="0"/>
          <a:ea typeface="MS Gothic"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EAEAEA"/>
          </a:solidFill>
          <a:effectLst>
            <a:outerShdw blurRad="38100" dist="38100" dir="2700000" algn="tl">
              <a:srgbClr val="000000"/>
            </a:outerShdw>
          </a:effectLst>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EAEAEA"/>
          </a:solidFill>
          <a:effectLst>
            <a:outerShdw blurRad="38100" dist="38100" dir="2700000" algn="tl">
              <a:srgbClr val="000000"/>
            </a:outerShdw>
          </a:effectLst>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EAEAEA"/>
          </a:solidFill>
          <a:effectLst>
            <a:outerShdw blurRad="38100" dist="38100" dir="2700000" algn="tl">
              <a:srgbClr val="000000"/>
            </a:outerShdw>
          </a:effectLst>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EAEAEA"/>
          </a:solidFill>
          <a:effectLst>
            <a:outerShdw blurRad="38100" dist="38100" dir="2700000" algn="tl">
              <a:srgbClr val="000000"/>
            </a:outerShdw>
          </a:effectLst>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EAEAEA"/>
          </a:solidFill>
          <a:effectLst>
            <a:outerShdw blurRad="38100" dist="38100" dir="2700000" algn="tl">
              <a:srgbClr val="000000"/>
            </a:outerShdw>
          </a:effectLst>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EAEAEA"/>
          </a:solidFill>
          <a:effectLst>
            <a:outerShdw blurRad="38100" dist="38100" dir="2700000" algn="tl">
              <a:srgbClr val="000000"/>
            </a:outerShdw>
          </a:effectLst>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EAEAEA"/>
          </a:solidFill>
          <a:effectLst>
            <a:outerShdw blurRad="38100" dist="38100" dir="2700000" algn="tl">
              <a:srgbClr val="000000"/>
            </a:outerShdw>
          </a:effectLst>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EAEAEA"/>
          </a:solidFill>
          <a:effectLst>
            <a:outerShdw blurRad="38100" dist="38100" dir="2700000" algn="tl">
              <a:srgbClr val="000000"/>
            </a:outerShdw>
          </a:effectLst>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EAEAEA"/>
          </a:solidFill>
          <a:effectLst>
            <a:outerShdw blurRad="38100" dist="38100" dir="2700000" algn="tl">
              <a:srgbClr val="000000"/>
            </a:outerShdw>
          </a:effectLst>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o3I-PVVowFY" TargetMode="External"/><Relationship Id="rId2" Type="http://schemas.openxmlformats.org/officeDocument/2006/relationships/hyperlink" Target="http://www.youtube.com/watch?v=OrA9zj94Nu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oxnews.com/politics/2014/11/12/another-tape-surfaces-obamacare-architect-calling-american-people-stupid/" TargetMode="External"/><Relationship Id="rId2" Type="http://schemas.openxmlformats.org/officeDocument/2006/relationships/hyperlink" Target="https://www.youtube.com/watch?v=G790p0Lcgb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aul@PikesPeakEconomicsClub.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pikespeakeconomicsclub.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amazon.com/Rules-Radicals-Saul-Alinsky/dp/0679721134" TargetMode="External"/><Relationship Id="rId2" Type="http://schemas.openxmlformats.org/officeDocument/2006/relationships/hyperlink" Target="http://en.wikipedia.org/wiki/Rules_for_Radical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americanpatrol.com/REFERENCE/Alinsky-SaulRef.html" TargetMode="External"/><Relationship Id="rId2" Type="http://schemas.openxmlformats.org/officeDocument/2006/relationships/hyperlink" Target="http://www.crossroad.to/Quotes/communism/alinsky.htm" TargetMode="External"/><Relationship Id="rId1" Type="http://schemas.openxmlformats.org/officeDocument/2006/relationships/slideLayout" Target="../slideLayouts/slideLayout2.xml"/><Relationship Id="rId4" Type="http://schemas.openxmlformats.org/officeDocument/2006/relationships/hyperlink" Target="http://www.humanevents.com/article.php?id=19735"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redstate.com/brian_d/2012/05/30/law-of-sea-treaty-a-back-door-for-cap-and-trade/" TargetMode="External"/><Relationship Id="rId2" Type="http://schemas.openxmlformats.org/officeDocument/2006/relationships/hyperlink" Target="http://juneauempire.com/opinion/2012-06-03/dont-commit-red-tape-seas-agreement" TargetMode="External"/><Relationship Id="rId1" Type="http://schemas.openxmlformats.org/officeDocument/2006/relationships/slideLayout" Target="../slideLayouts/slideLayout2.xml"/><Relationship Id="rId4" Type="http://schemas.openxmlformats.org/officeDocument/2006/relationships/hyperlink" Target="http://www.usnews.com/opinion/blogs/peter-roff/2012/05/10/kill-the-law-of-the-sea-treat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crossroad.to/Quotes/communism/communist-senate-hearing-wurmbrand.ht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0"/>
            <a:ext cx="7767638" cy="342900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a:t>
            </a:r>
            <a:r>
              <a:rPr lang="en-US" dirty="0"/>
              <a:t>Rebellion to Tyrants is Obedience to </a:t>
            </a:r>
            <a:r>
              <a:rPr lang="en-US" dirty="0" smtClean="0"/>
              <a:t>God“</a:t>
            </a:r>
            <a:br>
              <a:rPr lang="en-US" dirty="0" smtClean="0"/>
            </a:br>
            <a:r>
              <a:rPr lang="en-US" dirty="0"/>
              <a:t/>
            </a:r>
            <a:br>
              <a:rPr lang="en-US" dirty="0"/>
            </a:br>
            <a:r>
              <a:rPr lang="en-US" dirty="0"/>
              <a:t>Great Seal Of The United States – original 1776 motto by Thomas Jefferson, Ben Franklin, and John Adams</a:t>
            </a:r>
            <a:br>
              <a:rPr lang="en-US" dirty="0"/>
            </a:br>
            <a:endParaRPr lang="en-US" dirty="0"/>
          </a:p>
        </p:txBody>
      </p:sp>
    </p:spTree>
    <p:extLst>
      <p:ext uri="{BB962C8B-B14F-4D97-AF65-F5344CB8AC3E}">
        <p14:creationId xmlns:p14="http://schemas.microsoft.com/office/powerpoint/2010/main" val="334141501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Ready, America</a:t>
            </a:r>
            <a:br>
              <a:rPr lang="en-US" dirty="0" smtClean="0"/>
            </a:br>
            <a:r>
              <a:rPr lang="en-US" dirty="0" smtClean="0"/>
              <a:t>Maxine Waters</a:t>
            </a:r>
            <a:endParaRPr lang="en-US" dirty="0"/>
          </a:p>
        </p:txBody>
      </p:sp>
      <p:sp>
        <p:nvSpPr>
          <p:cNvPr id="3" name="Content Placeholder 2"/>
          <p:cNvSpPr>
            <a:spLocks noGrp="1"/>
          </p:cNvSpPr>
          <p:nvPr>
            <p:ph idx="1"/>
          </p:nvPr>
        </p:nvSpPr>
        <p:spPr>
          <a:xfrm>
            <a:off x="457200" y="1600201"/>
            <a:ext cx="8229600" cy="1752599"/>
          </a:xfrm>
        </p:spPr>
        <p:txBody>
          <a:bodyPr/>
          <a:lstStyle/>
          <a:p>
            <a:r>
              <a:rPr lang="en-US" dirty="0" smtClean="0">
                <a:effectLst/>
                <a:hlinkClick r:id="rId2"/>
              </a:rPr>
              <a:t>http</a:t>
            </a:r>
            <a:r>
              <a:rPr lang="en-US" dirty="0">
                <a:effectLst/>
                <a:hlinkClick r:id="rId2"/>
              </a:rPr>
              <a:t>://www.youtube.com/watch?v=OrA9zj94NuU</a:t>
            </a:r>
            <a:endParaRPr lang="en-US" dirty="0">
              <a:effectLst/>
            </a:endParaRPr>
          </a:p>
          <a:p>
            <a:r>
              <a:rPr lang="en-US" dirty="0">
                <a:effectLst/>
                <a:hlinkClick r:id="rId3"/>
              </a:rPr>
              <a:t>http://</a:t>
            </a:r>
            <a:r>
              <a:rPr lang="en-US" dirty="0" smtClean="0">
                <a:effectLst/>
                <a:hlinkClick r:id="rId3"/>
              </a:rPr>
              <a:t>www.youtube.com/watch?v=o3I-PVVowFY</a:t>
            </a:r>
            <a:endParaRPr lang="en-US" dirty="0">
              <a:effectLst/>
            </a:endParaRPr>
          </a:p>
          <a:p>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is Not a Value to the Left:</a:t>
            </a:r>
            <a:br>
              <a:rPr lang="en-US" dirty="0" smtClean="0"/>
            </a:br>
            <a:r>
              <a:rPr lang="en-US" dirty="0" smtClean="0"/>
              <a:t>“The Ends Justify the Means”</a:t>
            </a:r>
            <a:endParaRPr lang="en-US" dirty="0"/>
          </a:p>
        </p:txBody>
      </p:sp>
      <p:sp>
        <p:nvSpPr>
          <p:cNvPr id="3" name="Content Placeholder 2"/>
          <p:cNvSpPr>
            <a:spLocks noGrp="1"/>
          </p:cNvSpPr>
          <p:nvPr>
            <p:ph idx="1"/>
          </p:nvPr>
        </p:nvSpPr>
        <p:spPr/>
        <p:txBody>
          <a:bodyPr/>
          <a:lstStyle/>
          <a:p>
            <a:r>
              <a:rPr lang="en-US" dirty="0" smtClean="0"/>
              <a:t>Johnathan Gruber, Professor of Economics at MIT, architect of Obamacare: </a:t>
            </a:r>
            <a:r>
              <a:rPr lang="en-US" dirty="0" smtClean="0">
                <a:hlinkClick r:id="rId2"/>
              </a:rPr>
              <a:t>https</a:t>
            </a:r>
            <a:r>
              <a:rPr lang="en-US" dirty="0">
                <a:hlinkClick r:id="rId2"/>
              </a:rPr>
              <a:t>://</a:t>
            </a:r>
            <a:r>
              <a:rPr lang="en-US" dirty="0" smtClean="0">
                <a:hlinkClick r:id="rId2"/>
              </a:rPr>
              <a:t>www.youtube.com/watch?v=G790p0LcgbI</a:t>
            </a:r>
            <a:r>
              <a:rPr lang="en-US" dirty="0" smtClean="0"/>
              <a:t> </a:t>
            </a:r>
          </a:p>
          <a:p>
            <a:r>
              <a:rPr lang="en-US" dirty="0"/>
              <a:t>At 2:25 </a:t>
            </a:r>
            <a:r>
              <a:rPr lang="en-US" dirty="0">
                <a:hlinkClick r:id="rId3"/>
              </a:rPr>
              <a:t>http://www.foxnews.com/politics/2014/11/12/another-tape-surfaces-obamacare-architect-calling-american-people-stupid</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305415890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438399"/>
          </a:xfrm>
        </p:spPr>
        <p:txBody>
          <a:bodyPr/>
          <a:lstStyle/>
          <a:p>
            <a:r>
              <a:rPr lang="en-US" b="1" dirty="0" smtClean="0"/>
              <a:t>“No easy road to future, but we'll get there.”</a:t>
            </a:r>
            <a:br>
              <a:rPr lang="en-US" b="1" dirty="0" smtClean="0"/>
            </a:br>
            <a:r>
              <a:rPr lang="en-US" b="1" dirty="0" smtClean="0"/>
              <a:t>– Communist Party USA</a:t>
            </a:r>
            <a:endParaRPr lang="en-US" dirty="0"/>
          </a:p>
        </p:txBody>
      </p:sp>
      <p:sp>
        <p:nvSpPr>
          <p:cNvPr id="3" name="Content Placeholder 2"/>
          <p:cNvSpPr>
            <a:spLocks noGrp="1"/>
          </p:cNvSpPr>
          <p:nvPr>
            <p:ph idx="1"/>
          </p:nvPr>
        </p:nvSpPr>
        <p:spPr>
          <a:xfrm>
            <a:off x="0" y="2438400"/>
            <a:ext cx="9144000" cy="4114800"/>
          </a:xfrm>
        </p:spPr>
        <p:txBody>
          <a:bodyPr/>
          <a:lstStyle/>
          <a:p>
            <a:pPr>
              <a:buFont typeface="Wingdings" pitchFamily="2" charset="2"/>
              <a:buChar char="Ø"/>
            </a:pPr>
            <a:r>
              <a:rPr lang="en-US" b="1" i="1" dirty="0" smtClean="0"/>
              <a:t>“A better world is possible — </a:t>
            </a:r>
            <a:r>
              <a:rPr lang="en-US" dirty="0" smtClean="0"/>
              <a:t>a world where people come before profits. That’s socialism. That’s our vision. We are the Communist Party USA</a:t>
            </a:r>
            <a:r>
              <a:rPr lang="en-US" b="1" i="1" dirty="0" smtClean="0"/>
              <a:t>.”</a:t>
            </a:r>
          </a:p>
          <a:p>
            <a:pPr>
              <a:buFont typeface="Wingdings" pitchFamily="2" charset="2"/>
              <a:buChar char="Ø"/>
            </a:pPr>
            <a:r>
              <a:rPr lang="en-US" b="1" i="1" dirty="0" smtClean="0"/>
              <a:t>“</a:t>
            </a:r>
            <a:r>
              <a:rPr lang="en-US" dirty="0" smtClean="0"/>
              <a:t>Socialized medicine is the cornerstone of Communism”</a:t>
            </a:r>
            <a:r>
              <a:rPr lang="en-US" b="1" i="1" dirty="0" smtClean="0"/>
              <a:t> – </a:t>
            </a:r>
            <a:r>
              <a:rPr lang="en-US" b="1" dirty="0" smtClean="0"/>
              <a:t>Josef Stalin</a:t>
            </a:r>
            <a:endParaRPr lang="en-US" dirty="0" smtClean="0"/>
          </a:p>
          <a:p>
            <a:pPr>
              <a:buNone/>
            </a:pP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752600"/>
          </a:xfrm>
        </p:spPr>
        <p:txBody>
          <a:bodyPr/>
          <a:lstStyle/>
          <a:p>
            <a:r>
              <a:rPr lang="en-US" sz="4000" dirty="0" smtClean="0"/>
              <a:t>Report to the National Committee</a:t>
            </a:r>
            <a:br>
              <a:rPr lang="en-US" sz="4000" dirty="0" smtClean="0"/>
            </a:br>
            <a:r>
              <a:rPr lang="en-US" sz="4000" dirty="0" smtClean="0"/>
              <a:t>Communist Party USA</a:t>
            </a:r>
            <a:br>
              <a:rPr lang="en-US" sz="4000" dirty="0" smtClean="0"/>
            </a:br>
            <a:r>
              <a:rPr lang="en-US" sz="3200" dirty="0" smtClean="0"/>
              <a:t>(Nov 13, 2009)</a:t>
            </a:r>
            <a:r>
              <a:rPr lang="en-US" dirty="0" smtClean="0"/>
              <a:t/>
            </a:r>
            <a:br>
              <a:rPr lang="en-US" dirty="0" smtClean="0"/>
            </a:br>
            <a:endParaRPr lang="en-US" dirty="0"/>
          </a:p>
        </p:txBody>
      </p:sp>
      <p:sp>
        <p:nvSpPr>
          <p:cNvPr id="3" name="Content Placeholder 2"/>
          <p:cNvSpPr>
            <a:spLocks noGrp="1"/>
          </p:cNvSpPr>
          <p:nvPr>
            <p:ph idx="1"/>
          </p:nvPr>
        </p:nvSpPr>
        <p:spPr>
          <a:xfrm>
            <a:off x="533400" y="1752600"/>
            <a:ext cx="8229600" cy="4876800"/>
          </a:xfrm>
        </p:spPr>
        <p:txBody>
          <a:bodyPr/>
          <a:lstStyle/>
          <a:p>
            <a:pPr>
              <a:buFont typeface="Wingdings" pitchFamily="2" charset="2"/>
              <a:buChar char="Ø"/>
            </a:pPr>
            <a:r>
              <a:rPr lang="en-US" sz="2800" dirty="0" smtClean="0"/>
              <a:t>“Slightly over a year ago, the American people elected a young African American to the presidency and increased the </a:t>
            </a:r>
            <a:r>
              <a:rPr lang="en-US" sz="2800" b="1" dirty="0" smtClean="0"/>
              <a:t>Democratic majority </a:t>
            </a:r>
            <a:r>
              <a:rPr lang="en-US" sz="2800" dirty="0" smtClean="0"/>
              <a:t>in the Congress … This </a:t>
            </a:r>
            <a:r>
              <a:rPr lang="en-US" sz="2800" b="1" dirty="0" smtClean="0"/>
              <a:t>victory</a:t>
            </a:r>
            <a:r>
              <a:rPr lang="en-US" sz="2800" dirty="0" smtClean="0"/>
              <a:t> was a long time in coming.” </a:t>
            </a:r>
          </a:p>
          <a:p>
            <a:pPr>
              <a:buFont typeface="Wingdings" pitchFamily="2" charset="2"/>
              <a:buChar char="Ø"/>
            </a:pPr>
            <a:r>
              <a:rPr lang="en-US" sz="2800" dirty="0" smtClean="0"/>
              <a:t>“The swing … in the political pendulum ushered in the possibility of a new era. After 30 years of right-wing dominance, the balance of political power tilted once again in a </a:t>
            </a:r>
            <a:r>
              <a:rPr lang="en-US" sz="2800" b="1" dirty="0" smtClean="0"/>
              <a:t>progressive</a:t>
            </a:r>
            <a:r>
              <a:rPr lang="en-US" sz="2800" dirty="0" smtClean="0"/>
              <a:t> </a:t>
            </a:r>
            <a:r>
              <a:rPr lang="en-US" sz="2800" b="1" dirty="0" smtClean="0"/>
              <a:t>direction</a:t>
            </a:r>
            <a:r>
              <a:rPr lang="en-US" sz="2800" dirty="0" smtClean="0"/>
              <a:t>.” </a:t>
            </a:r>
          </a:p>
          <a:p>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600200"/>
          </a:xfrm>
        </p:spPr>
        <p:txBody>
          <a:bodyPr/>
          <a:lstStyle/>
          <a:p>
            <a:r>
              <a:rPr lang="en-US" dirty="0" smtClean="0"/>
              <a:t>“The price of liberty is eternal vigilance.” </a:t>
            </a:r>
            <a:r>
              <a:rPr lang="en-US" b="1" dirty="0" smtClean="0"/>
              <a:t>–</a:t>
            </a:r>
            <a:r>
              <a:rPr lang="en-US" dirty="0" smtClean="0"/>
              <a:t> </a:t>
            </a:r>
            <a:r>
              <a:rPr lang="en-US" b="1" dirty="0" smtClean="0"/>
              <a:t>Thomas Jefferson</a:t>
            </a:r>
            <a:br>
              <a:rPr lang="en-US" b="1" dirty="0" smtClean="0"/>
            </a:br>
            <a:endParaRPr lang="en-US" dirty="0"/>
          </a:p>
        </p:txBody>
      </p:sp>
      <p:sp>
        <p:nvSpPr>
          <p:cNvPr id="3" name="Content Placeholder 2"/>
          <p:cNvSpPr>
            <a:spLocks noGrp="1"/>
          </p:cNvSpPr>
          <p:nvPr>
            <p:ph idx="1"/>
          </p:nvPr>
        </p:nvSpPr>
        <p:spPr>
          <a:xfrm>
            <a:off x="609600" y="1828801"/>
            <a:ext cx="8229600" cy="4267200"/>
          </a:xfrm>
        </p:spPr>
        <p:txBody>
          <a:bodyPr/>
          <a:lstStyle/>
          <a:p>
            <a:pPr>
              <a:buFont typeface="Wingdings" pitchFamily="2" charset="2"/>
              <a:buChar char="Ø"/>
            </a:pPr>
            <a:r>
              <a:rPr lang="en-US" sz="2800" dirty="0" smtClean="0"/>
              <a:t>"</a:t>
            </a:r>
            <a:r>
              <a:rPr lang="en-US" dirty="0" smtClean="0"/>
              <a:t>So long as the people do not care to exercise their freedom, those who wish to tyrannize will do so; for tyrants are active and ardent, and will devote themselves in the name of any number of gods, religious and otherwise, to put shackles upon sleeping men." </a:t>
            </a:r>
            <a:r>
              <a:rPr lang="en-US" b="1" dirty="0" smtClean="0"/>
              <a:t>– Voltaire (1694-1778)</a:t>
            </a:r>
            <a:endParaRPr lang="en-US"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Upton Sinclair:</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Letter to Norman Thomas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800600"/>
          </a:xfrm>
        </p:spPr>
        <p:txBody>
          <a:bodyPr/>
          <a:lstStyle/>
          <a:p>
            <a:r>
              <a:rPr lang="en-US" sz="3600" dirty="0" smtClean="0">
                <a:effectLst>
                  <a:outerShdw blurRad="38100" dist="38100" dir="2700000" algn="tl">
                    <a:srgbClr val="000000">
                      <a:alpha val="43137"/>
                    </a:srgbClr>
                  </a:outerShdw>
                </a:effectLst>
              </a:rPr>
              <a:t>“The </a:t>
            </a:r>
            <a:r>
              <a:rPr lang="en-US" sz="3600" dirty="0">
                <a:effectLst>
                  <a:outerShdw blurRad="38100" dist="38100" dir="2700000" algn="tl">
                    <a:srgbClr val="000000">
                      <a:alpha val="43137"/>
                    </a:srgbClr>
                  </a:outerShdw>
                </a:effectLst>
              </a:rPr>
              <a:t>American People will take Socialism, but they won't take the </a:t>
            </a:r>
            <a:r>
              <a:rPr lang="en-US" sz="3600" dirty="0" smtClean="0">
                <a:effectLst>
                  <a:outerShdw blurRad="38100" dist="38100" dir="2700000" algn="tl">
                    <a:srgbClr val="000000">
                      <a:alpha val="43137"/>
                    </a:srgbClr>
                  </a:outerShdw>
                </a:effectLst>
              </a:rPr>
              <a:t>label ... Running </a:t>
            </a:r>
            <a:r>
              <a:rPr lang="en-US" sz="3600" dirty="0">
                <a:effectLst>
                  <a:outerShdw blurRad="38100" dist="38100" dir="2700000" algn="tl">
                    <a:srgbClr val="000000">
                      <a:alpha val="43137"/>
                    </a:srgbClr>
                  </a:outerShdw>
                </a:effectLst>
              </a:rPr>
              <a:t>on the Socialist ticket I got 60,000 votes, and running on the slogan to </a:t>
            </a:r>
            <a:r>
              <a:rPr lang="en-US" sz="3600" dirty="0" smtClean="0">
                <a:effectLst>
                  <a:outerShdw blurRad="38100" dist="38100" dir="2700000" algn="tl">
                    <a:srgbClr val="000000">
                      <a:alpha val="43137"/>
                    </a:srgbClr>
                  </a:outerShdw>
                </a:effectLst>
              </a:rPr>
              <a:t>‘End </a:t>
            </a:r>
            <a:r>
              <a:rPr lang="en-US" sz="3600" dirty="0">
                <a:effectLst>
                  <a:outerShdw blurRad="38100" dist="38100" dir="2700000" algn="tl">
                    <a:srgbClr val="000000">
                      <a:alpha val="43137"/>
                    </a:srgbClr>
                  </a:outerShdw>
                </a:effectLst>
              </a:rPr>
              <a:t>Poverty in </a:t>
            </a:r>
            <a:r>
              <a:rPr lang="en-US" sz="3600" dirty="0" smtClean="0">
                <a:effectLst>
                  <a:outerShdw blurRad="38100" dist="38100" dir="2700000" algn="tl">
                    <a:srgbClr val="000000">
                      <a:alpha val="43137"/>
                    </a:srgbClr>
                  </a:outerShdw>
                </a:effectLst>
              </a:rPr>
              <a:t>California’ </a:t>
            </a:r>
            <a:r>
              <a:rPr lang="en-US" sz="3600" dirty="0">
                <a:effectLst>
                  <a:outerShdw blurRad="38100" dist="38100" dir="2700000" algn="tl">
                    <a:srgbClr val="000000">
                      <a:alpha val="43137"/>
                    </a:srgbClr>
                  </a:outerShdw>
                </a:effectLst>
              </a:rPr>
              <a:t>I got 879,000</a:t>
            </a:r>
            <a:r>
              <a:rPr lang="en-US" sz="3600" dirty="0" smtClean="0">
                <a:effectLst>
                  <a:outerShdw blurRad="38100" dist="38100" dir="2700000" algn="tl">
                    <a:srgbClr val="000000">
                      <a:alpha val="43137"/>
                    </a:srgbClr>
                  </a:outerShdw>
                </a:effectLst>
              </a:rPr>
              <a:t>.” September 25, 1951</a:t>
            </a:r>
            <a:endParaRPr lang="en-US" sz="3600"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1114006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457200" y="152400"/>
            <a:ext cx="8229600" cy="236220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Liberty is lost, since political liberty cannot be disconnected from economic liberty</a:t>
            </a:r>
          </a:p>
        </p:txBody>
      </p:sp>
      <p:sp>
        <p:nvSpPr>
          <p:cNvPr id="28674" name="Rectangle 2"/>
          <p:cNvSpPr>
            <a:spLocks noGrp="1" noChangeArrowheads="1"/>
          </p:cNvSpPr>
          <p:nvPr>
            <p:ph type="body" idx="4294967295"/>
          </p:nvPr>
        </p:nvSpPr>
        <p:spPr>
          <a:xfrm>
            <a:off x="457200" y="2514600"/>
            <a:ext cx="8229600" cy="2971800"/>
          </a:xfrm>
          <a:ln/>
        </p:spPr>
        <p:txBody>
          <a:bodyPr/>
          <a:lstStyle/>
          <a:p>
            <a:pPr marL="338138" indent="-338138">
              <a:lnSpc>
                <a:spcPct val="90000"/>
              </a:lnSpc>
              <a:spcBef>
                <a:spcPts val="700"/>
              </a:spcBef>
              <a:buClr>
                <a:srgbClr val="EEC85E"/>
              </a:buClr>
              <a:buSzPct val="70000"/>
              <a:buFont typeface="Wingdings" pitchFamily="2" charset="2"/>
              <a:buChar char="Ø"/>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dirty="0"/>
              <a:t>“Power over a man’s subsistence is power over his will.”</a:t>
            </a:r>
            <a:r>
              <a:rPr lang="en-US" b="1" dirty="0"/>
              <a:t> – Alexander Hamilton</a:t>
            </a:r>
          </a:p>
          <a:p>
            <a:pPr marL="338138" indent="-338138">
              <a:lnSpc>
                <a:spcPct val="90000"/>
              </a:lnSpc>
              <a:spcBef>
                <a:spcPts val="700"/>
              </a:spcBef>
              <a:buClr>
                <a:srgbClr val="EEC85E"/>
              </a:buClr>
              <a:buSzPct val="70000"/>
              <a:buFont typeface="Wingdings" pitchFamily="2" charset="2"/>
              <a:buChar char="Ø"/>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dirty="0"/>
              <a:t>"To be controlled in our economic pursuits means to be controlled in everything." –</a:t>
            </a:r>
            <a:r>
              <a:rPr lang="en-US" b="1" dirty="0"/>
              <a:t> F.A. Hayek</a:t>
            </a:r>
            <a:r>
              <a:rPr lang="en-US" dirty="0"/>
              <a:t> </a:t>
            </a:r>
          </a:p>
          <a:p>
            <a:pPr marL="338138" indent="-338138">
              <a:lnSpc>
                <a:spcPct val="90000"/>
              </a:lnSpc>
              <a:spcBef>
                <a:spcPts val="700"/>
              </a:spcBef>
              <a:buClr>
                <a:srgbClr val="EEC85E"/>
              </a:buClr>
              <a:buFont typeface="Wingdings" pitchFamily="2" charset="2"/>
              <a:buChar char="Ø"/>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dirty="0"/>
              <a:t> </a:t>
            </a:r>
            <a:r>
              <a:rPr lang="en-US" dirty="0" smtClean="0"/>
              <a:t>“To control the economy, you must control the people.” – </a:t>
            </a:r>
            <a:r>
              <a:rPr lang="en-US" b="1" dirty="0" smtClean="0"/>
              <a:t>Ronald Reagan</a:t>
            </a:r>
          </a:p>
          <a:p>
            <a:pPr marL="338138" indent="-338138">
              <a:lnSpc>
                <a:spcPct val="90000"/>
              </a:lnSpc>
              <a:spcBef>
                <a:spcPts val="700"/>
              </a:spcBef>
              <a:buClr>
                <a:srgbClr val="EEC85E"/>
              </a:buClr>
              <a:buSzPct val="70000"/>
              <a:buFont typeface="Wingdings" pitchFamily="2" charset="2"/>
              <a:buChar char="Ø"/>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88987"/>
          </a:xfrm>
        </p:spPr>
        <p:txBody>
          <a:bodyPr/>
          <a:lstStyle/>
          <a:p>
            <a:r>
              <a:rPr lang="en-US" dirty="0" smtClean="0"/>
              <a:t>Progressive Highlights</a:t>
            </a:r>
            <a:endParaRPr lang="en-US" dirty="0"/>
          </a:p>
        </p:txBody>
      </p:sp>
      <p:sp>
        <p:nvSpPr>
          <p:cNvPr id="3" name="Content Placeholder 2"/>
          <p:cNvSpPr>
            <a:spLocks noGrp="1"/>
          </p:cNvSpPr>
          <p:nvPr>
            <p:ph idx="1"/>
          </p:nvPr>
        </p:nvSpPr>
        <p:spPr>
          <a:xfrm>
            <a:off x="457200" y="1169987"/>
            <a:ext cx="8229600" cy="5688013"/>
          </a:xfrm>
        </p:spPr>
        <p:txBody>
          <a:bodyPr/>
          <a:lstStyle/>
          <a:p>
            <a:pPr>
              <a:buFont typeface="Wingdings" pitchFamily="2" charset="2"/>
              <a:buChar char="Ø"/>
            </a:pPr>
            <a:r>
              <a:rPr lang="en-US" sz="2800" dirty="0"/>
              <a:t>T</a:t>
            </a:r>
            <a:r>
              <a:rPr lang="en-US" sz="2800" dirty="0" smtClean="0"/>
              <a:t>hought of as 1900-1920, but it started long before and continues long after.</a:t>
            </a:r>
          </a:p>
          <a:p>
            <a:pPr>
              <a:buFont typeface="Wingdings" pitchFamily="2" charset="2"/>
              <a:buChar char="Ø"/>
            </a:pPr>
            <a:r>
              <a:rPr lang="en-US" sz="2800" b="1" dirty="0" smtClean="0"/>
              <a:t>Abraham Lincoln</a:t>
            </a:r>
            <a:r>
              <a:rPr lang="en-US" sz="2800" dirty="0" smtClean="0"/>
              <a:t>: Suspension of Habeas Corpus; negation of states’ right to secede; first federal income tax.</a:t>
            </a:r>
          </a:p>
          <a:p>
            <a:pPr>
              <a:buFont typeface="Wingdings" pitchFamily="2" charset="2"/>
              <a:buChar char="Ø"/>
            </a:pPr>
            <a:r>
              <a:rPr lang="en-US" sz="2800" b="1" dirty="0" smtClean="0"/>
              <a:t>John Dewe</a:t>
            </a:r>
            <a:r>
              <a:rPr lang="en-US" sz="2800" dirty="0" smtClean="0"/>
              <a:t>y: author of “The School and Society” (1899); developed the idea of compulsory education; Professor at Columbia University Teacher’s College; President of the American Psychological Association and the American Philosophical Association.</a:t>
            </a:r>
            <a:r>
              <a:rPr lang="en-US" sz="2400" dirty="0" smtClean="0"/>
              <a:t> </a:t>
            </a:r>
            <a:endParaRPr lang="en-US" sz="24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Cartoon1934_piconly"/>
          <p:cNvPicPr>
            <a:picLocks noGrp="1" noChangeAspect="1" noChangeArrowheads="1"/>
          </p:cNvPicPr>
          <p:nvPr>
            <p:ph idx="1"/>
          </p:nvPr>
        </p:nvPicPr>
        <p:blipFill>
          <a:blip r:embed="rId2" cstate="print"/>
          <a:srcRect/>
          <a:stretch>
            <a:fillRect/>
          </a:stretch>
        </p:blipFill>
        <p:spPr>
          <a:xfrm>
            <a:off x="0" y="-152401"/>
            <a:ext cx="9372600" cy="7067349"/>
          </a:xfrm>
          <a:noFill/>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 Times</a:t>
            </a:r>
            <a:br>
              <a:rPr lang="en-US" dirty="0" smtClean="0"/>
            </a:br>
            <a:r>
              <a:rPr lang="en-US" dirty="0" smtClean="0"/>
              <a:t>(1894)</a:t>
            </a:r>
            <a:endParaRPr lang="en-US" dirty="0"/>
          </a:p>
        </p:txBody>
      </p:sp>
      <p:sp>
        <p:nvSpPr>
          <p:cNvPr id="3" name="Content Placeholder 2"/>
          <p:cNvSpPr>
            <a:spLocks noGrp="1"/>
          </p:cNvSpPr>
          <p:nvPr>
            <p:ph idx="1"/>
          </p:nvPr>
        </p:nvSpPr>
        <p:spPr>
          <a:xfrm>
            <a:off x="533400" y="2209800"/>
            <a:ext cx="8229600" cy="2057400"/>
          </a:xfrm>
        </p:spPr>
        <p:txBody>
          <a:bodyPr/>
          <a:lstStyle/>
          <a:p>
            <a:r>
              <a:rPr lang="en-US" dirty="0"/>
              <a:t>"[The Income Tax is] a vicious, inequitable, unpopular, impolitic and socialist act."</a:t>
            </a:r>
            <a:br>
              <a:rPr lang="en-US" dirty="0"/>
            </a:br>
            <a:endParaRPr lang="en-US" dirty="0"/>
          </a:p>
        </p:txBody>
      </p:sp>
    </p:spTree>
    <p:extLst>
      <p:ext uri="{BB962C8B-B14F-4D97-AF65-F5344CB8AC3E}">
        <p14:creationId xmlns:p14="http://schemas.microsoft.com/office/powerpoint/2010/main" val="235481591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533400"/>
            <a:ext cx="7772400" cy="2209800"/>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800" dirty="0" smtClean="0"/>
              <a:t>The Progressive Threat to Free Markets</a:t>
            </a:r>
          </a:p>
        </p:txBody>
      </p:sp>
      <p:sp>
        <p:nvSpPr>
          <p:cNvPr id="4098" name="Rectangle 2"/>
          <p:cNvSpPr>
            <a:spLocks noGrp="1" noChangeArrowheads="1"/>
          </p:cNvSpPr>
          <p:nvPr>
            <p:ph type="subTitle" idx="4294967295"/>
          </p:nvPr>
        </p:nvSpPr>
        <p:spPr>
          <a:xfrm>
            <a:off x="1219200" y="2667000"/>
            <a:ext cx="6858000" cy="3733800"/>
          </a:xfrm>
        </p:spPr>
        <p:txBody>
          <a:bodyPr lIns="90000" tIns="46800" rIns="90000" bIns="46800"/>
          <a:lstStyle/>
          <a:p>
            <a:pPr marL="0" indent="0" algn="ctr" eaLnBrk="1" hangingPunct="1">
              <a:lnSpc>
                <a:spcPct val="80000"/>
              </a:lnSpc>
              <a:spcBef>
                <a:spcPts val="70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800" dirty="0" smtClean="0"/>
              <a:t>“Free People, Free Markets” (Part II)</a:t>
            </a:r>
          </a:p>
          <a:p>
            <a:pPr marL="0" indent="0" algn="ctr" eaLnBrk="1" hangingPunct="1">
              <a:lnSpc>
                <a:spcPct val="80000"/>
              </a:lnSpc>
              <a:spcBef>
                <a:spcPts val="70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US" sz="2800" dirty="0" smtClean="0"/>
          </a:p>
          <a:p>
            <a:pPr marL="0" indent="0" algn="ctr" eaLnBrk="1" hangingPunct="1">
              <a:lnSpc>
                <a:spcPct val="80000"/>
              </a:lnSpc>
              <a:spcBef>
                <a:spcPts val="70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800" b="1" dirty="0" smtClean="0"/>
              <a:t>Pikes Peak Economics Club</a:t>
            </a:r>
          </a:p>
          <a:p>
            <a:pPr marL="0" indent="0" algn="ctr" eaLnBrk="1" hangingPunct="1">
              <a:lnSpc>
                <a:spcPct val="80000"/>
              </a:lnSpc>
              <a:spcBef>
                <a:spcPts val="70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800" dirty="0" smtClean="0"/>
              <a:t>Colorado Technical University</a:t>
            </a:r>
          </a:p>
          <a:p>
            <a:pPr marL="0" indent="0" algn="ctr" eaLnBrk="1" hangingPunct="1">
              <a:lnSpc>
                <a:spcPct val="80000"/>
              </a:lnSpc>
              <a:spcBef>
                <a:spcPts val="70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800" dirty="0" smtClean="0"/>
              <a:t>Colorado Springs, CO</a:t>
            </a:r>
          </a:p>
          <a:p>
            <a:pPr marL="0" indent="0" algn="ctr" eaLnBrk="1" hangingPunct="1">
              <a:lnSpc>
                <a:spcPct val="80000"/>
              </a:lnSpc>
              <a:spcBef>
                <a:spcPts val="70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800" dirty="0" smtClean="0"/>
              <a:t>December 3, 2014</a:t>
            </a:r>
          </a:p>
          <a:p>
            <a:pPr marL="0" indent="0" algn="ctr" eaLnBrk="1" hangingPunct="1">
              <a:lnSpc>
                <a:spcPct val="80000"/>
              </a:lnSpc>
              <a:spcBef>
                <a:spcPts val="50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US" sz="2000" dirty="0" smtClean="0"/>
          </a:p>
          <a:p>
            <a:pPr marL="0" indent="0" algn="ctr" eaLnBrk="1" hangingPunct="1">
              <a:lnSpc>
                <a:spcPct val="80000"/>
              </a:lnSpc>
              <a:spcBef>
                <a:spcPts val="50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000" dirty="0" smtClean="0"/>
              <a:t>Paul T. Prentice, Ph.D.</a:t>
            </a:r>
          </a:p>
          <a:p>
            <a:pPr marL="0" indent="0" algn="ctr" eaLnBrk="1" hangingPunct="1">
              <a:lnSpc>
                <a:spcPct val="80000"/>
              </a:lnSpc>
              <a:spcBef>
                <a:spcPts val="30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000" dirty="0" smtClean="0">
                <a:solidFill>
                  <a:srgbClr val="CCCCFF"/>
                </a:solidFill>
                <a:hlinkClick r:id="rId3"/>
              </a:rPr>
              <a:t>paul@PikesPeakEconomicsClub.com</a:t>
            </a:r>
          </a:p>
          <a:p>
            <a:pPr marL="0" indent="0" algn="ctr" eaLnBrk="1" hangingPunct="1">
              <a:lnSpc>
                <a:spcPct val="80000"/>
              </a:lnSpc>
              <a:spcBef>
                <a:spcPts val="30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000" dirty="0" smtClean="0">
                <a:hlinkClick r:id="rId4"/>
              </a:rPr>
              <a:t>www.PikesPeakEconomicsClub.com</a:t>
            </a:r>
            <a:r>
              <a:rPr lang="en-US" sz="2000" dirty="0" smtClean="0"/>
              <a:t> </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39825"/>
          </a:xfrm>
        </p:spPr>
        <p:txBody>
          <a:bodyPr/>
          <a:lstStyle/>
          <a:p>
            <a:r>
              <a:rPr lang="en-US" dirty="0" smtClean="0"/>
              <a:t>Frank J. </a:t>
            </a:r>
            <a:r>
              <a:rPr lang="en-US" dirty="0" err="1" smtClean="0"/>
              <a:t>Goodnow</a:t>
            </a:r>
            <a:r>
              <a:rPr lang="en-US" dirty="0" smtClean="0"/>
              <a:t/>
            </a:r>
            <a:br>
              <a:rPr lang="en-US" dirty="0" smtClean="0"/>
            </a:br>
            <a:r>
              <a:rPr lang="en-US" sz="3600" dirty="0" smtClean="0"/>
              <a:t>Founder of Progressive Political Theory</a:t>
            </a:r>
            <a:endParaRPr lang="en-US" sz="3600" dirty="0"/>
          </a:p>
        </p:txBody>
      </p:sp>
      <p:sp>
        <p:nvSpPr>
          <p:cNvPr id="3" name="Content Placeholder 2"/>
          <p:cNvSpPr>
            <a:spLocks noGrp="1"/>
          </p:cNvSpPr>
          <p:nvPr>
            <p:ph idx="1"/>
          </p:nvPr>
        </p:nvSpPr>
        <p:spPr>
          <a:xfrm>
            <a:off x="450273" y="1250661"/>
            <a:ext cx="8229600" cy="4267200"/>
          </a:xfrm>
        </p:spPr>
        <p:txBody>
          <a:bodyPr/>
          <a:lstStyle/>
          <a:p>
            <a:pPr>
              <a:buFont typeface="Wingdings" pitchFamily="2" charset="2"/>
              <a:buChar char="Ø"/>
            </a:pPr>
            <a:r>
              <a:rPr lang="en-US" sz="2800" dirty="0" smtClean="0"/>
              <a:t>Professor of Administrative and Constitutional Law at Columbia University (1883-1914).</a:t>
            </a:r>
          </a:p>
          <a:p>
            <a:pPr>
              <a:buFont typeface="Wingdings" pitchFamily="2" charset="2"/>
              <a:buChar char="Ø"/>
            </a:pPr>
            <a:r>
              <a:rPr lang="en-US" sz="2800" dirty="0" smtClean="0"/>
              <a:t>President of John Hopkins University (1914-1929).</a:t>
            </a:r>
          </a:p>
          <a:p>
            <a:pPr>
              <a:buFont typeface="Wingdings" pitchFamily="2" charset="2"/>
              <a:buChar char="Ø"/>
            </a:pPr>
            <a:r>
              <a:rPr lang="en-US" sz="2800" dirty="0" smtClean="0"/>
              <a:t>The first president of the American Political Science Association.</a:t>
            </a:r>
          </a:p>
          <a:p>
            <a:pPr>
              <a:buFont typeface="Wingdings" pitchFamily="2" charset="2"/>
              <a:buChar char="Ø"/>
            </a:pPr>
            <a:r>
              <a:rPr lang="en-US" sz="2800" dirty="0" smtClean="0"/>
              <a:t>One of the early architects of the “Administrative State”.</a:t>
            </a:r>
          </a:p>
          <a:p>
            <a:pPr>
              <a:buFont typeface="Wingdings" pitchFamily="2" charset="2"/>
              <a:buChar char="Ø"/>
            </a:pPr>
            <a:r>
              <a:rPr lang="en-US" sz="2800" dirty="0" smtClean="0"/>
              <a:t>Author of “</a:t>
            </a:r>
            <a:r>
              <a:rPr lang="en-US" sz="2800" u="sng" dirty="0" smtClean="0"/>
              <a:t>Politics and Administration</a:t>
            </a:r>
            <a:r>
              <a:rPr lang="en-US" sz="2800" dirty="0" smtClean="0"/>
              <a:t> (1900).</a:t>
            </a:r>
          </a:p>
          <a:p>
            <a:pPr>
              <a:buFont typeface="Wingdings" pitchFamily="2" charset="2"/>
              <a:buChar char="Ø"/>
            </a:pPr>
            <a:r>
              <a:rPr lang="en-US" sz="2800" dirty="0" smtClean="0"/>
              <a:t>Advisor to President Taft (1911-1912).</a:t>
            </a:r>
            <a:endParaRPr lang="en-US" sz="28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Frank J. </a:t>
            </a:r>
            <a:r>
              <a:rPr lang="en-US" dirty="0" err="1" smtClean="0"/>
              <a:t>Goodnow</a:t>
            </a:r>
            <a:r>
              <a:rPr lang="en-US" dirty="0" smtClean="0"/>
              <a:t/>
            </a:r>
            <a:br>
              <a:rPr lang="en-US" dirty="0" smtClean="0"/>
            </a:br>
            <a:r>
              <a:rPr lang="en-US" dirty="0" smtClean="0"/>
              <a:t>(continued)</a:t>
            </a:r>
            <a:endParaRPr lang="en-US" dirty="0"/>
          </a:p>
        </p:txBody>
      </p:sp>
      <p:sp>
        <p:nvSpPr>
          <p:cNvPr id="3" name="Content Placeholder 2"/>
          <p:cNvSpPr>
            <a:spLocks noGrp="1"/>
          </p:cNvSpPr>
          <p:nvPr>
            <p:ph idx="1"/>
          </p:nvPr>
        </p:nvSpPr>
        <p:spPr>
          <a:xfrm>
            <a:off x="457200" y="1981200"/>
            <a:ext cx="8229600" cy="4267200"/>
          </a:xfrm>
        </p:spPr>
        <p:txBody>
          <a:bodyPr/>
          <a:lstStyle/>
          <a:p>
            <a:pPr>
              <a:buFont typeface="Wingdings" pitchFamily="2" charset="2"/>
              <a:buChar char="Ø"/>
            </a:pPr>
            <a:r>
              <a:rPr lang="en-US" sz="2800" dirty="0" smtClean="0"/>
              <a:t>“The rights which (an individual) possesses are … conferred upon him, not by his Creator, but rather by the society to which he belongs. What they are is to be determined by the legislative authority in view of the needs of that society. Social expediency, rather than natural right, is thus to determine the sphere of individual freedom of action.”</a:t>
            </a:r>
            <a:endParaRPr lang="en-US" sz="28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“Socialism and Democracy”</a:t>
            </a:r>
            <a:br>
              <a:rPr lang="en-US" dirty="0" smtClean="0"/>
            </a:br>
            <a:r>
              <a:rPr lang="en-US" dirty="0" smtClean="0"/>
              <a:t>by Woodrow Wilson (1987)</a:t>
            </a:r>
            <a:endParaRPr lang="en-US" dirty="0"/>
          </a:p>
        </p:txBody>
      </p:sp>
      <p:sp>
        <p:nvSpPr>
          <p:cNvPr id="3" name="Content Placeholder 2"/>
          <p:cNvSpPr>
            <a:spLocks noGrp="1"/>
          </p:cNvSpPr>
          <p:nvPr>
            <p:ph idx="1"/>
          </p:nvPr>
        </p:nvSpPr>
        <p:spPr>
          <a:xfrm>
            <a:off x="457200" y="1981200"/>
            <a:ext cx="8229600" cy="3505200"/>
          </a:xfrm>
        </p:spPr>
        <p:txBody>
          <a:bodyPr/>
          <a:lstStyle/>
          <a:p>
            <a:pPr>
              <a:buFont typeface="Wingdings" pitchFamily="2" charset="2"/>
              <a:buChar char="Ø"/>
            </a:pPr>
            <a:r>
              <a:rPr lang="en-US" dirty="0" smtClean="0"/>
              <a:t>“All idea of limitation of public authority by individual rights should be put out of view.”</a:t>
            </a:r>
          </a:p>
          <a:p>
            <a:pPr>
              <a:buFont typeface="Wingdings" pitchFamily="2" charset="2"/>
              <a:buChar char="Ø"/>
            </a:pPr>
            <a:r>
              <a:rPr lang="en-US" dirty="0" smtClean="0"/>
              <a:t>“Men as communities are supreme over men as individuals.” </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Edward </a:t>
            </a:r>
            <a:r>
              <a:rPr lang="en-US" dirty="0" err="1" smtClean="0"/>
              <a:t>Bernays</a:t>
            </a:r>
            <a:r>
              <a:rPr lang="en-US" dirty="0" smtClean="0"/>
              <a:t/>
            </a:r>
            <a:br>
              <a:rPr lang="en-US" dirty="0" smtClean="0"/>
            </a:br>
            <a:r>
              <a:rPr lang="en-US" dirty="0" smtClean="0"/>
              <a:t>Inventor of “Propaganda”</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Worked for the Wilson Administration</a:t>
            </a:r>
          </a:p>
          <a:p>
            <a:r>
              <a:rPr lang="en-US" dirty="0" smtClean="0"/>
              <a:t>“The </a:t>
            </a:r>
            <a:r>
              <a:rPr lang="en-US" dirty="0"/>
              <a:t>conscious and intelligent manipulation of the organized habits and opinions of the masses is an important element in democratic society. Those who manipulate this unseen mechanism of society constitute an invisible government which is the true ruling power of our country</a:t>
            </a:r>
            <a:r>
              <a:rPr lang="en-US" dirty="0" smtClean="0"/>
              <a:t>…”</a:t>
            </a:r>
            <a:endParaRPr lang="en-US" dirty="0"/>
          </a:p>
        </p:txBody>
      </p:sp>
    </p:spTree>
    <p:extLst>
      <p:ext uri="{BB962C8B-B14F-4D97-AF65-F5344CB8AC3E}">
        <p14:creationId xmlns:p14="http://schemas.microsoft.com/office/powerpoint/2010/main" val="164773416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Edward </a:t>
            </a:r>
            <a:r>
              <a:rPr lang="en-US" dirty="0" err="1" smtClean="0"/>
              <a:t>Bernays</a:t>
            </a:r>
            <a:r>
              <a:rPr lang="en-US" dirty="0" smtClean="0"/>
              <a:t/>
            </a:r>
            <a:br>
              <a:rPr lang="en-US" dirty="0" smtClean="0"/>
            </a:br>
            <a:r>
              <a:rPr lang="en-US" dirty="0" smtClean="0"/>
              <a:t>(continued)</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“In </a:t>
            </a:r>
            <a:r>
              <a:rPr lang="en-US" dirty="0"/>
              <a:t>almost every act of our daily lives, whether in the sphere of politics or business, in our social conduct or our ethical thinking, we are dominated by the relatively small number of persons...who understand the mental processes and social patterns of the masses. It is they who pull the wires which control the public mind</a:t>
            </a:r>
            <a:r>
              <a:rPr lang="en-US" dirty="0" smtClean="0"/>
              <a:t>.”</a:t>
            </a:r>
            <a:endParaRPr lang="en-US" dirty="0"/>
          </a:p>
        </p:txBody>
      </p:sp>
    </p:spTree>
    <p:extLst>
      <p:ext uri="{BB962C8B-B14F-4D97-AF65-F5344CB8AC3E}">
        <p14:creationId xmlns:p14="http://schemas.microsoft.com/office/powerpoint/2010/main" val="50001106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forward to Alan </a:t>
            </a:r>
            <a:r>
              <a:rPr lang="en-US" dirty="0" err="1" smtClean="0"/>
              <a:t>Dershowitz</a:t>
            </a:r>
            <a:r>
              <a:rPr lang="en-US" dirty="0" smtClean="0"/>
              <a:t/>
            </a:r>
            <a:br>
              <a:rPr lang="en-US" dirty="0" smtClean="0"/>
            </a:br>
            <a:r>
              <a:rPr lang="en-US" sz="3600" dirty="0" smtClean="0"/>
              <a:t>Professor of Law, Harvard Law School</a:t>
            </a:r>
            <a:endParaRPr lang="en-US" sz="3600" dirty="0"/>
          </a:p>
        </p:txBody>
      </p:sp>
      <p:sp>
        <p:nvSpPr>
          <p:cNvPr id="3" name="Content Placeholder 2"/>
          <p:cNvSpPr>
            <a:spLocks noGrp="1"/>
          </p:cNvSpPr>
          <p:nvPr>
            <p:ph idx="1"/>
          </p:nvPr>
        </p:nvSpPr>
        <p:spPr>
          <a:xfrm>
            <a:off x="457200" y="1905000"/>
            <a:ext cx="8229600" cy="4267200"/>
          </a:xfrm>
        </p:spPr>
        <p:txBody>
          <a:bodyPr/>
          <a:lstStyle/>
          <a:p>
            <a:pPr>
              <a:buFont typeface="Wingdings" pitchFamily="2" charset="2"/>
              <a:buChar char="Ø"/>
            </a:pPr>
            <a:r>
              <a:rPr lang="en-US" sz="2800" dirty="0" smtClean="0"/>
              <a:t>"We, the People of this country, have no unalienable rights ... all our rights are subject to modification ... the Constitution of the United States of America is nothing more than a piece of paper and ... our government should not be restrained by the Constitution because our government can do good things for people.“ (Debate with Alan Keyes; September 2000)</a:t>
            </a:r>
            <a:endParaRPr lang="en-US" sz="28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FDR’s “Second Bill of Rights”</a:t>
            </a:r>
            <a:br>
              <a:rPr lang="en-US" dirty="0" smtClean="0"/>
            </a:br>
            <a:r>
              <a:rPr lang="en-US" sz="3200" dirty="0" smtClean="0"/>
              <a:t>(January 11, 1944)</a:t>
            </a:r>
            <a:endParaRPr lang="en-US" sz="3200" dirty="0"/>
          </a:p>
        </p:txBody>
      </p:sp>
      <p:sp>
        <p:nvSpPr>
          <p:cNvPr id="3" name="Content Placeholder 2"/>
          <p:cNvSpPr>
            <a:spLocks noGrp="1"/>
          </p:cNvSpPr>
          <p:nvPr>
            <p:ph idx="1"/>
          </p:nvPr>
        </p:nvSpPr>
        <p:spPr>
          <a:xfrm>
            <a:off x="457200" y="1600200"/>
            <a:ext cx="8229600" cy="5257799"/>
          </a:xfrm>
        </p:spPr>
        <p:txBody>
          <a:bodyPr/>
          <a:lstStyle/>
          <a:p>
            <a:pPr>
              <a:buNone/>
            </a:pPr>
            <a:r>
              <a:rPr lang="en-US" dirty="0" smtClean="0"/>
              <a:t>	Also known at the “Economic Bill of Rights”.</a:t>
            </a:r>
          </a:p>
          <a:p>
            <a:pPr>
              <a:buFont typeface="Wingdings" pitchFamily="2" charset="2"/>
              <a:buChar char="Ø"/>
            </a:pPr>
            <a:r>
              <a:rPr lang="en-US" dirty="0" smtClean="0"/>
              <a:t>These are not “rights” in the true meaning of natural law, but rather they are entitlements of the administrative state formulated by </a:t>
            </a:r>
            <a:r>
              <a:rPr lang="en-US" dirty="0" err="1" smtClean="0"/>
              <a:t>Goodnow</a:t>
            </a:r>
            <a:r>
              <a:rPr lang="en-US" dirty="0" smtClean="0"/>
              <a:t>, Wilson, and FDR.</a:t>
            </a:r>
          </a:p>
          <a:p>
            <a:pPr>
              <a:buFont typeface="Wingdings" pitchFamily="2" charset="2"/>
              <a:buChar char="Ø"/>
            </a:pPr>
            <a:r>
              <a:rPr lang="en-US" dirty="0" smtClean="0"/>
              <a:t>None of these “rights” are found in the U.S. Constitution, but many are found in the USSR Constitution.</a:t>
            </a:r>
          </a:p>
          <a:p>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6400800"/>
          </a:xfrm>
        </p:spPr>
        <p:txBody>
          <a:bodyPr/>
          <a:lstStyle/>
          <a:p>
            <a:pPr>
              <a:buFont typeface="Wingdings" pitchFamily="2" charset="2"/>
              <a:buChar char="Ø"/>
            </a:pPr>
            <a:r>
              <a:rPr lang="en-US" sz="2800" dirty="0" smtClean="0">
                <a:effectLst>
                  <a:outerShdw blurRad="38100" dist="38100" dir="2700000" algn="tl">
                    <a:srgbClr val="000000">
                      <a:alpha val="43137"/>
                    </a:srgbClr>
                  </a:outerShdw>
                </a:effectLst>
              </a:rPr>
              <a:t>(1) The right to a useful and remunerative job in the industries or shops or farms or mines of the nation.</a:t>
            </a:r>
          </a:p>
          <a:p>
            <a:pPr>
              <a:buFont typeface="Wingdings" pitchFamily="2" charset="2"/>
              <a:buChar char="Ø"/>
            </a:pPr>
            <a:r>
              <a:rPr lang="en-US" sz="2800" dirty="0" smtClean="0">
                <a:effectLst>
                  <a:outerShdw blurRad="38100" dist="38100" dir="2700000" algn="tl">
                    <a:srgbClr val="000000">
                      <a:alpha val="43137"/>
                    </a:srgbClr>
                  </a:outerShdw>
                </a:effectLst>
              </a:rPr>
              <a:t>(2) The right to earn enough to provide adequate food and clothing and recreation.</a:t>
            </a:r>
          </a:p>
          <a:p>
            <a:pPr>
              <a:buFont typeface="Wingdings" pitchFamily="2" charset="2"/>
              <a:buChar char="Ø"/>
            </a:pPr>
            <a:r>
              <a:rPr lang="en-US" sz="2800" dirty="0" smtClean="0">
                <a:effectLst>
                  <a:outerShdw blurRad="38100" dist="38100" dir="2700000" algn="tl">
                    <a:srgbClr val="000000">
                      <a:alpha val="43137"/>
                    </a:srgbClr>
                  </a:outerShdw>
                </a:effectLst>
              </a:rPr>
              <a:t>(3) The right of every farmer to raise and sell his products at a return which will give him and his family a decent living.</a:t>
            </a:r>
          </a:p>
          <a:p>
            <a:pPr>
              <a:buFont typeface="Wingdings" pitchFamily="2" charset="2"/>
              <a:buChar char="Ø"/>
            </a:pPr>
            <a:r>
              <a:rPr lang="en-US" sz="2800" dirty="0" smtClean="0">
                <a:effectLst>
                  <a:outerShdw blurRad="38100" dist="38100" dir="2700000" algn="tl">
                    <a:srgbClr val="000000">
                      <a:alpha val="43137"/>
                    </a:srgbClr>
                  </a:outerShdw>
                </a:effectLst>
              </a:rPr>
              <a:t>(4) The right of every businessman, large and small, to trade in an atmosphere of freedom from unfair competition and domination by monopolies at home or abroad.</a:t>
            </a:r>
            <a:endParaRPr lang="en-US"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4530725"/>
          </a:xfrm>
        </p:spPr>
        <p:txBody>
          <a:bodyPr/>
          <a:lstStyle/>
          <a:p>
            <a:pPr>
              <a:buFont typeface="Wingdings" pitchFamily="2" charset="2"/>
              <a:buChar char="Ø"/>
            </a:pPr>
            <a:r>
              <a:rPr lang="en-US" sz="2800" dirty="0" smtClean="0"/>
              <a:t>(5) The right of every family to a decent home.</a:t>
            </a:r>
          </a:p>
          <a:p>
            <a:pPr>
              <a:buFont typeface="Wingdings" pitchFamily="2" charset="2"/>
              <a:buChar char="Ø"/>
            </a:pPr>
            <a:r>
              <a:rPr lang="en-US" sz="2800" dirty="0" smtClean="0"/>
              <a:t>(6) The right to adequate medical care and the opportunity to achieve and enjoy good health.</a:t>
            </a:r>
          </a:p>
          <a:p>
            <a:pPr>
              <a:buFont typeface="Wingdings" pitchFamily="2" charset="2"/>
              <a:buChar char="Ø"/>
            </a:pPr>
            <a:r>
              <a:rPr lang="en-US" sz="2800" dirty="0" smtClean="0"/>
              <a:t>(7) The right to adequate protection from the economic fears of old age, sickness, accident, and unemployment.</a:t>
            </a:r>
          </a:p>
          <a:p>
            <a:pPr>
              <a:buFont typeface="Wingdings" pitchFamily="2" charset="2"/>
              <a:buChar char="Ø"/>
            </a:pPr>
            <a:r>
              <a:rPr lang="en-US" sz="2800" dirty="0" smtClean="0"/>
              <a:t>(8) The right to a good education.</a:t>
            </a:r>
          </a:p>
          <a:p>
            <a:pPr>
              <a:buFont typeface="Wingdings" pitchFamily="2" charset="2"/>
              <a:buChar char="Ø"/>
            </a:pPr>
            <a:endParaRPr lang="en-US" sz="28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5400"/>
          </a:xfrm>
        </p:spPr>
        <p:txBody>
          <a:bodyPr/>
          <a:lstStyle/>
          <a:p>
            <a:r>
              <a:rPr lang="en-US" dirty="0" smtClean="0"/>
              <a:t>Constitution of the USSR </a:t>
            </a:r>
            <a:r>
              <a:rPr lang="en-US" sz="3600" dirty="0" smtClean="0"/>
              <a:t>(December 1936)</a:t>
            </a:r>
            <a:endParaRPr lang="en-US" dirty="0"/>
          </a:p>
        </p:txBody>
      </p:sp>
      <p:sp>
        <p:nvSpPr>
          <p:cNvPr id="3" name="Content Placeholder 2"/>
          <p:cNvSpPr>
            <a:spLocks noGrp="1"/>
          </p:cNvSpPr>
          <p:nvPr>
            <p:ph idx="1"/>
          </p:nvPr>
        </p:nvSpPr>
        <p:spPr>
          <a:xfrm>
            <a:off x="609600" y="1600200"/>
            <a:ext cx="8229600" cy="4953000"/>
          </a:xfrm>
        </p:spPr>
        <p:txBody>
          <a:bodyPr/>
          <a:lstStyle/>
          <a:p>
            <a:pPr>
              <a:buFont typeface="Wingdings" pitchFamily="2" charset="2"/>
              <a:buChar char="Ø"/>
            </a:pPr>
            <a:r>
              <a:rPr lang="en-US" sz="2800" b="1" dirty="0" smtClean="0"/>
              <a:t>CHAPTER X</a:t>
            </a:r>
            <a:r>
              <a:rPr lang="en-US" sz="2800" dirty="0" smtClean="0"/>
              <a:t>: Fundamental Rights and Duties of Citizens</a:t>
            </a:r>
          </a:p>
          <a:p>
            <a:pPr>
              <a:buFont typeface="Wingdings" pitchFamily="2" charset="2"/>
              <a:buChar char="Ø"/>
            </a:pPr>
            <a:r>
              <a:rPr lang="en-US" sz="2800" b="1" dirty="0" smtClean="0"/>
              <a:t>ARTICLE 118.</a:t>
            </a:r>
            <a:r>
              <a:rPr lang="en-US" sz="2800" dirty="0" smtClean="0"/>
              <a:t> Citizens of the U.S.S.R. have the right to work, that is, are guaranteed the right to employment and payment for their work in accordance With its quantity and quality.</a:t>
            </a:r>
          </a:p>
          <a:p>
            <a:pPr>
              <a:buFont typeface="Wingdings" pitchFamily="2" charset="2"/>
              <a:buChar char="Ø"/>
            </a:pPr>
            <a:r>
              <a:rPr lang="en-US" sz="2800" dirty="0" smtClean="0"/>
              <a:t>The right to work is ensured by the socialist organization of the national economy … and the abolition of unemployment.</a:t>
            </a:r>
            <a:endParaRPr lang="en-US" sz="28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4000" dirty="0" smtClean="0">
                <a:sym typeface="Wingdings" charset="2"/>
              </a:rPr>
              <a:t/>
            </a:r>
            <a:br>
              <a:rPr lang="en-US" sz="4000" dirty="0" smtClean="0">
                <a:sym typeface="Wingdings" charset="2"/>
              </a:rPr>
            </a:br>
            <a:r>
              <a:rPr lang="en-US" sz="4000" dirty="0" smtClean="0">
                <a:sym typeface="Wingdings" charset="2"/>
              </a:rPr>
              <a:t>“Progressing” from Right to Left</a:t>
            </a:r>
            <a:br>
              <a:rPr lang="en-US" sz="4000" dirty="0" smtClean="0">
                <a:sym typeface="Wingdings" charset="2"/>
              </a:rPr>
            </a:br>
            <a:r>
              <a:rPr lang="en-US" sz="4000" dirty="0" smtClean="0">
                <a:sym typeface="Wingdings" charset="2"/>
              </a:rPr>
              <a:t>---------</a:t>
            </a:r>
            <a:r>
              <a:rPr lang="en-US" sz="4000" dirty="0" smtClean="0">
                <a:sym typeface="Wingdings" pitchFamily="2" charset="2"/>
              </a:rPr>
              <a:t></a:t>
            </a:r>
            <a:r>
              <a:rPr lang="en-US" sz="4000" dirty="0" smtClean="0">
                <a:sym typeface="Wingdings" charset="2"/>
              </a:rPr>
              <a:t>-------</a:t>
            </a:r>
            <a:r>
              <a:rPr lang="en-US" sz="4000" dirty="0" smtClean="0">
                <a:sym typeface="Wingdings" pitchFamily="2" charset="2"/>
              </a:rPr>
              <a:t></a:t>
            </a:r>
            <a:r>
              <a:rPr lang="en-US" sz="4000" dirty="0" smtClean="0">
                <a:sym typeface="Wingdings" charset="2"/>
              </a:rPr>
              <a:t>-------&lt;----------</a:t>
            </a:r>
            <a:r>
              <a:rPr lang="en-US" sz="4000" dirty="0" smtClean="0">
                <a:sym typeface="Wingdings" pitchFamily="2" charset="2"/>
              </a:rPr>
              <a:t></a:t>
            </a:r>
            <a:r>
              <a:rPr lang="en-US" sz="4000" dirty="0" smtClean="0">
                <a:sym typeface="Wingdings" charset="2"/>
              </a:rPr>
              <a:t/>
            </a:r>
            <a:br>
              <a:rPr lang="en-US" sz="4000" dirty="0" smtClean="0">
                <a:sym typeface="Wingdings" charset="2"/>
              </a:rPr>
            </a:br>
            <a:r>
              <a:rPr lang="en-US" sz="4000" dirty="0" smtClean="0">
                <a:sym typeface="Wingdings" charset="2"/>
              </a:rPr>
              <a:t>Left                                          </a:t>
            </a:r>
            <a:r>
              <a:rPr lang="en-US" sz="4000" dirty="0">
                <a:sym typeface="Wingdings" charset="2"/>
              </a:rPr>
              <a:t>Right</a:t>
            </a:r>
            <a:endParaRPr lang="en-US" sz="4000" dirty="0"/>
          </a:p>
        </p:txBody>
      </p:sp>
      <p:sp>
        <p:nvSpPr>
          <p:cNvPr id="7171" name="Rectangle 3"/>
          <p:cNvSpPr>
            <a:spLocks noGrp="1" noChangeArrowheads="1"/>
          </p:cNvSpPr>
          <p:nvPr>
            <p:ph type="body" idx="1"/>
          </p:nvPr>
        </p:nvSpPr>
        <p:spPr>
          <a:xfrm>
            <a:off x="457200" y="2133600"/>
            <a:ext cx="8229600" cy="4419600"/>
          </a:xfrm>
        </p:spPr>
        <p:txBody>
          <a:bodyPr/>
          <a:lstStyle/>
          <a:p>
            <a:pPr>
              <a:lnSpc>
                <a:spcPct val="80000"/>
              </a:lnSpc>
              <a:buFont typeface="Wingdings" charset="2"/>
              <a:buNone/>
            </a:pPr>
            <a:r>
              <a:rPr lang="en-US" sz="2000" dirty="0"/>
              <a:t>Socialism                                                              Capitalism</a:t>
            </a:r>
          </a:p>
          <a:p>
            <a:pPr>
              <a:lnSpc>
                <a:spcPct val="80000"/>
              </a:lnSpc>
              <a:buFont typeface="Wingdings" charset="2"/>
              <a:buNone/>
            </a:pPr>
            <a:endParaRPr lang="en-US" sz="2000" dirty="0"/>
          </a:p>
          <a:p>
            <a:pPr>
              <a:lnSpc>
                <a:spcPct val="80000"/>
              </a:lnSpc>
              <a:buFont typeface="Wingdings" charset="2"/>
              <a:buNone/>
            </a:pPr>
            <a:r>
              <a:rPr lang="en-US" sz="2000" dirty="0"/>
              <a:t>Collective                                                              Individual</a:t>
            </a:r>
          </a:p>
          <a:p>
            <a:pPr>
              <a:lnSpc>
                <a:spcPct val="80000"/>
              </a:lnSpc>
              <a:buFont typeface="Wingdings" charset="2"/>
              <a:buNone/>
            </a:pPr>
            <a:endParaRPr lang="en-US" sz="2000" dirty="0"/>
          </a:p>
          <a:p>
            <a:pPr>
              <a:lnSpc>
                <a:spcPct val="80000"/>
              </a:lnSpc>
              <a:buFont typeface="Wingdings" charset="2"/>
              <a:buNone/>
            </a:pPr>
            <a:r>
              <a:rPr lang="en-US" sz="2000" dirty="0"/>
              <a:t>We                                                                                 Me</a:t>
            </a:r>
          </a:p>
          <a:p>
            <a:pPr>
              <a:lnSpc>
                <a:spcPct val="80000"/>
              </a:lnSpc>
              <a:buFont typeface="Wingdings" charset="2"/>
              <a:buNone/>
            </a:pPr>
            <a:endParaRPr lang="en-US" sz="2000" dirty="0"/>
          </a:p>
          <a:p>
            <a:pPr>
              <a:lnSpc>
                <a:spcPct val="80000"/>
              </a:lnSpc>
              <a:buFont typeface="Wingdings" charset="2"/>
              <a:buNone/>
            </a:pPr>
            <a:r>
              <a:rPr lang="en-US" sz="2000" dirty="0"/>
              <a:t>Us                                                                                     I</a:t>
            </a:r>
          </a:p>
          <a:p>
            <a:pPr>
              <a:lnSpc>
                <a:spcPct val="80000"/>
              </a:lnSpc>
              <a:buFont typeface="Wingdings" charset="2"/>
              <a:buNone/>
            </a:pPr>
            <a:endParaRPr lang="en-US" sz="2000" dirty="0"/>
          </a:p>
          <a:p>
            <a:pPr>
              <a:lnSpc>
                <a:spcPct val="80000"/>
              </a:lnSpc>
              <a:buFont typeface="Wingdings" charset="2"/>
              <a:buNone/>
            </a:pPr>
            <a:r>
              <a:rPr lang="en-US" sz="2000" dirty="0"/>
              <a:t>Ours                                                                            Mine</a:t>
            </a:r>
          </a:p>
          <a:p>
            <a:pPr>
              <a:lnSpc>
                <a:spcPct val="80000"/>
              </a:lnSpc>
              <a:buFont typeface="Wingdings" charset="2"/>
              <a:buNone/>
            </a:pPr>
            <a:endParaRPr lang="en-US" sz="2000" dirty="0"/>
          </a:p>
          <a:p>
            <a:pPr>
              <a:lnSpc>
                <a:spcPct val="80000"/>
              </a:lnSpc>
              <a:buFont typeface="Wingdings" charset="2"/>
              <a:buNone/>
            </a:pPr>
            <a:r>
              <a:rPr lang="en-US" sz="2400" dirty="0"/>
              <a:t>"What is common to many is least taken care of, for all men have greater regard for what is their own than for what they possess in common with others."</a:t>
            </a:r>
            <a:r>
              <a:rPr lang="en-US" sz="2000" dirty="0"/>
              <a:t> - </a:t>
            </a:r>
            <a:r>
              <a:rPr lang="en-US" sz="2000" b="1" dirty="0"/>
              <a:t>Aristotle</a:t>
            </a:r>
            <a:endParaRPr lang="en-US" sz="2000" dirty="0"/>
          </a:p>
          <a:p>
            <a:pPr>
              <a:lnSpc>
                <a:spcPct val="80000"/>
              </a:lnSpc>
              <a:buFont typeface="Wingdings" charset="2"/>
              <a:buNone/>
            </a:pPr>
            <a:endParaRPr lang="en-US" sz="20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5181600"/>
          </a:xfrm>
        </p:spPr>
        <p:txBody>
          <a:bodyPr/>
          <a:lstStyle/>
          <a:p>
            <a:r>
              <a:rPr lang="en-US" sz="2800" b="1" dirty="0" smtClean="0"/>
              <a:t>ARTICLE 119.</a:t>
            </a:r>
            <a:r>
              <a:rPr lang="en-US" sz="2800" dirty="0" smtClean="0"/>
              <a:t> Citizens of the U.S.S.R. have the right to rest and leisure. The right to rest and leisure is ensured by the reduction of the working day to seven hours for the overwhelming majority of the workers, the institution of annual vacations with full pay for workers and employees and the provision of a wide network of sanatoria, rest homes and clubs for the accommodation of the working people. </a:t>
            </a:r>
          </a:p>
          <a:p>
            <a:endParaRPr lang="en-US" sz="140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724400"/>
          </a:xfrm>
        </p:spPr>
        <p:txBody>
          <a:bodyPr/>
          <a:lstStyle/>
          <a:p>
            <a:pPr>
              <a:buFont typeface="Wingdings" pitchFamily="2" charset="2"/>
              <a:buChar char="Ø"/>
            </a:pPr>
            <a:r>
              <a:rPr lang="en-US" sz="2800" b="1" dirty="0" smtClean="0"/>
              <a:t>ARTICLE 120.</a:t>
            </a:r>
            <a:r>
              <a:rPr lang="en-US" sz="2800" dirty="0" smtClean="0"/>
              <a:t> Citizens of the U.S.S.R. have the right to maintenance in old age and also in case of sickness or loss of capacity to work. This right is ensured by the extensive development of social insurance of workers and employees at state expense, free medical service for the working people and the provision of a wide network of health resorts for the use of the working people. </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4724400"/>
          </a:xfrm>
        </p:spPr>
        <p:txBody>
          <a:bodyPr/>
          <a:lstStyle/>
          <a:p>
            <a:r>
              <a:rPr lang="en-US" sz="2800" b="1" dirty="0" smtClean="0"/>
              <a:t>ARTICLE 121.</a:t>
            </a:r>
            <a:r>
              <a:rPr lang="en-US" sz="2800" dirty="0" smtClean="0"/>
              <a:t> Citizens of the U.S.S.R. have the right to education. This right is ensured by universal, compulsory elementary education; by education, including higher education, being free of charge; by the system of state stipends for the overwhelming majority of students in the universities and colleges; by instruction in schools being conducted in the native language.</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86000"/>
          </a:xfrm>
        </p:spPr>
        <p:txBody>
          <a:bodyPr/>
          <a:lstStyle/>
          <a:p>
            <a:r>
              <a:rPr lang="en-US" dirty="0" smtClean="0"/>
              <a:t>FDR: After the Supreme Court ruled against his regulation of farm products</a:t>
            </a:r>
            <a:endParaRPr lang="en-US" dirty="0"/>
          </a:p>
        </p:txBody>
      </p:sp>
      <p:sp>
        <p:nvSpPr>
          <p:cNvPr id="3" name="Content Placeholder 2"/>
          <p:cNvSpPr>
            <a:spLocks noGrp="1"/>
          </p:cNvSpPr>
          <p:nvPr>
            <p:ph idx="1"/>
          </p:nvPr>
        </p:nvSpPr>
        <p:spPr>
          <a:xfrm>
            <a:off x="457200" y="2514600"/>
            <a:ext cx="8229600" cy="4191000"/>
          </a:xfrm>
        </p:spPr>
        <p:txBody>
          <a:bodyPr/>
          <a:lstStyle/>
          <a:p>
            <a:r>
              <a:rPr lang="en-US" sz="2800" dirty="0" smtClean="0"/>
              <a:t>"Are we going to take the hands of the federal government completely off any effort to adjust the growing of national crops, and go right straight back to the old principle that every farmer is a lord of his own farm and can do anything he wants, raise anything, any old time, in any quantity, and sell any time he wants?"</a:t>
            </a:r>
            <a:br>
              <a:rPr lang="en-US" sz="2800" dirty="0" smtClean="0"/>
            </a:br>
            <a:r>
              <a:rPr lang="en-US" sz="2800" dirty="0" smtClean="0"/>
              <a:t>-- </a:t>
            </a:r>
            <a:r>
              <a:rPr lang="en-US" sz="2800" b="1" dirty="0" smtClean="0"/>
              <a:t>Franklin D. Roosevel</a:t>
            </a:r>
            <a:r>
              <a:rPr lang="en-US" b="1" dirty="0" smtClean="0"/>
              <a:t>t</a:t>
            </a:r>
            <a:r>
              <a:rPr lang="en-US" dirty="0" smtClean="0"/>
              <a:t/>
            </a:r>
            <a:br>
              <a:rPr lang="en-US" dirty="0" smtClean="0"/>
            </a:br>
            <a:endParaRPr lang="en-US" dirty="0"/>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sz="5400" dirty="0" smtClean="0"/>
              <a:t>Progressive examples</a:t>
            </a:r>
            <a:endParaRPr lang="en-US" sz="4800" dirty="0"/>
          </a:p>
        </p:txBody>
      </p:sp>
      <p:sp>
        <p:nvSpPr>
          <p:cNvPr id="2051" name="Rectangle 3"/>
          <p:cNvSpPr>
            <a:spLocks noGrp="1" noChangeArrowheads="1"/>
          </p:cNvSpPr>
          <p:nvPr>
            <p:ph idx="1"/>
          </p:nvPr>
        </p:nvSpPr>
        <p:spPr>
          <a:xfrm>
            <a:off x="457200" y="1447800"/>
            <a:ext cx="8229600" cy="5105400"/>
          </a:xfrm>
        </p:spPr>
        <p:txBody>
          <a:bodyPr/>
          <a:lstStyle/>
          <a:p>
            <a:pPr algn="l"/>
            <a:r>
              <a:rPr lang="en-US" sz="2400" dirty="0" smtClean="0"/>
              <a:t>Government: 68 members of the Progressive Caucus, U.S. House of Representatives (includes Jared Polis).</a:t>
            </a:r>
          </a:p>
          <a:p>
            <a:pPr algn="l"/>
            <a:r>
              <a:rPr lang="en-US" sz="2400" dirty="0" smtClean="0"/>
              <a:t>Education: 85% of college faculty self-identify as leftist. They train the teachers, the lawyers, the journalists, the judges, and the businessmen.</a:t>
            </a:r>
          </a:p>
          <a:p>
            <a:pPr algn="l"/>
            <a:r>
              <a:rPr lang="en-US" sz="2400" dirty="0" smtClean="0"/>
              <a:t>Big Business: Phillips (light bulbs); General Electric (wind turbines); AMA and </a:t>
            </a:r>
            <a:r>
              <a:rPr lang="en-US" sz="2400" dirty="0" err="1" smtClean="0"/>
              <a:t>Pharma</a:t>
            </a:r>
            <a:r>
              <a:rPr lang="en-US" sz="2400" dirty="0" smtClean="0"/>
              <a:t> (health care); General Motors (school busing, green cars).</a:t>
            </a:r>
          </a:p>
          <a:p>
            <a:pPr algn="l"/>
            <a:r>
              <a:rPr lang="en-US" sz="2400" dirty="0" smtClean="0"/>
              <a:t>Media: News and entertainment.</a:t>
            </a:r>
          </a:p>
          <a:p>
            <a:pPr algn="l"/>
            <a:r>
              <a:rPr lang="en-US" sz="2400" dirty="0" smtClean="0"/>
              <a:t>General Population: 60% of Democrats view the term “Socialism” positively; 20% of Republicans.</a:t>
            </a:r>
          </a:p>
          <a:p>
            <a:pPr algn="l"/>
            <a:endParaRPr lang="en-US" sz="2400" dirty="0" smtClean="0"/>
          </a:p>
          <a:p>
            <a:pPr algn="l"/>
            <a:endParaRPr lang="en-US" dirty="0" smtClean="0"/>
          </a:p>
          <a:p>
            <a:pPr algn="l"/>
            <a:endParaRPr lang="en-US" dirty="0"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322387"/>
          </a:xfrm>
        </p:spPr>
        <p:txBody>
          <a:bodyPr/>
          <a:lstStyle/>
          <a:p>
            <a:r>
              <a:rPr lang="en-US" dirty="0" smtClean="0"/>
              <a:t>Thomas Jefferson,</a:t>
            </a:r>
            <a:br>
              <a:rPr lang="en-US" dirty="0" smtClean="0"/>
            </a:br>
            <a:r>
              <a:rPr lang="en-US" dirty="0" smtClean="0"/>
              <a:t>compared with Progressives</a:t>
            </a:r>
            <a:endParaRPr lang="en-US" dirty="0"/>
          </a:p>
        </p:txBody>
      </p:sp>
      <p:sp>
        <p:nvSpPr>
          <p:cNvPr id="3" name="Content Placeholder 2"/>
          <p:cNvSpPr>
            <a:spLocks noGrp="1"/>
          </p:cNvSpPr>
          <p:nvPr>
            <p:ph idx="1"/>
          </p:nvPr>
        </p:nvSpPr>
        <p:spPr>
          <a:xfrm>
            <a:off x="457200" y="1828800"/>
            <a:ext cx="8229600" cy="4530725"/>
          </a:xfrm>
        </p:spPr>
        <p:txBody>
          <a:bodyPr/>
          <a:lstStyle/>
          <a:p>
            <a:r>
              <a:rPr lang="en-US" sz="2800" dirty="0" smtClean="0"/>
              <a:t>“The two enemies of the people are criminals and government, so let us tie the second down with the chains of the Constitution so that the second will not become the legalized version of the first.” – </a:t>
            </a:r>
            <a:r>
              <a:rPr lang="en-US" sz="2800" b="1" dirty="0" smtClean="0"/>
              <a:t>Thomas Jefferson</a:t>
            </a:r>
          </a:p>
          <a:p>
            <a:r>
              <a:rPr lang="en-US" sz="2800" dirty="0" smtClean="0"/>
              <a:t>“Shared responsibility for shared prosperity.” </a:t>
            </a:r>
            <a:r>
              <a:rPr lang="en-US" sz="2800" dirty="0" smtClean="0"/>
              <a:t>.. “We’re going to take things away from you on behalf of the common good.”– </a:t>
            </a:r>
            <a:r>
              <a:rPr lang="en-US" sz="2800" b="1" dirty="0" smtClean="0"/>
              <a:t>Hillary Clinton</a:t>
            </a:r>
            <a:endParaRPr lang="en-US" sz="2800" b="1"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Republican Progressives</a:t>
            </a:r>
            <a:br>
              <a:rPr lang="en-US" dirty="0" smtClean="0"/>
            </a:br>
            <a:r>
              <a:rPr lang="en-US" dirty="0" smtClean="0"/>
              <a:t>(early)</a:t>
            </a:r>
            <a:endParaRPr lang="en-US" dirty="0"/>
          </a:p>
        </p:txBody>
      </p:sp>
      <p:sp>
        <p:nvSpPr>
          <p:cNvPr id="3" name="Content Placeholder 2"/>
          <p:cNvSpPr>
            <a:spLocks noGrp="1"/>
          </p:cNvSpPr>
          <p:nvPr>
            <p:ph idx="1"/>
          </p:nvPr>
        </p:nvSpPr>
        <p:spPr>
          <a:xfrm>
            <a:off x="457200" y="2057400"/>
            <a:ext cx="8229600" cy="3733799"/>
          </a:xfrm>
        </p:spPr>
        <p:txBody>
          <a:bodyPr/>
          <a:lstStyle/>
          <a:p>
            <a:r>
              <a:rPr lang="en-US" dirty="0" smtClean="0"/>
              <a:t>“To hell with the Constitution when the people want coal.” – </a:t>
            </a:r>
            <a:r>
              <a:rPr lang="en-US" b="1" dirty="0" smtClean="0"/>
              <a:t>Teddy Roosevelt</a:t>
            </a:r>
          </a:p>
          <a:p>
            <a:r>
              <a:rPr lang="en-US" dirty="0" smtClean="0"/>
              <a:t>“We grudge no man a fortune in civil life if it is honorably obtained and well used … We should permit it to be gained only so long as the gaining represents benefit to the community.” – </a:t>
            </a:r>
            <a:r>
              <a:rPr lang="en-US" b="1" dirty="0" smtClean="0"/>
              <a:t>Teddy Roosevelt</a:t>
            </a:r>
            <a:endParaRPr lang="en-US" b="1"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398587"/>
          </a:xfrm>
        </p:spPr>
        <p:txBody>
          <a:bodyPr/>
          <a:lstStyle/>
          <a:p>
            <a:r>
              <a:rPr lang="en-US" dirty="0" smtClean="0"/>
              <a:t>Republican Progressives</a:t>
            </a:r>
            <a:br>
              <a:rPr lang="en-US" dirty="0" smtClean="0"/>
            </a:br>
            <a:r>
              <a:rPr lang="en-US" dirty="0" smtClean="0"/>
              <a:t>(current)</a:t>
            </a:r>
            <a:endParaRPr lang="en-US" dirty="0"/>
          </a:p>
        </p:txBody>
      </p:sp>
      <p:sp>
        <p:nvSpPr>
          <p:cNvPr id="3" name="Content Placeholder 2"/>
          <p:cNvSpPr>
            <a:spLocks noGrp="1"/>
          </p:cNvSpPr>
          <p:nvPr>
            <p:ph idx="1"/>
          </p:nvPr>
        </p:nvSpPr>
        <p:spPr>
          <a:xfrm>
            <a:off x="457200" y="1828800"/>
            <a:ext cx="8229600" cy="3657600"/>
          </a:xfrm>
        </p:spPr>
        <p:txBody>
          <a:bodyPr/>
          <a:lstStyle/>
          <a:p>
            <a:r>
              <a:rPr lang="en-US" dirty="0" smtClean="0"/>
              <a:t>“The idea of nationalizing banks is not comfortable, but … we’re going to have to do something …” – </a:t>
            </a:r>
            <a:r>
              <a:rPr lang="en-US" b="1" dirty="0" smtClean="0"/>
              <a:t>Lindsay Graham</a:t>
            </a:r>
          </a:p>
          <a:p>
            <a:r>
              <a:rPr lang="en-US" dirty="0" smtClean="0"/>
              <a:t>“I don’t like obscene profits being made anywhere.” – </a:t>
            </a:r>
            <a:r>
              <a:rPr lang="en-US" b="1" dirty="0" smtClean="0"/>
              <a:t>John McCain</a:t>
            </a:r>
            <a:endParaRPr lang="en-US" b="1"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Republican Progressives</a:t>
            </a:r>
            <a:br>
              <a:rPr lang="en-US" dirty="0" smtClean="0"/>
            </a:br>
            <a:r>
              <a:rPr lang="en-US" dirty="0" smtClean="0"/>
              <a:t>Bush I</a:t>
            </a:r>
            <a:endParaRPr lang="en-US" dirty="0"/>
          </a:p>
        </p:txBody>
      </p:sp>
      <p:sp>
        <p:nvSpPr>
          <p:cNvPr id="3" name="Content Placeholder 2"/>
          <p:cNvSpPr>
            <a:spLocks noGrp="1"/>
          </p:cNvSpPr>
          <p:nvPr>
            <p:ph idx="1"/>
          </p:nvPr>
        </p:nvSpPr>
        <p:spPr>
          <a:xfrm>
            <a:off x="457200" y="1828800"/>
            <a:ext cx="8229600" cy="5029200"/>
          </a:xfrm>
        </p:spPr>
        <p:txBody>
          <a:bodyPr/>
          <a:lstStyle/>
          <a:p>
            <a:r>
              <a:rPr lang="en-US" sz="2800" dirty="0" smtClean="0"/>
              <a:t>“Reagan is a conservative, an extreme conservative. All the dummies and blockheads are with him…”, </a:t>
            </a:r>
            <a:r>
              <a:rPr lang="en-US" sz="2800" b="1" dirty="0" smtClean="0"/>
              <a:t>George HW Bush</a:t>
            </a:r>
            <a:r>
              <a:rPr lang="en-US" sz="2800" dirty="0" smtClean="0"/>
              <a:t> (speaking to Mikhail Gorbachev, 1987).</a:t>
            </a:r>
          </a:p>
          <a:p>
            <a:r>
              <a:rPr lang="en-US" sz="2800" dirty="0" smtClean="0"/>
              <a:t>“It is the sacred principles enshrined in the United Nations </a:t>
            </a:r>
            <a:r>
              <a:rPr lang="en-US" sz="2800" dirty="0"/>
              <a:t>C</a:t>
            </a:r>
            <a:r>
              <a:rPr lang="en-US" sz="2800" dirty="0" smtClean="0"/>
              <a:t>harter to which the American people will henceforth pledge their allegiance.” – </a:t>
            </a:r>
            <a:r>
              <a:rPr lang="en-US" sz="2800" b="1" dirty="0" smtClean="0"/>
              <a:t>George HW Bush </a:t>
            </a:r>
            <a:r>
              <a:rPr lang="en-US" sz="2800" dirty="0" smtClean="0"/>
              <a:t>(address to the United Nations)</a:t>
            </a:r>
            <a:endParaRPr lang="en-US" sz="2800" b="1" dirty="0" smtClean="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Republican Progressives</a:t>
            </a:r>
            <a:br>
              <a:rPr lang="en-US" dirty="0" smtClean="0"/>
            </a:br>
            <a:r>
              <a:rPr lang="en-US" dirty="0" smtClean="0"/>
              <a:t>Bush II</a:t>
            </a:r>
            <a:endParaRPr lang="en-US" dirty="0"/>
          </a:p>
        </p:txBody>
      </p:sp>
      <p:sp>
        <p:nvSpPr>
          <p:cNvPr id="3" name="Content Placeholder 2"/>
          <p:cNvSpPr>
            <a:spLocks noGrp="1"/>
          </p:cNvSpPr>
          <p:nvPr>
            <p:ph idx="1"/>
          </p:nvPr>
        </p:nvSpPr>
        <p:spPr>
          <a:xfrm>
            <a:off x="457200" y="1828800"/>
            <a:ext cx="8229600" cy="5029200"/>
          </a:xfrm>
        </p:spPr>
        <p:txBody>
          <a:bodyPr/>
          <a:lstStyle/>
          <a:p>
            <a:r>
              <a:rPr lang="en-US" dirty="0" smtClean="0"/>
              <a:t>“The Constitution is just a goddamn piece of paper.” – </a:t>
            </a:r>
            <a:r>
              <a:rPr lang="en-US" b="1" dirty="0" smtClean="0"/>
              <a:t>GW Bush</a:t>
            </a:r>
          </a:p>
          <a:p>
            <a:r>
              <a:rPr lang="en-US" b="1" dirty="0" smtClean="0">
                <a:latin typeface="+mj-lt"/>
              </a:rPr>
              <a:t>David Rockefeller </a:t>
            </a:r>
            <a:r>
              <a:rPr lang="en-US" dirty="0" smtClean="0">
                <a:latin typeface="+mj-lt"/>
              </a:rPr>
              <a:t>(</a:t>
            </a:r>
            <a:r>
              <a:rPr lang="en-US" dirty="0">
                <a:latin typeface="+mj-lt"/>
              </a:rPr>
              <a:t>1915- </a:t>
            </a:r>
            <a:r>
              <a:rPr lang="en-US" dirty="0" smtClean="0">
                <a:latin typeface="+mj-lt"/>
              </a:rPr>
              <a:t>): </a:t>
            </a:r>
            <a:r>
              <a:rPr lang="en-US" dirty="0" smtClean="0"/>
              <a:t>Lifelong Republican; Trilateral Commission; Council on Foreign Relations; Bilderberg Group</a:t>
            </a:r>
            <a:r>
              <a:rPr lang="en-US" dirty="0"/>
              <a:t>.</a:t>
            </a:r>
            <a:endParaRPr lang="en-US" dirty="0" smtClean="0"/>
          </a:p>
          <a:p>
            <a:pPr marL="0" indent="0">
              <a:buNone/>
            </a:pPr>
            <a:r>
              <a:rPr lang="en-US" sz="2800" dirty="0" smtClean="0"/>
              <a:t>"</a:t>
            </a:r>
            <a:r>
              <a:rPr lang="en-US" sz="2800" dirty="0"/>
              <a:t>My congratulations on the occasion of the 60th anniversary of the October </a:t>
            </a:r>
            <a:br>
              <a:rPr lang="en-US" sz="2800" dirty="0"/>
            </a:br>
            <a:r>
              <a:rPr lang="en-US" sz="2800" dirty="0"/>
              <a:t>Revolution</a:t>
            </a:r>
            <a:r>
              <a:rPr lang="en-US" sz="2800" dirty="0" smtClean="0"/>
              <a:t>.“ – Letter to the Kremlin, 1977</a:t>
            </a:r>
            <a:endParaRPr lang="en-US" sz="2800" b="1" dirty="0"/>
          </a:p>
        </p:txBody>
      </p:sp>
    </p:spTree>
    <p:extLst>
      <p:ext uri="{BB962C8B-B14F-4D97-AF65-F5344CB8AC3E}">
        <p14:creationId xmlns:p14="http://schemas.microsoft.com/office/powerpoint/2010/main" val="298823099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4000" dirty="0" smtClean="0">
                <a:sym typeface="Wingdings" charset="2"/>
              </a:rPr>
              <a:t>---------</a:t>
            </a:r>
            <a:r>
              <a:rPr lang="en-US" sz="4000" dirty="0" smtClean="0">
                <a:sym typeface="Wingdings" pitchFamily="2" charset="2"/>
              </a:rPr>
              <a:t></a:t>
            </a:r>
            <a:r>
              <a:rPr lang="en-US" sz="4000" dirty="0" smtClean="0">
                <a:sym typeface="Wingdings" charset="2"/>
              </a:rPr>
              <a:t>-------</a:t>
            </a:r>
            <a:r>
              <a:rPr lang="en-US" sz="4000" dirty="0" smtClean="0">
                <a:sym typeface="Wingdings" pitchFamily="2" charset="2"/>
              </a:rPr>
              <a:t></a:t>
            </a:r>
            <a:r>
              <a:rPr lang="en-US" sz="4000" dirty="0" smtClean="0">
                <a:sym typeface="Wingdings" charset="2"/>
              </a:rPr>
              <a:t>-------&lt;----------</a:t>
            </a:r>
            <a:r>
              <a:rPr lang="en-US" sz="4000" dirty="0" smtClean="0">
                <a:sym typeface="Wingdings" pitchFamily="2" charset="2"/>
              </a:rPr>
              <a:t> </a:t>
            </a:r>
            <a:r>
              <a:rPr lang="en-US" sz="4000" dirty="0">
                <a:sym typeface="Wingdings" charset="2"/>
              </a:rPr>
              <a:t/>
            </a:r>
            <a:br>
              <a:rPr lang="en-US" sz="4000" dirty="0">
                <a:sym typeface="Wingdings" charset="2"/>
              </a:rPr>
            </a:br>
            <a:r>
              <a:rPr lang="en-US" sz="4000" dirty="0">
                <a:sym typeface="Wingdings" charset="2"/>
              </a:rPr>
              <a:t>Left                                          Right</a:t>
            </a:r>
            <a:endParaRPr lang="en-US" sz="4000" dirty="0"/>
          </a:p>
        </p:txBody>
      </p:sp>
      <p:sp>
        <p:nvSpPr>
          <p:cNvPr id="9219" name="Rectangle 3"/>
          <p:cNvSpPr>
            <a:spLocks noGrp="1" noChangeArrowheads="1"/>
          </p:cNvSpPr>
          <p:nvPr>
            <p:ph type="body" idx="1"/>
          </p:nvPr>
        </p:nvSpPr>
        <p:spPr>
          <a:xfrm>
            <a:off x="457200" y="1752600"/>
            <a:ext cx="8229600" cy="4378325"/>
          </a:xfrm>
        </p:spPr>
        <p:txBody>
          <a:bodyPr/>
          <a:lstStyle/>
          <a:p>
            <a:pPr>
              <a:buFont typeface="Wingdings" charset="2"/>
              <a:buNone/>
            </a:pPr>
            <a:r>
              <a:rPr lang="en-US"/>
              <a:t>Group rights               Individual rights</a:t>
            </a:r>
          </a:p>
          <a:p>
            <a:pPr>
              <a:buFont typeface="Wingdings" charset="2"/>
              <a:buNone/>
            </a:pPr>
            <a:endParaRPr lang="en-US"/>
          </a:p>
          <a:p>
            <a:pPr>
              <a:buFont typeface="Wingdings" charset="2"/>
              <a:buNone/>
            </a:pPr>
            <a:r>
              <a:rPr lang="en-US"/>
              <a:t>Public property           Private property</a:t>
            </a:r>
          </a:p>
          <a:p>
            <a:pPr>
              <a:buFont typeface="Wingdings" charset="2"/>
              <a:buNone/>
            </a:pPr>
            <a:endParaRPr lang="en-US"/>
          </a:p>
          <a:p>
            <a:pPr>
              <a:buFont typeface="Wingdings" charset="2"/>
              <a:buNone/>
            </a:pPr>
            <a:r>
              <a:rPr lang="en-US"/>
              <a:t>Equal outcomes        Equal opportunity</a:t>
            </a:r>
          </a:p>
          <a:p>
            <a:pPr>
              <a:buFont typeface="Wingdings" charset="2"/>
              <a:buNone/>
            </a:pPr>
            <a:endParaRPr lang="en-US"/>
          </a:p>
          <a:p>
            <a:pPr>
              <a:buFont typeface="Wingdings" charset="2"/>
              <a:buNone/>
            </a:pPr>
            <a:r>
              <a:rPr lang="en-US"/>
              <a:t>G’vt gives rights      G’vt secures rights</a:t>
            </a:r>
          </a:p>
          <a:p>
            <a:pPr>
              <a:buFont typeface="Wingdings" charset="2"/>
              <a:buNone/>
            </a:pPr>
            <a:endParaRPr lang="en-US"/>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38113"/>
            <a:ext cx="8572500" cy="658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24434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52400"/>
            <a:ext cx="9144000" cy="1600200"/>
          </a:xfrm>
        </p:spPr>
        <p:txBody>
          <a:bodyPr/>
          <a:lstStyle/>
          <a:p>
            <a:r>
              <a:rPr lang="en-US" sz="3200" dirty="0" smtClean="0"/>
              <a:t>America’s high </a:t>
            </a:r>
            <a:r>
              <a:rPr lang="en-US" sz="3200" dirty="0"/>
              <a:t>school students are being taught </a:t>
            </a:r>
            <a:r>
              <a:rPr lang="en-US" sz="3200" dirty="0" smtClean="0"/>
              <a:t>Progressive economics and Progressive politics</a:t>
            </a:r>
            <a:endParaRPr lang="en-US" sz="3200" dirty="0"/>
          </a:p>
        </p:txBody>
      </p:sp>
      <p:sp>
        <p:nvSpPr>
          <p:cNvPr id="23555" name="Rectangle 3"/>
          <p:cNvSpPr>
            <a:spLocks noGrp="1" noChangeArrowheads="1"/>
          </p:cNvSpPr>
          <p:nvPr>
            <p:ph type="body" idx="1"/>
          </p:nvPr>
        </p:nvSpPr>
        <p:spPr>
          <a:xfrm>
            <a:off x="381000" y="1946275"/>
            <a:ext cx="8229600" cy="4911725"/>
          </a:xfrm>
        </p:spPr>
        <p:txBody>
          <a:bodyPr/>
          <a:lstStyle/>
          <a:p>
            <a:pPr>
              <a:lnSpc>
                <a:spcPct val="80000"/>
              </a:lnSpc>
            </a:pPr>
            <a:r>
              <a:rPr lang="en-US" sz="2400" dirty="0"/>
              <a:t>"The education of all children, from the moment that they can get along without a mother's care, shall be in state institutions at state expense." - </a:t>
            </a:r>
            <a:r>
              <a:rPr lang="en-US" sz="2400" b="1" dirty="0"/>
              <a:t>Karl Marx</a:t>
            </a:r>
            <a:r>
              <a:rPr lang="en-US" sz="2400" dirty="0"/>
              <a:t>, The Communist Manifesto</a:t>
            </a:r>
          </a:p>
          <a:p>
            <a:pPr>
              <a:lnSpc>
                <a:spcPct val="80000"/>
              </a:lnSpc>
            </a:pPr>
            <a:r>
              <a:rPr lang="en-US" sz="2400" dirty="0"/>
              <a:t>"Give me four years to teach the children and the seed I have sown will never be uprooted." - </a:t>
            </a:r>
            <a:r>
              <a:rPr lang="en-US" sz="2400" b="1" dirty="0"/>
              <a:t>Vladimir Lenin</a:t>
            </a:r>
            <a:endParaRPr lang="en-US" sz="2400" dirty="0"/>
          </a:p>
          <a:p>
            <a:pPr>
              <a:lnSpc>
                <a:spcPct val="80000"/>
              </a:lnSpc>
            </a:pPr>
            <a:r>
              <a:rPr lang="en-US" sz="2400" dirty="0"/>
              <a:t>"Education is a weapon, whose effect depends on who holds it in his hands and at whom it is aimed." - </a:t>
            </a:r>
            <a:r>
              <a:rPr lang="en-US" sz="2400" b="1" dirty="0"/>
              <a:t>Josef Stalin</a:t>
            </a:r>
          </a:p>
          <a:p>
            <a:pPr>
              <a:lnSpc>
                <a:spcPct val="80000"/>
              </a:lnSpc>
            </a:pPr>
            <a:r>
              <a:rPr lang="en-US" sz="2400" dirty="0"/>
              <a:t>"It is the State which educates its citizens in civic virtue, gives them a consciousness of their mission, and welds them into unity." - </a:t>
            </a:r>
            <a:r>
              <a:rPr lang="en-US" sz="2400" b="1" dirty="0"/>
              <a:t>Benito Mussolini</a:t>
            </a:r>
            <a:r>
              <a:rPr lang="en-US" sz="2400" dirty="0"/>
              <a:t> </a:t>
            </a:r>
            <a:br>
              <a:rPr lang="en-US" sz="2400" dirty="0"/>
            </a:br>
            <a:endParaRPr lang="en-US" sz="2400"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139825"/>
          </a:xfrm>
        </p:spPr>
        <p:txBody>
          <a:bodyPr/>
          <a:lstStyle/>
          <a:p>
            <a:r>
              <a:rPr lang="en-US" dirty="0"/>
              <a:t>Separation of School and State</a:t>
            </a:r>
          </a:p>
        </p:txBody>
      </p:sp>
      <p:sp>
        <p:nvSpPr>
          <p:cNvPr id="24579" name="Rectangle 3"/>
          <p:cNvSpPr>
            <a:spLocks noGrp="1" noChangeArrowheads="1"/>
          </p:cNvSpPr>
          <p:nvPr>
            <p:ph type="body" idx="1"/>
          </p:nvPr>
        </p:nvSpPr>
        <p:spPr>
          <a:xfrm>
            <a:off x="-13648" y="1371600"/>
            <a:ext cx="9144000" cy="3048000"/>
          </a:xfrm>
        </p:spPr>
        <p:txBody>
          <a:bodyPr/>
          <a:lstStyle/>
          <a:p>
            <a:pPr>
              <a:lnSpc>
                <a:spcPct val="80000"/>
              </a:lnSpc>
            </a:pPr>
            <a:r>
              <a:rPr lang="en-US" sz="2800" dirty="0"/>
              <a:t>We must create out of the younger generation a generation of Communists. We must turn children, who can be shaped like wax, into real, good Communists. ... We must remove the children from the crude influence of their families. We must take them over and, to speak frankly, nationalize them. From the first days of their lives they will be under the healthy influence of Communist children's nurseries and schools. There they will grow up to be real Communists.“ </a:t>
            </a:r>
            <a:r>
              <a:rPr lang="en-US" sz="2800" b="1" dirty="0"/>
              <a:t>- Communist Party Education Workers </a:t>
            </a:r>
            <a:r>
              <a:rPr lang="en-US" sz="2800" b="1" dirty="0" smtClean="0"/>
              <a:t>Congress</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524000"/>
          </a:xfrm>
        </p:spPr>
        <p:txBody>
          <a:bodyPr/>
          <a:lstStyle/>
          <a:p>
            <a:r>
              <a:rPr lang="en-US" dirty="0"/>
              <a:t>Separation of School and </a:t>
            </a:r>
            <a:r>
              <a:rPr lang="en-US" dirty="0" smtClean="0"/>
              <a:t>State</a:t>
            </a:r>
            <a:br>
              <a:rPr lang="en-US" dirty="0" smtClean="0"/>
            </a:br>
            <a:r>
              <a:rPr lang="en-US" dirty="0" smtClean="0"/>
              <a:t>(continued)</a:t>
            </a:r>
            <a:endParaRPr lang="en-US" dirty="0"/>
          </a:p>
        </p:txBody>
      </p:sp>
      <p:sp>
        <p:nvSpPr>
          <p:cNvPr id="24579" name="Rectangle 3"/>
          <p:cNvSpPr>
            <a:spLocks noGrp="1" noChangeArrowheads="1"/>
          </p:cNvSpPr>
          <p:nvPr>
            <p:ph type="body" idx="1"/>
          </p:nvPr>
        </p:nvSpPr>
        <p:spPr>
          <a:xfrm>
            <a:off x="0" y="1524000"/>
            <a:ext cx="9144000" cy="5486400"/>
          </a:xfrm>
        </p:spPr>
        <p:txBody>
          <a:bodyPr/>
          <a:lstStyle/>
          <a:p>
            <a:pPr>
              <a:lnSpc>
                <a:spcPct val="80000"/>
              </a:lnSpc>
            </a:pPr>
            <a:r>
              <a:rPr lang="en-US" sz="2800" dirty="0" smtClean="0"/>
              <a:t>" </a:t>
            </a:r>
            <a:r>
              <a:rPr lang="en-US" sz="2800" dirty="0"/>
              <a:t>'Parent choice' proceeds from the belief that the purpose of education is to provide individual students with an education. In fact, educating the individual is but a means to the true end of education, which is to create a viable social order to which individuals contribute and by which they are sustained. 'Family choice' is, therefore, basically selfish and anti-social in that it focuses on the 'wants' of a single family rather than the 'needs' of society</a:t>
            </a:r>
            <a:r>
              <a:rPr lang="en-US" sz="2800" dirty="0" smtClean="0"/>
              <a:t>.“ </a:t>
            </a:r>
            <a:r>
              <a:rPr lang="en-US" sz="2800" b="1" dirty="0" smtClean="0"/>
              <a:t>-- </a:t>
            </a:r>
            <a:r>
              <a:rPr lang="en-US" sz="2800" b="1" dirty="0"/>
              <a:t>Association of California School Administrators</a:t>
            </a:r>
            <a:r>
              <a:rPr lang="en-US" sz="2200" dirty="0"/>
              <a:t> </a:t>
            </a:r>
            <a:endParaRPr lang="en-US" sz="2200" dirty="0" smtClean="0"/>
          </a:p>
        </p:txBody>
      </p:sp>
    </p:spTree>
    <p:extLst>
      <p:ext uri="{BB962C8B-B14F-4D97-AF65-F5344CB8AC3E}">
        <p14:creationId xmlns:p14="http://schemas.microsoft.com/office/powerpoint/2010/main" val="36873040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Saul </a:t>
            </a:r>
            <a:r>
              <a:rPr lang="en-US" dirty="0" err="1" smtClean="0"/>
              <a:t>Alinsky</a:t>
            </a:r>
            <a:endParaRPr lang="en-US" dirty="0"/>
          </a:p>
        </p:txBody>
      </p:sp>
      <p:sp>
        <p:nvSpPr>
          <p:cNvPr id="3" name="Content Placeholder 2"/>
          <p:cNvSpPr>
            <a:spLocks noGrp="1"/>
          </p:cNvSpPr>
          <p:nvPr>
            <p:ph idx="1"/>
          </p:nvPr>
        </p:nvSpPr>
        <p:spPr>
          <a:xfrm>
            <a:off x="457200" y="1600200"/>
            <a:ext cx="8229600" cy="5257800"/>
          </a:xfrm>
        </p:spPr>
        <p:txBody>
          <a:bodyPr/>
          <a:lstStyle/>
          <a:p>
            <a:r>
              <a:rPr lang="en-US" sz="2800" dirty="0" smtClean="0"/>
              <a:t>“Rules for Radicals” (1971)</a:t>
            </a:r>
          </a:p>
          <a:p>
            <a:r>
              <a:rPr lang="en-US" sz="2800" dirty="0" smtClean="0">
                <a:hlinkClick r:id="rId2"/>
              </a:rPr>
              <a:t>http://en.wikipedia.org/wiki/Rules_for_Radicals</a:t>
            </a:r>
            <a:r>
              <a:rPr lang="en-US" sz="2800" dirty="0" smtClean="0"/>
              <a:t> </a:t>
            </a:r>
          </a:p>
          <a:p>
            <a:r>
              <a:rPr lang="en-US" sz="2800" dirty="0" smtClean="0">
                <a:hlinkClick r:id="rId3"/>
              </a:rPr>
              <a:t>http://www.amazon.com/Rules-Radicals-Saul-Alinsky/dp/0679721134</a:t>
            </a:r>
            <a:r>
              <a:rPr lang="en-US" sz="2800" dirty="0" smtClean="0"/>
              <a:t> </a:t>
            </a:r>
          </a:p>
          <a:p>
            <a:r>
              <a:rPr lang="en-US" sz="2800" dirty="0" smtClean="0"/>
              <a:t>“It's well known that Obama's early years were seriously affected by his association with Bill Ayres and the teachings of Saul </a:t>
            </a:r>
            <a:r>
              <a:rPr lang="en-US" sz="2800" dirty="0" err="1" smtClean="0"/>
              <a:t>Alinsky</a:t>
            </a:r>
            <a:r>
              <a:rPr lang="en-US" sz="2800" dirty="0" smtClean="0"/>
              <a:t> which seem to be codified and laid out in Rules for Radicals.“ Obama’s roommate at Columbia University</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322387"/>
          </a:xfrm>
        </p:spPr>
        <p:txBody>
          <a:bodyPr/>
          <a:lstStyle/>
          <a:p>
            <a:r>
              <a:rPr lang="en-US" dirty="0" smtClean="0"/>
              <a:t>Rules for Radicals</a:t>
            </a:r>
            <a:br>
              <a:rPr lang="en-US" dirty="0" smtClean="0"/>
            </a:br>
            <a:r>
              <a:rPr lang="en-US" dirty="0" smtClean="0"/>
              <a:t>Dedicated to:</a:t>
            </a:r>
            <a:endParaRPr lang="en-US" dirty="0"/>
          </a:p>
        </p:txBody>
      </p:sp>
      <p:sp>
        <p:nvSpPr>
          <p:cNvPr id="3" name="Content Placeholder 2"/>
          <p:cNvSpPr>
            <a:spLocks noGrp="1"/>
          </p:cNvSpPr>
          <p:nvPr>
            <p:ph idx="1"/>
          </p:nvPr>
        </p:nvSpPr>
        <p:spPr/>
        <p:txBody>
          <a:bodyPr/>
          <a:lstStyle/>
          <a:p>
            <a:r>
              <a:rPr lang="en-US" dirty="0" smtClean="0"/>
              <a:t>"... to the very first radical . . . who rebelled against the establishment and did it so effectively that he at least won his own kingdom - Lucifer.“</a:t>
            </a:r>
          </a:p>
          <a:p>
            <a:r>
              <a:rPr lang="en-US" dirty="0" smtClean="0">
                <a:hlinkClick r:id="rId2"/>
              </a:rPr>
              <a:t>Source 1</a:t>
            </a:r>
            <a:endParaRPr lang="en-US" dirty="0" smtClean="0"/>
          </a:p>
          <a:p>
            <a:r>
              <a:rPr lang="en-US" dirty="0" smtClean="0">
                <a:hlinkClick r:id="rId3"/>
              </a:rPr>
              <a:t>Source 2</a:t>
            </a:r>
            <a:endParaRPr lang="en-US" dirty="0" smtClean="0"/>
          </a:p>
          <a:p>
            <a:r>
              <a:rPr lang="en-US" dirty="0" smtClean="0">
                <a:hlinkClick r:id="rId4"/>
              </a:rPr>
              <a:t>Source 3 </a:t>
            </a:r>
            <a:r>
              <a:rPr lang="en-US" dirty="0" smtClean="0"/>
              <a:t/>
            </a:r>
            <a:br>
              <a:rPr lang="en-US" dirty="0" smtClean="0"/>
            </a:b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err="1" smtClean="0"/>
              <a:t>Cloward-Piven</a:t>
            </a:r>
            <a:r>
              <a:rPr lang="en-US" dirty="0" smtClean="0"/>
              <a:t> Strategy</a:t>
            </a:r>
            <a:endParaRPr lang="en-US" dirty="0"/>
          </a:p>
        </p:txBody>
      </p:sp>
      <p:sp>
        <p:nvSpPr>
          <p:cNvPr id="3" name="Content Placeholder 2"/>
          <p:cNvSpPr>
            <a:spLocks noGrp="1"/>
          </p:cNvSpPr>
          <p:nvPr>
            <p:ph idx="1"/>
          </p:nvPr>
        </p:nvSpPr>
        <p:spPr/>
        <p:txBody>
          <a:bodyPr/>
          <a:lstStyle/>
          <a:p>
            <a:r>
              <a:rPr lang="en-US" sz="2400" dirty="0" smtClean="0"/>
              <a:t>"The Weight of the Poor: A Strategy to End Poverty“; May 2, 1966 issue of The Nation. </a:t>
            </a:r>
          </a:p>
          <a:p>
            <a:r>
              <a:rPr lang="en-US" sz="2400" dirty="0" smtClean="0"/>
              <a:t>Columbia University professors sought to hasten the fall of capitalism by overloading the government bureaucracy with a flood of impossible demands, thus pushing society into crisis and economic collapse.</a:t>
            </a:r>
          </a:p>
          <a:p>
            <a:r>
              <a:rPr lang="en-US" sz="2400" dirty="0" smtClean="0"/>
              <a:t>Spawned three organizations -- ACORN, Project Vote and Human SERVE – which are largely responsible for swamping the voter rolls with "dead wood“, invalid registrations of deceased, ineligible or non-existent people opening the door to unprecedented levels of voter fraud.</a:t>
            </a:r>
          </a:p>
          <a:p>
            <a:endParaRPr lang="en-US" sz="2400" dirty="0" smtClean="0"/>
          </a:p>
          <a:p>
            <a:endParaRPr lang="en-US" dirty="0"/>
          </a:p>
        </p:txBody>
      </p:sp>
    </p:spTree>
    <p:extLst>
      <p:ext uri="{BB962C8B-B14F-4D97-AF65-F5344CB8AC3E}">
        <p14:creationId xmlns:p14="http://schemas.microsoft.com/office/powerpoint/2010/main" val="1377421855"/>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Keywords:</a:t>
            </a:r>
            <a:br>
              <a:rPr lang="en-US" dirty="0" smtClean="0"/>
            </a:br>
            <a:r>
              <a:rPr lang="en-US" dirty="0" smtClean="0"/>
              <a:t>“Justice” and “Smart”</a:t>
            </a:r>
            <a:endParaRPr lang="en-US" dirty="0"/>
          </a:p>
        </p:txBody>
      </p:sp>
      <p:sp>
        <p:nvSpPr>
          <p:cNvPr id="3" name="Content Placeholder 2"/>
          <p:cNvSpPr>
            <a:spLocks noGrp="1"/>
          </p:cNvSpPr>
          <p:nvPr>
            <p:ph idx="1"/>
          </p:nvPr>
        </p:nvSpPr>
        <p:spPr/>
        <p:txBody>
          <a:bodyPr/>
          <a:lstStyle/>
          <a:p>
            <a:r>
              <a:rPr lang="en-US" dirty="0" smtClean="0"/>
              <a:t>Social Justice</a:t>
            </a:r>
          </a:p>
          <a:p>
            <a:r>
              <a:rPr lang="en-US" dirty="0" smtClean="0"/>
              <a:t>Economic Justice</a:t>
            </a:r>
          </a:p>
          <a:p>
            <a:r>
              <a:rPr lang="en-US" dirty="0" smtClean="0"/>
              <a:t>Environmental Justice</a:t>
            </a:r>
          </a:p>
          <a:p>
            <a:r>
              <a:rPr lang="en-US" dirty="0" smtClean="0"/>
              <a:t>Smart Growth</a:t>
            </a:r>
          </a:p>
          <a:p>
            <a:r>
              <a:rPr lang="en-US" dirty="0" smtClean="0"/>
              <a:t>Smart Cars</a:t>
            </a:r>
          </a:p>
          <a:p>
            <a:r>
              <a:rPr lang="en-US" dirty="0" smtClean="0"/>
              <a:t>Smart Energy</a:t>
            </a:r>
            <a:endParaRPr lang="en-US"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1139825"/>
          </a:xfrm>
        </p:spPr>
        <p:txBody>
          <a:bodyPr/>
          <a:lstStyle/>
          <a:p>
            <a:r>
              <a:rPr lang="en-US" dirty="0" smtClean="0"/>
              <a:t>Law of the Sea Treaty (LOST):</a:t>
            </a:r>
            <a:br>
              <a:rPr lang="en-US" dirty="0" smtClean="0"/>
            </a:br>
            <a:r>
              <a:rPr lang="en-US" dirty="0" smtClean="0"/>
              <a:t>Progressive example</a:t>
            </a:r>
            <a:endParaRPr lang="en-US" dirty="0"/>
          </a:p>
        </p:txBody>
      </p:sp>
      <p:sp>
        <p:nvSpPr>
          <p:cNvPr id="3" name="Content Placeholder 2"/>
          <p:cNvSpPr>
            <a:spLocks noGrp="1"/>
          </p:cNvSpPr>
          <p:nvPr>
            <p:ph idx="1"/>
          </p:nvPr>
        </p:nvSpPr>
        <p:spPr/>
        <p:txBody>
          <a:bodyPr/>
          <a:lstStyle/>
          <a:p>
            <a:r>
              <a:rPr lang="en-US" dirty="0" smtClean="0"/>
              <a:t>Rejected by Ronald Reagan</a:t>
            </a:r>
          </a:p>
          <a:p>
            <a:r>
              <a:rPr lang="en-US" dirty="0" smtClean="0"/>
              <a:t>Supported by George HW Bush, Bill Clinton, GW Bush, and Barack Obama.</a:t>
            </a:r>
          </a:p>
          <a:p>
            <a:r>
              <a:rPr lang="en-US" dirty="0" smtClean="0"/>
              <a:t>Supported by the Republican establishment: Henry Kissinger, George Shultz, James Baker, Colin Powell, and </a:t>
            </a:r>
            <a:r>
              <a:rPr lang="en-US" dirty="0" err="1" smtClean="0"/>
              <a:t>Condoleeza</a:t>
            </a:r>
            <a:r>
              <a:rPr lang="en-US" dirty="0" smtClean="0"/>
              <a:t> Rice.</a:t>
            </a:r>
            <a:endParaRPr lang="en-US" dirty="0"/>
          </a:p>
        </p:txBody>
      </p:sp>
    </p:spTree>
    <p:extLst>
      <p:ext uri="{BB962C8B-B14F-4D97-AF65-F5344CB8AC3E}">
        <p14:creationId xmlns:p14="http://schemas.microsoft.com/office/powerpoint/2010/main" val="1184848045"/>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2057400"/>
          </a:xfrm>
        </p:spPr>
        <p:txBody>
          <a:bodyPr/>
          <a:lstStyle/>
          <a:p>
            <a:r>
              <a:rPr lang="en-US" dirty="0" smtClean="0"/>
              <a:t>Law of the Sea Treaty (LOST):</a:t>
            </a:r>
            <a:br>
              <a:rPr lang="en-US" dirty="0" smtClean="0"/>
            </a:br>
            <a:r>
              <a:rPr lang="en-US" dirty="0" smtClean="0"/>
              <a:t>(“A back door for cap-and-trade.”)</a:t>
            </a:r>
            <a:endParaRPr lang="en-US" dirty="0"/>
          </a:p>
        </p:txBody>
      </p:sp>
      <p:sp>
        <p:nvSpPr>
          <p:cNvPr id="3" name="Content Placeholder 2"/>
          <p:cNvSpPr>
            <a:spLocks noGrp="1"/>
          </p:cNvSpPr>
          <p:nvPr>
            <p:ph idx="1"/>
          </p:nvPr>
        </p:nvSpPr>
        <p:spPr>
          <a:xfrm>
            <a:off x="457200" y="1908412"/>
            <a:ext cx="8229600" cy="4953000"/>
          </a:xfrm>
        </p:spPr>
        <p:txBody>
          <a:bodyPr/>
          <a:lstStyle/>
          <a:p>
            <a:r>
              <a:rPr lang="en-US" dirty="0" smtClean="0">
                <a:hlinkClick r:id="rId2"/>
              </a:rPr>
              <a:t>http</a:t>
            </a:r>
            <a:r>
              <a:rPr lang="en-US" dirty="0">
                <a:hlinkClick r:id="rId2"/>
              </a:rPr>
              <a:t>://</a:t>
            </a:r>
            <a:r>
              <a:rPr lang="en-US" dirty="0" smtClean="0">
                <a:hlinkClick r:id="rId2"/>
              </a:rPr>
              <a:t>juneauempire.com/opinion/2012-06-03/dont-commit-red-tape-seas-agreement</a:t>
            </a:r>
            <a:r>
              <a:rPr lang="en-US" dirty="0" smtClean="0"/>
              <a:t> </a:t>
            </a:r>
          </a:p>
          <a:p>
            <a:r>
              <a:rPr lang="en-US" dirty="0" smtClean="0">
                <a:hlinkClick r:id="rId3"/>
              </a:rPr>
              <a:t>http</a:t>
            </a:r>
            <a:r>
              <a:rPr lang="en-US" dirty="0">
                <a:hlinkClick r:id="rId3"/>
              </a:rPr>
              <a:t>://www.redstate.com/brian_d/2012/05/30/law-of-sea-treaty-a-back-door-for-cap-and-trade</a:t>
            </a:r>
            <a:r>
              <a:rPr lang="en-US" dirty="0" smtClean="0">
                <a:hlinkClick r:id="rId3"/>
              </a:rPr>
              <a:t>/</a:t>
            </a:r>
            <a:r>
              <a:rPr lang="en-US" dirty="0" smtClean="0"/>
              <a:t> </a:t>
            </a:r>
          </a:p>
          <a:p>
            <a:r>
              <a:rPr lang="en-US" dirty="0">
                <a:hlinkClick r:id="rId4"/>
              </a:rPr>
              <a:t>http://</a:t>
            </a:r>
            <a:r>
              <a:rPr lang="en-US" dirty="0" smtClean="0">
                <a:hlinkClick r:id="rId4"/>
              </a:rPr>
              <a:t>www.usnews.com/opinion/blogs/peter-roff/2012/05/10/kill-the-law-of-the-sea-treaty</a:t>
            </a:r>
            <a:r>
              <a:rPr lang="en-US" dirty="0" smtClean="0"/>
              <a:t> </a:t>
            </a:r>
            <a:endParaRPr lang="en-US" dirty="0"/>
          </a:p>
        </p:txBody>
      </p:sp>
    </p:spTree>
    <p:extLst>
      <p:ext uri="{BB962C8B-B14F-4D97-AF65-F5344CB8AC3E}">
        <p14:creationId xmlns:p14="http://schemas.microsoft.com/office/powerpoint/2010/main" val="423347026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dirty="0" smtClean="0">
                <a:sym typeface="Wingdings" charset="2"/>
              </a:rPr>
              <a:t>---------</a:t>
            </a:r>
            <a:r>
              <a:rPr lang="en-US" sz="4000" dirty="0" smtClean="0">
                <a:sym typeface="Wingdings" pitchFamily="2" charset="2"/>
              </a:rPr>
              <a:t></a:t>
            </a:r>
            <a:r>
              <a:rPr lang="en-US" sz="4000" dirty="0" smtClean="0">
                <a:sym typeface="Wingdings" charset="2"/>
              </a:rPr>
              <a:t>-------</a:t>
            </a:r>
            <a:r>
              <a:rPr lang="en-US" sz="4000" dirty="0" smtClean="0">
                <a:sym typeface="Wingdings" pitchFamily="2" charset="2"/>
              </a:rPr>
              <a:t></a:t>
            </a:r>
            <a:r>
              <a:rPr lang="en-US" sz="4000" dirty="0" smtClean="0">
                <a:sym typeface="Wingdings" charset="2"/>
              </a:rPr>
              <a:t>-------&lt;----------</a:t>
            </a:r>
            <a:r>
              <a:rPr lang="en-US" sz="4000" dirty="0" smtClean="0">
                <a:sym typeface="Wingdings" pitchFamily="2" charset="2"/>
              </a:rPr>
              <a:t> </a:t>
            </a:r>
            <a:r>
              <a:rPr lang="en-US" sz="4000" dirty="0">
                <a:sym typeface="Wingdings" charset="2"/>
              </a:rPr>
              <a:t/>
            </a:r>
            <a:br>
              <a:rPr lang="en-US" sz="4000" dirty="0">
                <a:sym typeface="Wingdings" charset="2"/>
              </a:rPr>
            </a:br>
            <a:r>
              <a:rPr lang="en-US" sz="4000" dirty="0">
                <a:sym typeface="Wingdings" charset="2"/>
              </a:rPr>
              <a:t>Left                                          Right</a:t>
            </a:r>
            <a:endParaRPr lang="en-US" sz="4000" dirty="0"/>
          </a:p>
        </p:txBody>
      </p:sp>
      <p:sp>
        <p:nvSpPr>
          <p:cNvPr id="10243" name="Rectangle 3"/>
          <p:cNvSpPr>
            <a:spLocks noGrp="1" noChangeArrowheads="1"/>
          </p:cNvSpPr>
          <p:nvPr>
            <p:ph type="body" idx="1"/>
          </p:nvPr>
        </p:nvSpPr>
        <p:spPr>
          <a:xfrm>
            <a:off x="457200" y="1752600"/>
            <a:ext cx="8229600" cy="4953000"/>
          </a:xfrm>
        </p:spPr>
        <p:txBody>
          <a:bodyPr/>
          <a:lstStyle/>
          <a:p>
            <a:pPr>
              <a:buFont typeface="Wingdings" charset="2"/>
              <a:buNone/>
            </a:pPr>
            <a:r>
              <a:rPr lang="en-US" sz="2800" dirty="0"/>
              <a:t>The individual            </a:t>
            </a:r>
            <a:r>
              <a:rPr lang="en-US" sz="2800" dirty="0" smtClean="0"/>
              <a:t>	The </a:t>
            </a:r>
            <a:r>
              <a:rPr lang="en-US" sz="2800" dirty="0"/>
              <a:t>government</a:t>
            </a:r>
          </a:p>
          <a:p>
            <a:pPr>
              <a:buFont typeface="Wingdings" charset="2"/>
              <a:buNone/>
            </a:pPr>
            <a:r>
              <a:rPr lang="en-US" sz="2800" dirty="0"/>
              <a:t>exists to serve              </a:t>
            </a:r>
            <a:r>
              <a:rPr lang="en-US" sz="2800" dirty="0" smtClean="0"/>
              <a:t>  exists </a:t>
            </a:r>
            <a:r>
              <a:rPr lang="en-US" sz="2800" dirty="0"/>
              <a:t>to serve</a:t>
            </a:r>
          </a:p>
          <a:p>
            <a:pPr>
              <a:buFont typeface="Wingdings" charset="2"/>
              <a:buNone/>
            </a:pPr>
            <a:r>
              <a:rPr lang="en-US" sz="2800" dirty="0"/>
              <a:t>the government              the individual</a:t>
            </a:r>
          </a:p>
          <a:p>
            <a:pPr>
              <a:buFont typeface="Wingdings" charset="2"/>
              <a:buNone/>
            </a:pPr>
            <a:endParaRPr lang="en-US" sz="2800" dirty="0"/>
          </a:p>
          <a:p>
            <a:pPr>
              <a:buFont typeface="Wingdings" charset="2"/>
              <a:buNone/>
            </a:pPr>
            <a:r>
              <a:rPr lang="en-US" sz="2800" dirty="0"/>
              <a:t>Their right to                   Your right to</a:t>
            </a:r>
          </a:p>
          <a:p>
            <a:pPr>
              <a:buFont typeface="Wingdings" charset="2"/>
              <a:buNone/>
            </a:pPr>
            <a:r>
              <a:rPr lang="en-US" sz="2800" dirty="0"/>
              <a:t>your property                 </a:t>
            </a:r>
            <a:r>
              <a:rPr lang="en-US" sz="2800" dirty="0" smtClean="0"/>
              <a:t> your property</a:t>
            </a:r>
          </a:p>
          <a:p>
            <a:pPr>
              <a:buFont typeface="Wingdings" charset="2"/>
              <a:buNone/>
            </a:pPr>
            <a:endParaRPr lang="en-US" sz="2800" dirty="0" smtClean="0"/>
          </a:p>
          <a:p>
            <a:pPr>
              <a:buFont typeface="Wingdings" charset="2"/>
              <a:buNone/>
            </a:pPr>
            <a:r>
              <a:rPr lang="en-US" sz="2800" dirty="0" smtClean="0"/>
              <a:t>“Three thousand, so what?” – </a:t>
            </a:r>
            <a:r>
              <a:rPr lang="en-US" sz="2800" b="1" dirty="0" err="1" smtClean="0"/>
              <a:t>Mikail</a:t>
            </a:r>
            <a:r>
              <a:rPr lang="en-US" sz="2800" b="1" dirty="0" smtClean="0"/>
              <a:t> Gorbachev </a:t>
            </a:r>
            <a:r>
              <a:rPr lang="en-US" sz="2800" dirty="0" smtClean="0"/>
              <a:t>(on the Tiananmen Square massacre). </a:t>
            </a:r>
            <a:endParaRPr lang="en-US" sz="2800"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236"/>
            <a:ext cx="8229600" cy="1139825"/>
          </a:xfrm>
        </p:spPr>
        <p:txBody>
          <a:bodyPr/>
          <a:lstStyle/>
          <a:p>
            <a:r>
              <a:rPr lang="en-US" dirty="0" smtClean="0"/>
              <a:t>Additional Reading</a:t>
            </a:r>
            <a:endParaRPr lang="en-US" dirty="0"/>
          </a:p>
        </p:txBody>
      </p:sp>
      <p:sp>
        <p:nvSpPr>
          <p:cNvPr id="3" name="Content Placeholder 2"/>
          <p:cNvSpPr>
            <a:spLocks noGrp="1"/>
          </p:cNvSpPr>
          <p:nvPr>
            <p:ph idx="1"/>
          </p:nvPr>
        </p:nvSpPr>
        <p:spPr>
          <a:xfrm>
            <a:off x="457200" y="1510352"/>
            <a:ext cx="8229600" cy="5334000"/>
          </a:xfrm>
        </p:spPr>
        <p:txBody>
          <a:bodyPr/>
          <a:lstStyle/>
          <a:p>
            <a:r>
              <a:rPr lang="en-US" sz="2600" dirty="0" smtClean="0"/>
              <a:t>“A Conflict of Visions”, by Thomas Sowell (2007)</a:t>
            </a:r>
          </a:p>
          <a:p>
            <a:r>
              <a:rPr lang="en-US" sz="2600" dirty="0" smtClean="0"/>
              <a:t>“Liberal Fascism”, by Jonah Goldberg (2008)</a:t>
            </a:r>
          </a:p>
          <a:p>
            <a:r>
              <a:rPr lang="en-US" sz="2600" dirty="0" smtClean="0"/>
              <a:t>“Barak Obama and the Enemies Within”, by Trevor Loudon (2011)</a:t>
            </a:r>
          </a:p>
          <a:p>
            <a:r>
              <a:rPr lang="en-US" sz="2600" dirty="0" smtClean="0"/>
              <a:t>“Marx </a:t>
            </a:r>
            <a:r>
              <a:rPr lang="en-US" sz="2600" dirty="0"/>
              <a:t>and </a:t>
            </a:r>
            <a:r>
              <a:rPr lang="en-US" sz="2600" dirty="0" smtClean="0"/>
              <a:t>Satan”, by Richard </a:t>
            </a:r>
            <a:r>
              <a:rPr lang="en-US" sz="2600" dirty="0" err="1" smtClean="0"/>
              <a:t>Wurmbrand</a:t>
            </a:r>
            <a:r>
              <a:rPr lang="en-US" sz="2600" dirty="0" smtClean="0"/>
              <a:t> (1986)</a:t>
            </a:r>
          </a:p>
          <a:p>
            <a:r>
              <a:rPr lang="en-US" sz="2600" dirty="0" smtClean="0"/>
              <a:t>“Communist Exploitation of Religion”, Congressional Testimony of Richard </a:t>
            </a:r>
            <a:r>
              <a:rPr lang="en-US" sz="2600" dirty="0" err="1" smtClean="0"/>
              <a:t>Wurmbrand</a:t>
            </a:r>
            <a:r>
              <a:rPr lang="en-US" sz="2600" dirty="0" smtClean="0"/>
              <a:t> (</a:t>
            </a:r>
            <a:r>
              <a:rPr lang="en-US" sz="2600" dirty="0"/>
              <a:t>1966): </a:t>
            </a:r>
            <a:r>
              <a:rPr lang="en-US" sz="2600" dirty="0">
                <a:hlinkClick r:id="rId2"/>
              </a:rPr>
              <a:t>http://</a:t>
            </a:r>
            <a:r>
              <a:rPr lang="en-US" sz="2600" dirty="0" smtClean="0">
                <a:hlinkClick r:id="rId2"/>
              </a:rPr>
              <a:t>www.crossroad.to/Quotes/communism/communist-senate-hearing-wurmbrand.htm</a:t>
            </a:r>
            <a:r>
              <a:rPr lang="en-US" sz="2400" dirty="0" smtClean="0"/>
              <a:t> </a:t>
            </a:r>
          </a:p>
          <a:p>
            <a:endParaRPr lang="en-US"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779587"/>
          </a:xfrm>
        </p:spPr>
        <p:txBody>
          <a:bodyPr/>
          <a:lstStyle/>
          <a:p>
            <a:r>
              <a:rPr lang="en-US" dirty="0" smtClean="0"/>
              <a:t>It’s name is “Legion” -- </a:t>
            </a:r>
            <a:br>
              <a:rPr lang="en-US" dirty="0" smtClean="0"/>
            </a:br>
            <a:r>
              <a:rPr lang="en-US" dirty="0" smtClean="0"/>
              <a:t>An </a:t>
            </a:r>
            <a:r>
              <a:rPr lang="en-US" dirty="0" err="1" smtClean="0"/>
              <a:t>Aristolelian</a:t>
            </a:r>
            <a:r>
              <a:rPr lang="en-US" dirty="0" smtClean="0"/>
              <a:t> Syllogism proving that Marxism is Satanic</a:t>
            </a:r>
            <a:endParaRPr lang="en-US" dirty="0"/>
          </a:p>
        </p:txBody>
      </p:sp>
      <p:sp>
        <p:nvSpPr>
          <p:cNvPr id="3" name="Content Placeholder 2"/>
          <p:cNvSpPr>
            <a:spLocks noGrp="1"/>
          </p:cNvSpPr>
          <p:nvPr>
            <p:ph idx="1"/>
          </p:nvPr>
        </p:nvSpPr>
        <p:spPr>
          <a:xfrm>
            <a:off x="457200" y="2438400"/>
            <a:ext cx="8229600" cy="4419600"/>
          </a:xfrm>
        </p:spPr>
        <p:txBody>
          <a:bodyPr/>
          <a:lstStyle/>
          <a:p>
            <a:r>
              <a:rPr lang="en-US" dirty="0" smtClean="0"/>
              <a:t>1. God gave us the right to life, liberty, and property.</a:t>
            </a:r>
          </a:p>
          <a:p>
            <a:r>
              <a:rPr lang="en-US" dirty="0" smtClean="0"/>
              <a:t>2. Marxism is anti-life, anti-liberty, and anti-property.</a:t>
            </a:r>
          </a:p>
          <a:p>
            <a:r>
              <a:rPr lang="en-US" dirty="0" smtClean="0"/>
              <a:t>3. Therefore Marxism is anti-God.</a:t>
            </a:r>
          </a:p>
          <a:p>
            <a:r>
              <a:rPr lang="en-US" dirty="0" smtClean="0"/>
              <a:t>4. All things anti-God are Satanic.</a:t>
            </a:r>
          </a:p>
          <a:p>
            <a:r>
              <a:rPr lang="en-US" dirty="0" smtClean="0"/>
              <a:t>5. Therefore Marxism is Satanic.</a:t>
            </a:r>
          </a:p>
          <a:p>
            <a:r>
              <a:rPr lang="en-US" dirty="0" smtClean="0"/>
              <a:t>QED</a:t>
            </a:r>
            <a:endParaRPr lang="en-US" dirty="0"/>
          </a:p>
        </p:txBody>
      </p:sp>
    </p:spTree>
    <p:extLst>
      <p:ext uri="{BB962C8B-B14F-4D97-AF65-F5344CB8AC3E}">
        <p14:creationId xmlns:p14="http://schemas.microsoft.com/office/powerpoint/2010/main" val="348384141"/>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69850"/>
            <a:ext cx="8229600" cy="155575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800" dirty="0" smtClean="0"/>
              <a:t>Friedrich </a:t>
            </a:r>
            <a:r>
              <a:rPr lang="en-US" sz="4800" dirty="0"/>
              <a:t>Nietzsche</a:t>
            </a:r>
          </a:p>
        </p:txBody>
      </p:sp>
      <p:sp>
        <p:nvSpPr>
          <p:cNvPr id="33794" name="Rectangle 2"/>
          <p:cNvSpPr>
            <a:spLocks noGrp="1" noChangeArrowheads="1"/>
          </p:cNvSpPr>
          <p:nvPr>
            <p:ph type="body" idx="4294967295"/>
          </p:nvPr>
        </p:nvSpPr>
        <p:spPr>
          <a:xfrm>
            <a:off x="457200" y="1905000"/>
            <a:ext cx="8229600" cy="4495800"/>
          </a:xfrm>
          <a:ln/>
        </p:spPr>
        <p:txBody>
          <a:bodyPr/>
          <a:lstStyle/>
          <a:p>
            <a:pPr>
              <a:spcBef>
                <a:spcPts val="1000"/>
              </a:spcBef>
              <a:buFont typeface="Wingdings" pitchFamily="2" charset="2"/>
              <a:buChar char="Ø"/>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4000" dirty="0"/>
              <a:t>"The state is the coldest of all cold monsters. Coldly it lies, too; and this lie creeps from its mouth: `I, the state, am the people</a:t>
            </a:r>
            <a:r>
              <a:rPr lang="en-US" sz="4000" dirty="0" smtClean="0"/>
              <a:t>.‘ ... Whatever it has, it has stolen. Everything </a:t>
            </a:r>
            <a:r>
              <a:rPr lang="en-US" sz="4000" dirty="0"/>
              <a:t>about it is false; it bites with stolen teeth. "</a:t>
            </a:r>
          </a:p>
          <a:p>
            <a:pPr>
              <a:spcBef>
                <a:spcPts val="100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4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afterEffect">
                                  <p:stCondLst>
                                    <p:cond delay="0"/>
                                  </p:stCondLst>
                                  <p:childTnLst>
                                    <p:set>
                                      <p:cBhvr additive="repl">
                                        <p:cTn id="6" dur="1" fill="hold">
                                          <p:stCondLst>
                                            <p:cond delay="0"/>
                                          </p:stCondLst>
                                        </p:cTn>
                                        <p:tgtEl>
                                          <p:spTgt spid="337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457200" y="277813"/>
            <a:ext cx="8229600" cy="1139825"/>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dirty="0" smtClean="0"/>
              <a:t>The End</a:t>
            </a:r>
          </a:p>
        </p:txBody>
      </p:sp>
      <p:sp>
        <p:nvSpPr>
          <p:cNvPr id="36866" name="Rectangle 2"/>
          <p:cNvSpPr>
            <a:spLocks noGrp="1" noChangeArrowheads="1"/>
          </p:cNvSpPr>
          <p:nvPr>
            <p:ph type="body" idx="4294967295"/>
          </p:nvPr>
        </p:nvSpPr>
        <p:spPr>
          <a:xfrm>
            <a:off x="457200" y="1600201"/>
            <a:ext cx="8229600" cy="1524000"/>
          </a:xfrm>
        </p:spPr>
        <p:txBody>
          <a:bodyPr/>
          <a:lstStyle/>
          <a:p>
            <a:pPr marL="338138" indent="-338138">
              <a:buClr>
                <a:srgbClr val="EEC85E"/>
              </a:buClr>
              <a:buFont typeface="Wingdings" pitchFamily="2" charset="2"/>
              <a:buChar char="Ø"/>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sz="2800" dirty="0"/>
              <a:t>“Only a crisis - actual or perceived - produces real change. When that crisis occurs, the actions that are taken depend on the ideas that are lying around. That, I believe, is our basic function: to develop alternatives to existing policies, to keep them alive and available until the politically impossible becomes the politically inevitable.” – </a:t>
            </a:r>
            <a:r>
              <a:rPr lang="en-US" sz="2800" b="1" dirty="0"/>
              <a:t>Milton Friedman</a:t>
            </a:r>
          </a:p>
          <a:p>
            <a:pPr marL="338138" indent="-338138" eaLnBrk="1" hangingPunct="1">
              <a:buClr>
                <a:srgbClr val="EEC85E"/>
              </a:buClr>
              <a:buSzPct val="70000"/>
              <a:buFont typeface="Wingdings" pitchFamily="2" charset="2"/>
              <a:buChar char="Ø"/>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dirty="0" smtClean="0"/>
              <a:t>Thank you for your attention.</a:t>
            </a:r>
          </a:p>
          <a:p>
            <a:pPr marL="338138" indent="-338138" eaLnBrk="1" hangingPunct="1">
              <a:buClr>
                <a:srgbClr val="EEC85E"/>
              </a:buClr>
              <a:buSzPct val="70000"/>
              <a:buFont typeface="Wingdings" pitchFamily="2" charset="2"/>
              <a:buChar char="Ø"/>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dirty="0" smtClean="0"/>
              <a:t>We have time for a few questions.</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4000" dirty="0" smtClean="0">
                <a:sym typeface="Wingdings" charset="2"/>
              </a:rPr>
              <a:t>---------</a:t>
            </a:r>
            <a:r>
              <a:rPr lang="en-US" sz="4000" dirty="0" smtClean="0">
                <a:sym typeface="Wingdings" pitchFamily="2" charset="2"/>
              </a:rPr>
              <a:t></a:t>
            </a:r>
            <a:r>
              <a:rPr lang="en-US" sz="4000" dirty="0" smtClean="0">
                <a:sym typeface="Wingdings" charset="2"/>
              </a:rPr>
              <a:t>-------</a:t>
            </a:r>
            <a:r>
              <a:rPr lang="en-US" sz="4000" dirty="0" smtClean="0">
                <a:sym typeface="Wingdings" pitchFamily="2" charset="2"/>
              </a:rPr>
              <a:t></a:t>
            </a:r>
            <a:r>
              <a:rPr lang="en-US" sz="4000" dirty="0" smtClean="0">
                <a:sym typeface="Wingdings" charset="2"/>
              </a:rPr>
              <a:t>-------&lt;----------</a:t>
            </a:r>
            <a:r>
              <a:rPr lang="en-US" sz="4000" dirty="0" smtClean="0">
                <a:sym typeface="Wingdings" pitchFamily="2" charset="2"/>
              </a:rPr>
              <a:t> </a:t>
            </a:r>
            <a:r>
              <a:rPr lang="en-US" sz="4000" dirty="0">
                <a:sym typeface="Wingdings" charset="2"/>
              </a:rPr>
              <a:t/>
            </a:r>
            <a:br>
              <a:rPr lang="en-US" sz="4000" dirty="0">
                <a:sym typeface="Wingdings" charset="2"/>
              </a:rPr>
            </a:br>
            <a:r>
              <a:rPr lang="en-US" sz="4000" dirty="0">
                <a:sym typeface="Wingdings" charset="2"/>
              </a:rPr>
              <a:t>Left                                          Right</a:t>
            </a:r>
            <a:endParaRPr lang="en-US" sz="4000" dirty="0"/>
          </a:p>
        </p:txBody>
      </p:sp>
      <p:sp>
        <p:nvSpPr>
          <p:cNvPr id="12291" name="Rectangle 3"/>
          <p:cNvSpPr>
            <a:spLocks noGrp="1" noChangeArrowheads="1"/>
          </p:cNvSpPr>
          <p:nvPr>
            <p:ph type="body" idx="1"/>
          </p:nvPr>
        </p:nvSpPr>
        <p:spPr>
          <a:xfrm>
            <a:off x="457200" y="1752600"/>
            <a:ext cx="8229600" cy="4378325"/>
          </a:xfrm>
        </p:spPr>
        <p:txBody>
          <a:bodyPr/>
          <a:lstStyle/>
          <a:p>
            <a:pPr eaLnBrk="0" hangingPunct="0">
              <a:spcBef>
                <a:spcPct val="0"/>
              </a:spcBef>
              <a:buClrTx/>
              <a:buSzTx/>
              <a:buFontTx/>
              <a:buNone/>
            </a:pPr>
            <a:r>
              <a:rPr lang="en-US" sz="2800"/>
              <a:t>Individual must                Government must</a:t>
            </a:r>
          </a:p>
          <a:p>
            <a:pPr eaLnBrk="0" hangingPunct="0">
              <a:spcBef>
                <a:spcPct val="0"/>
              </a:spcBef>
              <a:buClrTx/>
              <a:buSzTx/>
              <a:buFontTx/>
              <a:buNone/>
            </a:pPr>
            <a:r>
              <a:rPr lang="en-US" sz="2800"/>
              <a:t>be limited                                   be limited</a:t>
            </a:r>
          </a:p>
          <a:p>
            <a:pPr eaLnBrk="0" hangingPunct="0">
              <a:spcBef>
                <a:spcPct val="0"/>
              </a:spcBef>
              <a:buClrTx/>
              <a:buSzTx/>
              <a:buFontTx/>
              <a:buNone/>
            </a:pPr>
            <a:endParaRPr lang="en-US" sz="2800"/>
          </a:p>
          <a:p>
            <a:pPr eaLnBrk="0" hangingPunct="0">
              <a:spcBef>
                <a:spcPct val="0"/>
              </a:spcBef>
              <a:buClrTx/>
              <a:buSzTx/>
              <a:buFontTx/>
              <a:buNone/>
            </a:pPr>
            <a:r>
              <a:rPr lang="en-US" sz="2800"/>
              <a:t>The people used to rule the government (right); now it rules us (left).</a:t>
            </a:r>
          </a:p>
          <a:p>
            <a:pPr eaLnBrk="0" hangingPunct="0">
              <a:spcBef>
                <a:spcPct val="0"/>
              </a:spcBef>
              <a:buClrTx/>
              <a:buSzTx/>
              <a:buFontTx/>
              <a:buNone/>
            </a:pPr>
            <a:endParaRPr lang="en-US" sz="2800"/>
          </a:p>
          <a:p>
            <a:pPr eaLnBrk="0" hangingPunct="0">
              <a:spcBef>
                <a:spcPct val="0"/>
              </a:spcBef>
              <a:buClrTx/>
              <a:buSzTx/>
              <a:buFontTx/>
              <a:buNone/>
            </a:pPr>
            <a:r>
              <a:rPr lang="en-US" sz="2800"/>
              <a:t>America is split about 50-50 between these polar opposite philosophies. It is not a sustainable society. </a:t>
            </a:r>
          </a:p>
          <a:p>
            <a:pPr eaLnBrk="0" hangingPunct="0">
              <a:spcBef>
                <a:spcPct val="0"/>
              </a:spcBef>
              <a:buClrTx/>
              <a:buSzTx/>
              <a:buFontTx/>
              <a:buNone/>
            </a:pPr>
            <a:endParaRPr lang="en-US" sz="280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Progressive History</a:t>
            </a:r>
            <a:endParaRPr lang="en-US" dirty="0"/>
          </a:p>
        </p:txBody>
      </p:sp>
      <p:sp>
        <p:nvSpPr>
          <p:cNvPr id="3" name="Content Placeholder 2"/>
          <p:cNvSpPr>
            <a:spLocks noGrp="1"/>
          </p:cNvSpPr>
          <p:nvPr>
            <p:ph idx="1"/>
          </p:nvPr>
        </p:nvSpPr>
        <p:spPr>
          <a:xfrm>
            <a:off x="457200" y="990600"/>
            <a:ext cx="8229600" cy="5715000"/>
          </a:xfrm>
        </p:spPr>
        <p:txBody>
          <a:bodyPr/>
          <a:lstStyle/>
          <a:p>
            <a:pPr>
              <a:buFont typeface="Wingdings" pitchFamily="2" charset="2"/>
              <a:buChar char="Ø"/>
            </a:pPr>
            <a:r>
              <a:rPr lang="en-US" dirty="0" smtClean="0"/>
              <a:t>The battle between the Individual and the State is as old as humanity itself.</a:t>
            </a:r>
          </a:p>
          <a:p>
            <a:pPr>
              <a:buFont typeface="Wingdings" pitchFamily="2" charset="2"/>
              <a:buChar char="Ø"/>
            </a:pPr>
            <a:r>
              <a:rPr lang="en-US" dirty="0" smtClean="0"/>
              <a:t>For the vast majority of mankind for the vast majority of history, it has been the State that ruled the Individual.</a:t>
            </a:r>
          </a:p>
          <a:p>
            <a:pPr>
              <a:buFont typeface="Wingdings" pitchFamily="2" charset="2"/>
              <a:buChar char="Ø"/>
            </a:pPr>
            <a:r>
              <a:rPr lang="en-US" dirty="0" smtClean="0"/>
              <a:t>America’s founding, for the first time in history, and only for a brief time, set forth a system whereby the Individual would rule the State.</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90600"/>
          </a:xfrm>
        </p:spPr>
        <p:txBody>
          <a:bodyPr/>
          <a:lstStyle/>
          <a:p>
            <a:r>
              <a:rPr lang="en-US" dirty="0" smtClean="0"/>
              <a:t>The Collective v. The Individual</a:t>
            </a:r>
            <a:endParaRPr lang="en-US" sz="4000" dirty="0"/>
          </a:p>
        </p:txBody>
      </p:sp>
      <p:sp>
        <p:nvSpPr>
          <p:cNvPr id="3" name="Content Placeholder 2"/>
          <p:cNvSpPr>
            <a:spLocks noGrp="1"/>
          </p:cNvSpPr>
          <p:nvPr>
            <p:ph idx="1"/>
          </p:nvPr>
        </p:nvSpPr>
        <p:spPr>
          <a:xfrm>
            <a:off x="559904" y="1235765"/>
            <a:ext cx="8229600" cy="3429000"/>
          </a:xfrm>
        </p:spPr>
        <p:txBody>
          <a:bodyPr/>
          <a:lstStyle/>
          <a:p>
            <a:r>
              <a:rPr lang="en-US" dirty="0"/>
              <a:t>“The issue today is the same as it has been throughout all history, whether man shall be allowed to govern himself or be ruled by a small elite..” </a:t>
            </a:r>
            <a:r>
              <a:rPr lang="en-US" dirty="0" smtClean="0"/>
              <a:t>-- </a:t>
            </a:r>
            <a:r>
              <a:rPr lang="en-US" b="1" dirty="0" smtClean="0"/>
              <a:t>Thomas Jefferson</a:t>
            </a:r>
          </a:p>
          <a:p>
            <a:r>
              <a:rPr lang="en-US" dirty="0" smtClean="0"/>
              <a:t>“</a:t>
            </a:r>
            <a:r>
              <a:rPr lang="en-US" dirty="0"/>
              <a:t>Society's needs come before the individual's needs.“ </a:t>
            </a:r>
            <a:r>
              <a:rPr lang="en-US" dirty="0" smtClean="0"/>
              <a:t>-- </a:t>
            </a:r>
            <a:r>
              <a:rPr lang="en-US" b="1" dirty="0"/>
              <a:t>Adolf Hitler</a:t>
            </a:r>
          </a:p>
          <a:p>
            <a:r>
              <a:rPr lang="en-US" dirty="0"/>
              <a:t>"We must stop thinking of the individual and start thinking about what is best for society</a:t>
            </a:r>
            <a:r>
              <a:rPr lang="en-US" dirty="0" smtClean="0"/>
              <a:t>.“ -- </a:t>
            </a:r>
            <a:r>
              <a:rPr lang="en-US" b="1" dirty="0"/>
              <a:t>Hillary Clinton</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3303587"/>
          </a:xfrm>
        </p:spPr>
        <p:txBody>
          <a:bodyPr/>
          <a:lstStyle/>
          <a:p>
            <a:r>
              <a:rPr lang="en-US" dirty="0" smtClean="0"/>
              <a:t>“A rose by any other name …”</a:t>
            </a:r>
            <a:br>
              <a:rPr lang="en-US" dirty="0" smtClean="0"/>
            </a:br>
            <a:r>
              <a:rPr lang="en-US" sz="4000" dirty="0" err="1" smtClean="0"/>
              <a:t>Statism</a:t>
            </a:r>
            <a:r>
              <a:rPr lang="en-US" sz="4000" dirty="0" smtClean="0"/>
              <a:t> is command and control of the individual by a central authority, no matter what it is called.</a:t>
            </a:r>
            <a:br>
              <a:rPr lang="en-US" sz="4000" dirty="0" smtClean="0"/>
            </a:br>
            <a:r>
              <a:rPr lang="en-US" sz="4000" dirty="0" smtClean="0"/>
              <a:t>(It’s name is Legion – more later)</a:t>
            </a:r>
            <a:endParaRPr lang="en-US" sz="4000" dirty="0"/>
          </a:p>
        </p:txBody>
      </p:sp>
      <p:sp>
        <p:nvSpPr>
          <p:cNvPr id="3" name="Content Placeholder 2"/>
          <p:cNvSpPr>
            <a:spLocks noGrp="1"/>
          </p:cNvSpPr>
          <p:nvPr>
            <p:ph idx="1"/>
          </p:nvPr>
        </p:nvSpPr>
        <p:spPr>
          <a:xfrm>
            <a:off x="457200" y="3733800"/>
            <a:ext cx="8229600" cy="3048000"/>
          </a:xfrm>
        </p:spPr>
        <p:txBody>
          <a:bodyPr/>
          <a:lstStyle/>
          <a:p>
            <a:r>
              <a:rPr lang="en-US" dirty="0" smtClean="0"/>
              <a:t>Marxism = Communism</a:t>
            </a:r>
          </a:p>
          <a:p>
            <a:r>
              <a:rPr lang="en-US" dirty="0" smtClean="0"/>
              <a:t>Communism = Socialism</a:t>
            </a:r>
          </a:p>
          <a:p>
            <a:r>
              <a:rPr lang="en-US" dirty="0" smtClean="0"/>
              <a:t>Socialism = Modern Liberalism</a:t>
            </a:r>
          </a:p>
          <a:p>
            <a:r>
              <a:rPr lang="en-US" dirty="0" smtClean="0"/>
              <a:t>Modern Liberalism = Progressivism </a:t>
            </a:r>
          </a:p>
          <a:p>
            <a:r>
              <a:rPr lang="en-US" dirty="0" smtClean="0"/>
              <a:t>Therefore: Progressivism = Marxism</a:t>
            </a:r>
            <a:endParaRPr lang="en-US" dirty="0"/>
          </a:p>
        </p:txBody>
      </p:sp>
    </p:spTree>
    <p:extLst>
      <p:ext uri="{BB962C8B-B14F-4D97-AF65-F5344CB8AC3E}">
        <p14:creationId xmlns:p14="http://schemas.microsoft.com/office/powerpoint/2010/main" val="210649370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2"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Verdana"/>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Cliff</Template>
  <TotalTime>2458</TotalTime>
  <Words>2953</Words>
  <Application>Microsoft Office PowerPoint</Application>
  <PresentationFormat>On-screen Show (4:3)</PresentationFormat>
  <Paragraphs>208</Paragraphs>
  <Slides>53</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53</vt:i4>
      </vt:variant>
    </vt:vector>
  </HeadingPairs>
  <TitlesOfParts>
    <vt:vector size="61" baseType="lpstr">
      <vt:lpstr>MS Gothic</vt:lpstr>
      <vt:lpstr>Arial</vt:lpstr>
      <vt:lpstr>Calibri</vt:lpstr>
      <vt:lpstr>Times New Roman</vt:lpstr>
      <vt:lpstr>Verdana</vt:lpstr>
      <vt:lpstr>Wingdings</vt:lpstr>
      <vt:lpstr>Cliff</vt:lpstr>
      <vt:lpstr>1_Office Theme</vt:lpstr>
      <vt:lpstr>   "Rebellion to Tyrants is Obedience to God“  Great Seal Of The United States – original 1776 motto by Thomas Jefferson, Ben Franklin, and John Adams </vt:lpstr>
      <vt:lpstr>The Progressive Threat to Free Markets</vt:lpstr>
      <vt:lpstr> “Progressing” from Right to Left -----------------------&lt;---------- Left                                          Right</vt:lpstr>
      <vt:lpstr>-----------------------&lt;----------  Left                                          Right</vt:lpstr>
      <vt:lpstr>-----------------------&lt;----------  Left                                          Right</vt:lpstr>
      <vt:lpstr>-----------------------&lt;----------  Left                                          Right</vt:lpstr>
      <vt:lpstr>Progressive History</vt:lpstr>
      <vt:lpstr>The Collective v. The Individual</vt:lpstr>
      <vt:lpstr>“A rose by any other name …” Statism is command and control of the individual by a central authority, no matter what it is called. (It’s name is Legion – more later)</vt:lpstr>
      <vt:lpstr>Get Ready, America Maxine Waters</vt:lpstr>
      <vt:lpstr>Truth is Not a Value to the Left: “The Ends Justify the Means”</vt:lpstr>
      <vt:lpstr>“No easy road to future, but we'll get there.” – Communist Party USA</vt:lpstr>
      <vt:lpstr>Report to the National Committee Communist Party USA (Nov 13, 2009) </vt:lpstr>
      <vt:lpstr>“The price of liberty is eternal vigilance.” – Thomas Jefferson </vt:lpstr>
      <vt:lpstr>Upton Sinclair: Letter to Norman Thomas</vt:lpstr>
      <vt:lpstr>Liberty is lost, since political liberty cannot be disconnected from economic liberty</vt:lpstr>
      <vt:lpstr>Progressive Highlights</vt:lpstr>
      <vt:lpstr>PowerPoint Presentation</vt:lpstr>
      <vt:lpstr>New York Times (1894)</vt:lpstr>
      <vt:lpstr>Frank J. Goodnow Founder of Progressive Political Theory</vt:lpstr>
      <vt:lpstr>Frank J. Goodnow (continued)</vt:lpstr>
      <vt:lpstr>“Socialism and Democracy” by Woodrow Wilson (1987)</vt:lpstr>
      <vt:lpstr>Edward Bernays Inventor of “Propaganda”</vt:lpstr>
      <vt:lpstr>Edward Bernays (continued)</vt:lpstr>
      <vt:lpstr>Fast forward to Alan Dershowitz Professor of Law, Harvard Law School</vt:lpstr>
      <vt:lpstr>FDR’s “Second Bill of Rights” (January 11, 1944)</vt:lpstr>
      <vt:lpstr>PowerPoint Presentation</vt:lpstr>
      <vt:lpstr>PowerPoint Presentation</vt:lpstr>
      <vt:lpstr>Constitution of the USSR (December 1936)</vt:lpstr>
      <vt:lpstr>PowerPoint Presentation</vt:lpstr>
      <vt:lpstr>PowerPoint Presentation</vt:lpstr>
      <vt:lpstr>PowerPoint Presentation</vt:lpstr>
      <vt:lpstr>FDR: After the Supreme Court ruled against his regulation of farm products</vt:lpstr>
      <vt:lpstr>Progressive examples</vt:lpstr>
      <vt:lpstr>Thomas Jefferson, compared with Progressives</vt:lpstr>
      <vt:lpstr>Republican Progressives (early)</vt:lpstr>
      <vt:lpstr>Republican Progressives (current)</vt:lpstr>
      <vt:lpstr>Republican Progressives Bush I</vt:lpstr>
      <vt:lpstr>Republican Progressives Bush II</vt:lpstr>
      <vt:lpstr>PowerPoint Presentation</vt:lpstr>
      <vt:lpstr>America’s high school students are being taught Progressive economics and Progressive politics</vt:lpstr>
      <vt:lpstr>Separation of School and State</vt:lpstr>
      <vt:lpstr>Separation of School and State (continued)</vt:lpstr>
      <vt:lpstr>Saul Alinsky</vt:lpstr>
      <vt:lpstr>Rules for Radicals Dedicated to:</vt:lpstr>
      <vt:lpstr>Cloward-Piven Strategy</vt:lpstr>
      <vt:lpstr>Progressive Keywords: “Justice” and “Smart”</vt:lpstr>
      <vt:lpstr>Law of the Sea Treaty (LOST): Progressive example</vt:lpstr>
      <vt:lpstr>Law of the Sea Treaty (LOST): (“A back door for cap-and-trade.”)</vt:lpstr>
      <vt:lpstr>Additional Reading</vt:lpstr>
      <vt:lpstr>It’s name is “Legion” --  An Aristolelian Syllogism proving that Marxism is Satanic</vt:lpstr>
      <vt:lpstr>Friedrich Nietzsche</vt:lpstr>
      <vt:lpstr>The End</vt:lpstr>
    </vt:vector>
  </TitlesOfParts>
  <Company>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Economy</dc:title>
  <dc:creator>jb</dc:creator>
  <cp:lastModifiedBy>Paul Prentice</cp:lastModifiedBy>
  <cp:revision>152</cp:revision>
  <dcterms:created xsi:type="dcterms:W3CDTF">2009-07-13T22:08:39Z</dcterms:created>
  <dcterms:modified xsi:type="dcterms:W3CDTF">2015-04-03T18:01:35Z</dcterms:modified>
</cp:coreProperties>
</file>