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71" r:id="rId3"/>
    <p:sldId id="274" r:id="rId4"/>
    <p:sldId id="273" r:id="rId5"/>
    <p:sldId id="263" r:id="rId6"/>
    <p:sldId id="264" r:id="rId7"/>
    <p:sldId id="276" r:id="rId8"/>
    <p:sldId id="277" r:id="rId9"/>
    <p:sldId id="278" r:id="rId10"/>
    <p:sldId id="280" r:id="rId11"/>
    <p:sldId id="281" r:id="rId12"/>
    <p:sldId id="73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90" d="100"/>
          <a:sy n="90" d="100"/>
        </p:scale>
        <p:origin x="1278" y="63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BA8E-9C9C-4159-B044-9B35DD9246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6BC5CB-72ED-4EC9-B32D-301F3D51E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BB8448-C3A7-43B2-9A05-71EE7A0CC239}"/>
              </a:ext>
            </a:extLst>
          </p:cNvPr>
          <p:cNvSpPr>
            <a:spLocks noGrp="1"/>
          </p:cNvSpPr>
          <p:nvPr>
            <p:ph type="dt" sz="half" idx="10"/>
          </p:nvPr>
        </p:nvSpPr>
        <p:spPr/>
        <p:txBody>
          <a:bodyPr/>
          <a:lstStyle/>
          <a:p>
            <a:fld id="{30CE2F25-B7B0-401B-834A-16C555B3A9A7}" type="datetimeFigureOut">
              <a:rPr lang="en-US" smtClean="0"/>
              <a:t>11/6/2019</a:t>
            </a:fld>
            <a:endParaRPr lang="en-US"/>
          </a:p>
        </p:txBody>
      </p:sp>
      <p:sp>
        <p:nvSpPr>
          <p:cNvPr id="5" name="Footer Placeholder 4">
            <a:extLst>
              <a:ext uri="{FF2B5EF4-FFF2-40B4-BE49-F238E27FC236}">
                <a16:creationId xmlns:a16="http://schemas.microsoft.com/office/drawing/2014/main" id="{B39CB4F2-FA9F-4AF4-A386-B35F642E9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881A1-84DC-487B-89B9-0EA87F714206}"/>
              </a:ext>
            </a:extLst>
          </p:cNvPr>
          <p:cNvSpPr>
            <a:spLocks noGrp="1"/>
          </p:cNvSpPr>
          <p:nvPr>
            <p:ph type="sldNum" sz="quarter" idx="12"/>
          </p:nvPr>
        </p:nvSpPr>
        <p:spPr/>
        <p:txBody>
          <a:bodyPr/>
          <a:lstStyle/>
          <a:p>
            <a:fld id="{0D7B1CDF-1838-4E3A-9A8C-B258049901FA}" type="slidenum">
              <a:rPr lang="en-US" smtClean="0"/>
              <a:t>‹#›</a:t>
            </a:fld>
            <a:endParaRPr lang="en-US"/>
          </a:p>
        </p:txBody>
      </p:sp>
    </p:spTree>
    <p:extLst>
      <p:ext uri="{BB962C8B-B14F-4D97-AF65-F5344CB8AC3E}">
        <p14:creationId xmlns:p14="http://schemas.microsoft.com/office/powerpoint/2010/main" val="320612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FE6A-376E-4845-A429-13FC36834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D05D21-BF31-4D3D-A1E8-1455ED4230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06B1F-A69C-4789-B574-D7A1F7A3306D}"/>
              </a:ext>
            </a:extLst>
          </p:cNvPr>
          <p:cNvSpPr>
            <a:spLocks noGrp="1"/>
          </p:cNvSpPr>
          <p:nvPr>
            <p:ph type="dt" sz="half" idx="10"/>
          </p:nvPr>
        </p:nvSpPr>
        <p:spPr/>
        <p:txBody>
          <a:bodyPr/>
          <a:lstStyle/>
          <a:p>
            <a:fld id="{30CE2F25-B7B0-401B-834A-16C555B3A9A7}" type="datetimeFigureOut">
              <a:rPr lang="en-US" smtClean="0"/>
              <a:t>11/6/2019</a:t>
            </a:fld>
            <a:endParaRPr lang="en-US"/>
          </a:p>
        </p:txBody>
      </p:sp>
      <p:sp>
        <p:nvSpPr>
          <p:cNvPr id="5" name="Footer Placeholder 4">
            <a:extLst>
              <a:ext uri="{FF2B5EF4-FFF2-40B4-BE49-F238E27FC236}">
                <a16:creationId xmlns:a16="http://schemas.microsoft.com/office/drawing/2014/main" id="{08B5A99E-1AAA-4168-8343-97571D339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56BF32-562E-4DDA-83AD-E352424D2BC8}"/>
              </a:ext>
            </a:extLst>
          </p:cNvPr>
          <p:cNvSpPr>
            <a:spLocks noGrp="1"/>
          </p:cNvSpPr>
          <p:nvPr>
            <p:ph type="sldNum" sz="quarter" idx="12"/>
          </p:nvPr>
        </p:nvSpPr>
        <p:spPr/>
        <p:txBody>
          <a:bodyPr/>
          <a:lstStyle/>
          <a:p>
            <a:fld id="{0D7B1CDF-1838-4E3A-9A8C-B258049901FA}" type="slidenum">
              <a:rPr lang="en-US" smtClean="0"/>
              <a:t>‹#›</a:t>
            </a:fld>
            <a:endParaRPr lang="en-US"/>
          </a:p>
        </p:txBody>
      </p:sp>
    </p:spTree>
    <p:extLst>
      <p:ext uri="{BB962C8B-B14F-4D97-AF65-F5344CB8AC3E}">
        <p14:creationId xmlns:p14="http://schemas.microsoft.com/office/powerpoint/2010/main" val="1930131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A8A20F-A547-497B-A6A4-184C2A5596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1384A5-9849-4DE0-B7E4-FCA27040D7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CD200-C7A0-4140-BF76-E132E3F63EE5}"/>
              </a:ext>
            </a:extLst>
          </p:cNvPr>
          <p:cNvSpPr>
            <a:spLocks noGrp="1"/>
          </p:cNvSpPr>
          <p:nvPr>
            <p:ph type="dt" sz="half" idx="10"/>
          </p:nvPr>
        </p:nvSpPr>
        <p:spPr/>
        <p:txBody>
          <a:bodyPr/>
          <a:lstStyle/>
          <a:p>
            <a:fld id="{30CE2F25-B7B0-401B-834A-16C555B3A9A7}" type="datetimeFigureOut">
              <a:rPr lang="en-US" smtClean="0"/>
              <a:t>11/6/2019</a:t>
            </a:fld>
            <a:endParaRPr lang="en-US"/>
          </a:p>
        </p:txBody>
      </p:sp>
      <p:sp>
        <p:nvSpPr>
          <p:cNvPr id="5" name="Footer Placeholder 4">
            <a:extLst>
              <a:ext uri="{FF2B5EF4-FFF2-40B4-BE49-F238E27FC236}">
                <a16:creationId xmlns:a16="http://schemas.microsoft.com/office/drawing/2014/main" id="{1343C155-0BEE-447C-A220-64238A3C55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0B5E1-0D27-4AD8-87D8-5520F7F9B8D2}"/>
              </a:ext>
            </a:extLst>
          </p:cNvPr>
          <p:cNvSpPr>
            <a:spLocks noGrp="1"/>
          </p:cNvSpPr>
          <p:nvPr>
            <p:ph type="sldNum" sz="quarter" idx="12"/>
          </p:nvPr>
        </p:nvSpPr>
        <p:spPr/>
        <p:txBody>
          <a:bodyPr/>
          <a:lstStyle/>
          <a:p>
            <a:fld id="{0D7B1CDF-1838-4E3A-9A8C-B258049901FA}" type="slidenum">
              <a:rPr lang="en-US" smtClean="0"/>
              <a:t>‹#›</a:t>
            </a:fld>
            <a:endParaRPr lang="en-US"/>
          </a:p>
        </p:txBody>
      </p:sp>
    </p:spTree>
    <p:extLst>
      <p:ext uri="{BB962C8B-B14F-4D97-AF65-F5344CB8AC3E}">
        <p14:creationId xmlns:p14="http://schemas.microsoft.com/office/powerpoint/2010/main" val="8744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4F96-1F39-418D-83DE-5D182E7314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1DC287-A9B1-4AA3-AF3F-024FAEBB04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20403-2365-445A-A567-B3F74BEACE35}"/>
              </a:ext>
            </a:extLst>
          </p:cNvPr>
          <p:cNvSpPr>
            <a:spLocks noGrp="1"/>
          </p:cNvSpPr>
          <p:nvPr>
            <p:ph type="dt" sz="half" idx="10"/>
          </p:nvPr>
        </p:nvSpPr>
        <p:spPr/>
        <p:txBody>
          <a:bodyPr/>
          <a:lstStyle/>
          <a:p>
            <a:fld id="{30CE2F25-B7B0-401B-834A-16C555B3A9A7}" type="datetimeFigureOut">
              <a:rPr lang="en-US" smtClean="0"/>
              <a:t>11/6/2019</a:t>
            </a:fld>
            <a:endParaRPr lang="en-US"/>
          </a:p>
        </p:txBody>
      </p:sp>
      <p:sp>
        <p:nvSpPr>
          <p:cNvPr id="5" name="Footer Placeholder 4">
            <a:extLst>
              <a:ext uri="{FF2B5EF4-FFF2-40B4-BE49-F238E27FC236}">
                <a16:creationId xmlns:a16="http://schemas.microsoft.com/office/drawing/2014/main" id="{BACBD850-CDBC-45A6-8A22-2F80849EF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5520F-0923-47C8-8C88-D6D78BBE5CBC}"/>
              </a:ext>
            </a:extLst>
          </p:cNvPr>
          <p:cNvSpPr>
            <a:spLocks noGrp="1"/>
          </p:cNvSpPr>
          <p:nvPr>
            <p:ph type="sldNum" sz="quarter" idx="12"/>
          </p:nvPr>
        </p:nvSpPr>
        <p:spPr/>
        <p:txBody>
          <a:bodyPr/>
          <a:lstStyle/>
          <a:p>
            <a:fld id="{0D7B1CDF-1838-4E3A-9A8C-B258049901FA}" type="slidenum">
              <a:rPr lang="en-US" smtClean="0"/>
              <a:t>‹#›</a:t>
            </a:fld>
            <a:endParaRPr lang="en-US"/>
          </a:p>
        </p:txBody>
      </p:sp>
    </p:spTree>
    <p:extLst>
      <p:ext uri="{BB962C8B-B14F-4D97-AF65-F5344CB8AC3E}">
        <p14:creationId xmlns:p14="http://schemas.microsoft.com/office/powerpoint/2010/main" val="2906786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CC63-F1D6-4A67-9A90-672C939101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D2B3A3-060E-45BE-BA4A-44737EC52F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51C197-00F5-4758-8834-0123F90C8D76}"/>
              </a:ext>
            </a:extLst>
          </p:cNvPr>
          <p:cNvSpPr>
            <a:spLocks noGrp="1"/>
          </p:cNvSpPr>
          <p:nvPr>
            <p:ph type="dt" sz="half" idx="10"/>
          </p:nvPr>
        </p:nvSpPr>
        <p:spPr/>
        <p:txBody>
          <a:bodyPr/>
          <a:lstStyle/>
          <a:p>
            <a:fld id="{30CE2F25-B7B0-401B-834A-16C555B3A9A7}" type="datetimeFigureOut">
              <a:rPr lang="en-US" smtClean="0"/>
              <a:t>11/6/2019</a:t>
            </a:fld>
            <a:endParaRPr lang="en-US"/>
          </a:p>
        </p:txBody>
      </p:sp>
      <p:sp>
        <p:nvSpPr>
          <p:cNvPr id="5" name="Footer Placeholder 4">
            <a:extLst>
              <a:ext uri="{FF2B5EF4-FFF2-40B4-BE49-F238E27FC236}">
                <a16:creationId xmlns:a16="http://schemas.microsoft.com/office/drawing/2014/main" id="{D8ACE86A-518C-4D76-BA8A-98E48B6AD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A8CE5-A8BF-4574-AC18-393EA2FCCD28}"/>
              </a:ext>
            </a:extLst>
          </p:cNvPr>
          <p:cNvSpPr>
            <a:spLocks noGrp="1"/>
          </p:cNvSpPr>
          <p:nvPr>
            <p:ph type="sldNum" sz="quarter" idx="12"/>
          </p:nvPr>
        </p:nvSpPr>
        <p:spPr/>
        <p:txBody>
          <a:bodyPr/>
          <a:lstStyle/>
          <a:p>
            <a:fld id="{0D7B1CDF-1838-4E3A-9A8C-B258049901FA}" type="slidenum">
              <a:rPr lang="en-US" smtClean="0"/>
              <a:t>‹#›</a:t>
            </a:fld>
            <a:endParaRPr lang="en-US"/>
          </a:p>
        </p:txBody>
      </p:sp>
    </p:spTree>
    <p:extLst>
      <p:ext uri="{BB962C8B-B14F-4D97-AF65-F5344CB8AC3E}">
        <p14:creationId xmlns:p14="http://schemas.microsoft.com/office/powerpoint/2010/main" val="59764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39834-DC5E-47E8-B7F2-1FFF1B7F2B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C9A18-39E5-464A-9A02-906B3750D9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130E01-98F1-49BE-9A44-9F39BB64E2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5DF0EB-F0EF-4EF5-B4BE-63240E0ADE0A}"/>
              </a:ext>
            </a:extLst>
          </p:cNvPr>
          <p:cNvSpPr>
            <a:spLocks noGrp="1"/>
          </p:cNvSpPr>
          <p:nvPr>
            <p:ph type="dt" sz="half" idx="10"/>
          </p:nvPr>
        </p:nvSpPr>
        <p:spPr/>
        <p:txBody>
          <a:bodyPr/>
          <a:lstStyle/>
          <a:p>
            <a:fld id="{30CE2F25-B7B0-401B-834A-16C555B3A9A7}" type="datetimeFigureOut">
              <a:rPr lang="en-US" smtClean="0"/>
              <a:t>11/6/2019</a:t>
            </a:fld>
            <a:endParaRPr lang="en-US"/>
          </a:p>
        </p:txBody>
      </p:sp>
      <p:sp>
        <p:nvSpPr>
          <p:cNvPr id="6" name="Footer Placeholder 5">
            <a:extLst>
              <a:ext uri="{FF2B5EF4-FFF2-40B4-BE49-F238E27FC236}">
                <a16:creationId xmlns:a16="http://schemas.microsoft.com/office/drawing/2014/main" id="{CD967EB9-323A-4189-9BED-DB83E78B4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F8EC6-C03E-4BE1-8689-E57EF29AF1B1}"/>
              </a:ext>
            </a:extLst>
          </p:cNvPr>
          <p:cNvSpPr>
            <a:spLocks noGrp="1"/>
          </p:cNvSpPr>
          <p:nvPr>
            <p:ph type="sldNum" sz="quarter" idx="12"/>
          </p:nvPr>
        </p:nvSpPr>
        <p:spPr/>
        <p:txBody>
          <a:bodyPr/>
          <a:lstStyle/>
          <a:p>
            <a:fld id="{0D7B1CDF-1838-4E3A-9A8C-B258049901FA}" type="slidenum">
              <a:rPr lang="en-US" smtClean="0"/>
              <a:t>‹#›</a:t>
            </a:fld>
            <a:endParaRPr lang="en-US"/>
          </a:p>
        </p:txBody>
      </p:sp>
    </p:spTree>
    <p:extLst>
      <p:ext uri="{BB962C8B-B14F-4D97-AF65-F5344CB8AC3E}">
        <p14:creationId xmlns:p14="http://schemas.microsoft.com/office/powerpoint/2010/main" val="364500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7B96-F137-488C-95C3-AE97A046B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6686A2-439C-4A02-A8A9-740D001DB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3F07A8-0731-45BE-9E48-F478217150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8ED0E-2576-4777-B365-4F3F4AC8F5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2022C-B1B8-4142-935A-1788833A0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D2619D-AE3E-4E3E-BF23-1BF85B8430C7}"/>
              </a:ext>
            </a:extLst>
          </p:cNvPr>
          <p:cNvSpPr>
            <a:spLocks noGrp="1"/>
          </p:cNvSpPr>
          <p:nvPr>
            <p:ph type="dt" sz="half" idx="10"/>
          </p:nvPr>
        </p:nvSpPr>
        <p:spPr/>
        <p:txBody>
          <a:bodyPr/>
          <a:lstStyle/>
          <a:p>
            <a:fld id="{30CE2F25-B7B0-401B-834A-16C555B3A9A7}" type="datetimeFigureOut">
              <a:rPr lang="en-US" smtClean="0"/>
              <a:t>11/6/2019</a:t>
            </a:fld>
            <a:endParaRPr lang="en-US"/>
          </a:p>
        </p:txBody>
      </p:sp>
      <p:sp>
        <p:nvSpPr>
          <p:cNvPr id="8" name="Footer Placeholder 7">
            <a:extLst>
              <a:ext uri="{FF2B5EF4-FFF2-40B4-BE49-F238E27FC236}">
                <a16:creationId xmlns:a16="http://schemas.microsoft.com/office/drawing/2014/main" id="{F37D8216-85B1-40FF-B41D-F0F879D2F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209DE8-968D-472E-9E1B-BCB95823EC19}"/>
              </a:ext>
            </a:extLst>
          </p:cNvPr>
          <p:cNvSpPr>
            <a:spLocks noGrp="1"/>
          </p:cNvSpPr>
          <p:nvPr>
            <p:ph type="sldNum" sz="quarter" idx="12"/>
          </p:nvPr>
        </p:nvSpPr>
        <p:spPr/>
        <p:txBody>
          <a:bodyPr/>
          <a:lstStyle/>
          <a:p>
            <a:fld id="{0D7B1CDF-1838-4E3A-9A8C-B258049901FA}" type="slidenum">
              <a:rPr lang="en-US" smtClean="0"/>
              <a:t>‹#›</a:t>
            </a:fld>
            <a:endParaRPr lang="en-US"/>
          </a:p>
        </p:txBody>
      </p:sp>
    </p:spTree>
    <p:extLst>
      <p:ext uri="{BB962C8B-B14F-4D97-AF65-F5344CB8AC3E}">
        <p14:creationId xmlns:p14="http://schemas.microsoft.com/office/powerpoint/2010/main" val="3595314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E201-132B-4562-8FA3-7D2608DABF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5A0D9C-D810-4D53-A382-25331242C6CD}"/>
              </a:ext>
            </a:extLst>
          </p:cNvPr>
          <p:cNvSpPr>
            <a:spLocks noGrp="1"/>
          </p:cNvSpPr>
          <p:nvPr>
            <p:ph type="dt" sz="half" idx="10"/>
          </p:nvPr>
        </p:nvSpPr>
        <p:spPr/>
        <p:txBody>
          <a:bodyPr/>
          <a:lstStyle/>
          <a:p>
            <a:fld id="{30CE2F25-B7B0-401B-834A-16C555B3A9A7}" type="datetimeFigureOut">
              <a:rPr lang="en-US" smtClean="0"/>
              <a:t>11/6/2019</a:t>
            </a:fld>
            <a:endParaRPr lang="en-US"/>
          </a:p>
        </p:txBody>
      </p:sp>
      <p:sp>
        <p:nvSpPr>
          <p:cNvPr id="4" name="Footer Placeholder 3">
            <a:extLst>
              <a:ext uri="{FF2B5EF4-FFF2-40B4-BE49-F238E27FC236}">
                <a16:creationId xmlns:a16="http://schemas.microsoft.com/office/drawing/2014/main" id="{63F10F89-F629-4CC8-971D-118F38D017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FC1472-FE54-4AD9-B283-9011B2265512}"/>
              </a:ext>
            </a:extLst>
          </p:cNvPr>
          <p:cNvSpPr>
            <a:spLocks noGrp="1"/>
          </p:cNvSpPr>
          <p:nvPr>
            <p:ph type="sldNum" sz="quarter" idx="12"/>
          </p:nvPr>
        </p:nvSpPr>
        <p:spPr/>
        <p:txBody>
          <a:bodyPr/>
          <a:lstStyle/>
          <a:p>
            <a:fld id="{0D7B1CDF-1838-4E3A-9A8C-B258049901FA}" type="slidenum">
              <a:rPr lang="en-US" smtClean="0"/>
              <a:t>‹#›</a:t>
            </a:fld>
            <a:endParaRPr lang="en-US"/>
          </a:p>
        </p:txBody>
      </p:sp>
    </p:spTree>
    <p:extLst>
      <p:ext uri="{BB962C8B-B14F-4D97-AF65-F5344CB8AC3E}">
        <p14:creationId xmlns:p14="http://schemas.microsoft.com/office/powerpoint/2010/main" val="181666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986CD1-E952-492F-9D61-182C2A14AC67}"/>
              </a:ext>
            </a:extLst>
          </p:cNvPr>
          <p:cNvSpPr>
            <a:spLocks noGrp="1"/>
          </p:cNvSpPr>
          <p:nvPr>
            <p:ph type="dt" sz="half" idx="10"/>
          </p:nvPr>
        </p:nvSpPr>
        <p:spPr/>
        <p:txBody>
          <a:bodyPr/>
          <a:lstStyle/>
          <a:p>
            <a:fld id="{30CE2F25-B7B0-401B-834A-16C555B3A9A7}" type="datetimeFigureOut">
              <a:rPr lang="en-US" smtClean="0"/>
              <a:t>11/6/2019</a:t>
            </a:fld>
            <a:endParaRPr lang="en-US"/>
          </a:p>
        </p:txBody>
      </p:sp>
      <p:sp>
        <p:nvSpPr>
          <p:cNvPr id="3" name="Footer Placeholder 2">
            <a:extLst>
              <a:ext uri="{FF2B5EF4-FFF2-40B4-BE49-F238E27FC236}">
                <a16:creationId xmlns:a16="http://schemas.microsoft.com/office/drawing/2014/main" id="{2E0F637F-198D-4487-8876-2596F53563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2E83E3-69FF-409A-8837-4954B4566AA8}"/>
              </a:ext>
            </a:extLst>
          </p:cNvPr>
          <p:cNvSpPr>
            <a:spLocks noGrp="1"/>
          </p:cNvSpPr>
          <p:nvPr>
            <p:ph type="sldNum" sz="quarter" idx="12"/>
          </p:nvPr>
        </p:nvSpPr>
        <p:spPr/>
        <p:txBody>
          <a:bodyPr/>
          <a:lstStyle/>
          <a:p>
            <a:fld id="{0D7B1CDF-1838-4E3A-9A8C-B258049901FA}" type="slidenum">
              <a:rPr lang="en-US" smtClean="0"/>
              <a:t>‹#›</a:t>
            </a:fld>
            <a:endParaRPr lang="en-US"/>
          </a:p>
        </p:txBody>
      </p:sp>
    </p:spTree>
    <p:extLst>
      <p:ext uri="{BB962C8B-B14F-4D97-AF65-F5344CB8AC3E}">
        <p14:creationId xmlns:p14="http://schemas.microsoft.com/office/powerpoint/2010/main" val="419945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2F56-30E6-4357-8679-27B7AD65B8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6CF967-EE9B-45E9-8BB9-289E1BBD4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566CFF-EF77-4BB8-A4E8-8082299F4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AD966C-5979-4E99-A270-664B8762DA45}"/>
              </a:ext>
            </a:extLst>
          </p:cNvPr>
          <p:cNvSpPr>
            <a:spLocks noGrp="1"/>
          </p:cNvSpPr>
          <p:nvPr>
            <p:ph type="dt" sz="half" idx="10"/>
          </p:nvPr>
        </p:nvSpPr>
        <p:spPr/>
        <p:txBody>
          <a:bodyPr/>
          <a:lstStyle/>
          <a:p>
            <a:fld id="{30CE2F25-B7B0-401B-834A-16C555B3A9A7}" type="datetimeFigureOut">
              <a:rPr lang="en-US" smtClean="0"/>
              <a:t>11/6/2019</a:t>
            </a:fld>
            <a:endParaRPr lang="en-US"/>
          </a:p>
        </p:txBody>
      </p:sp>
      <p:sp>
        <p:nvSpPr>
          <p:cNvPr id="6" name="Footer Placeholder 5">
            <a:extLst>
              <a:ext uri="{FF2B5EF4-FFF2-40B4-BE49-F238E27FC236}">
                <a16:creationId xmlns:a16="http://schemas.microsoft.com/office/drawing/2014/main" id="{BF37804D-9DBE-4A74-8FD9-3F4C04200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ED0908-06B4-49AE-BEA9-5A14D0CD487E}"/>
              </a:ext>
            </a:extLst>
          </p:cNvPr>
          <p:cNvSpPr>
            <a:spLocks noGrp="1"/>
          </p:cNvSpPr>
          <p:nvPr>
            <p:ph type="sldNum" sz="quarter" idx="12"/>
          </p:nvPr>
        </p:nvSpPr>
        <p:spPr/>
        <p:txBody>
          <a:bodyPr/>
          <a:lstStyle/>
          <a:p>
            <a:fld id="{0D7B1CDF-1838-4E3A-9A8C-B258049901FA}" type="slidenum">
              <a:rPr lang="en-US" smtClean="0"/>
              <a:t>‹#›</a:t>
            </a:fld>
            <a:endParaRPr lang="en-US"/>
          </a:p>
        </p:txBody>
      </p:sp>
    </p:spTree>
    <p:extLst>
      <p:ext uri="{BB962C8B-B14F-4D97-AF65-F5344CB8AC3E}">
        <p14:creationId xmlns:p14="http://schemas.microsoft.com/office/powerpoint/2010/main" val="4002200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B7C1-68CA-46BA-AB9E-87D21B70CF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C7DF5F-14AE-46A9-9E43-D2AF0D8DA9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33B956-A57E-48EB-9ACD-1B08FDB660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049057-FDEB-4D0B-B0FD-E09601DCD03D}"/>
              </a:ext>
            </a:extLst>
          </p:cNvPr>
          <p:cNvSpPr>
            <a:spLocks noGrp="1"/>
          </p:cNvSpPr>
          <p:nvPr>
            <p:ph type="dt" sz="half" idx="10"/>
          </p:nvPr>
        </p:nvSpPr>
        <p:spPr/>
        <p:txBody>
          <a:bodyPr/>
          <a:lstStyle/>
          <a:p>
            <a:fld id="{30CE2F25-B7B0-401B-834A-16C555B3A9A7}" type="datetimeFigureOut">
              <a:rPr lang="en-US" smtClean="0"/>
              <a:t>11/6/2019</a:t>
            </a:fld>
            <a:endParaRPr lang="en-US"/>
          </a:p>
        </p:txBody>
      </p:sp>
      <p:sp>
        <p:nvSpPr>
          <p:cNvPr id="6" name="Footer Placeholder 5">
            <a:extLst>
              <a:ext uri="{FF2B5EF4-FFF2-40B4-BE49-F238E27FC236}">
                <a16:creationId xmlns:a16="http://schemas.microsoft.com/office/drawing/2014/main" id="{86FFA4A4-A7A9-467D-A598-3F05A5FEF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1EE457-50C1-4ACA-B9AC-D2352DF04035}"/>
              </a:ext>
            </a:extLst>
          </p:cNvPr>
          <p:cNvSpPr>
            <a:spLocks noGrp="1"/>
          </p:cNvSpPr>
          <p:nvPr>
            <p:ph type="sldNum" sz="quarter" idx="12"/>
          </p:nvPr>
        </p:nvSpPr>
        <p:spPr/>
        <p:txBody>
          <a:bodyPr/>
          <a:lstStyle/>
          <a:p>
            <a:fld id="{0D7B1CDF-1838-4E3A-9A8C-B258049901FA}" type="slidenum">
              <a:rPr lang="en-US" smtClean="0"/>
              <a:t>‹#›</a:t>
            </a:fld>
            <a:endParaRPr lang="en-US"/>
          </a:p>
        </p:txBody>
      </p:sp>
    </p:spTree>
    <p:extLst>
      <p:ext uri="{BB962C8B-B14F-4D97-AF65-F5344CB8AC3E}">
        <p14:creationId xmlns:p14="http://schemas.microsoft.com/office/powerpoint/2010/main" val="289368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14CF59-ABEA-4C16-90C8-6864BE691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43D5A5-C80B-44A2-AE3C-EA6A280DC1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3E660-0C6A-4C8C-8415-E534C0F897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E2F25-B7B0-401B-834A-16C555B3A9A7}" type="datetimeFigureOut">
              <a:rPr lang="en-US" smtClean="0"/>
              <a:t>11/6/2019</a:t>
            </a:fld>
            <a:endParaRPr lang="en-US"/>
          </a:p>
        </p:txBody>
      </p:sp>
      <p:sp>
        <p:nvSpPr>
          <p:cNvPr id="5" name="Footer Placeholder 4">
            <a:extLst>
              <a:ext uri="{FF2B5EF4-FFF2-40B4-BE49-F238E27FC236}">
                <a16:creationId xmlns:a16="http://schemas.microsoft.com/office/drawing/2014/main" id="{0EB939D0-2C3D-4A56-9462-6A44139A2B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D45A31-E1C2-4EB3-AAA2-58347DF561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B1CDF-1838-4E3A-9A8C-B258049901FA}" type="slidenum">
              <a:rPr lang="en-US" smtClean="0"/>
              <a:t>‹#›</a:t>
            </a:fld>
            <a:endParaRPr lang="en-US"/>
          </a:p>
        </p:txBody>
      </p:sp>
    </p:spTree>
    <p:extLst>
      <p:ext uri="{BB962C8B-B14F-4D97-AF65-F5344CB8AC3E}">
        <p14:creationId xmlns:p14="http://schemas.microsoft.com/office/powerpoint/2010/main" val="557877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reeform 37">
            <a:extLst>
              <a:ext uri="{FF2B5EF4-FFF2-40B4-BE49-F238E27FC236}">
                <a16:creationId xmlns:a16="http://schemas.microsoft.com/office/drawing/2014/main" id="{DEFD2014-7535-4EF2-808F-F045749C8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76C622A-5B09-4E8D-B3CC-6769FEEA6EF4}"/>
              </a:ext>
            </a:extLst>
          </p:cNvPr>
          <p:cNvSpPr>
            <a:spLocks noGrp="1"/>
          </p:cNvSpPr>
          <p:nvPr>
            <p:ph idx="1"/>
          </p:nvPr>
        </p:nvSpPr>
        <p:spPr>
          <a:xfrm>
            <a:off x="838200" y="2102492"/>
            <a:ext cx="5097779" cy="4065986"/>
          </a:xfrm>
        </p:spPr>
        <p:txBody>
          <a:bodyPr anchor="t">
            <a:normAutofit/>
          </a:bodyPr>
          <a:lstStyle/>
          <a:p>
            <a:pPr lvl="0" fontAlgn="base">
              <a:spcBef>
                <a:spcPct val="0"/>
              </a:spcBef>
              <a:spcAft>
                <a:spcPts val="600"/>
              </a:spcAft>
            </a:pPr>
            <a:r>
              <a:rPr lang="en-US" altLang="en-US" sz="2000" dirty="0">
                <a:solidFill>
                  <a:srgbClr val="FFFFFF"/>
                </a:solidFill>
              </a:rPr>
              <a:t>MICROGRIDS – A WATERSHED MOMENT</a:t>
            </a:r>
          </a:p>
          <a:p>
            <a:pPr lvl="0" fontAlgn="base">
              <a:spcBef>
                <a:spcPct val="0"/>
              </a:spcBef>
              <a:spcAft>
                <a:spcPts val="600"/>
              </a:spcAft>
            </a:pPr>
            <a:endParaRPr lang="en-US" altLang="en-US" sz="2000" dirty="0">
              <a:solidFill>
                <a:srgbClr val="FFFFFF"/>
              </a:solidFill>
            </a:endParaRPr>
          </a:p>
          <a:p>
            <a:pPr marL="0" lvl="0" indent="0" fontAlgn="base">
              <a:spcBef>
                <a:spcPct val="0"/>
              </a:spcBef>
              <a:spcAft>
                <a:spcPts val="600"/>
              </a:spcAft>
              <a:buNone/>
            </a:pPr>
            <a:br>
              <a:rPr lang="en-US" altLang="en-US" sz="2000" dirty="0">
                <a:solidFill>
                  <a:srgbClr val="FFFFFF"/>
                </a:solidFill>
              </a:rPr>
            </a:br>
            <a:endParaRPr lang="en-US" altLang="en-US" sz="2000" dirty="0">
              <a:solidFill>
                <a:srgbClr val="FFFFFF"/>
              </a:solidFill>
            </a:endParaRPr>
          </a:p>
          <a:p>
            <a:pPr lvl="0" fontAlgn="base">
              <a:spcBef>
                <a:spcPct val="0"/>
              </a:spcBef>
              <a:spcAft>
                <a:spcPts val="600"/>
              </a:spcAft>
            </a:pPr>
            <a:r>
              <a:rPr lang="en-US" altLang="en-US" sz="2000" dirty="0">
                <a:solidFill>
                  <a:srgbClr val="FFFFFF"/>
                </a:solidFill>
              </a:rPr>
              <a:t>Much of this information was compiled by   Dr. G. H. BAKER</a:t>
            </a:r>
          </a:p>
          <a:p>
            <a:pPr marL="0" lvl="0" indent="0" fontAlgn="base">
              <a:spcBef>
                <a:spcPct val="0"/>
              </a:spcBef>
              <a:spcAft>
                <a:spcPts val="600"/>
              </a:spcAft>
              <a:buNone/>
            </a:pPr>
            <a:endParaRPr lang="en-US" altLang="en-US" sz="2000" dirty="0">
              <a:solidFill>
                <a:srgbClr val="FFFFFF"/>
              </a:solidFill>
            </a:endParaRPr>
          </a:p>
          <a:p>
            <a:pPr marL="0" lvl="0" indent="0" fontAlgn="base">
              <a:spcBef>
                <a:spcPct val="0"/>
              </a:spcBef>
              <a:spcAft>
                <a:spcPts val="600"/>
              </a:spcAft>
              <a:buNone/>
            </a:pPr>
            <a:r>
              <a:rPr lang="en-US" altLang="en-US" sz="2000" dirty="0">
                <a:solidFill>
                  <a:srgbClr val="FFFFFF"/>
                </a:solidFill>
              </a:rPr>
              <a:t>NATIONAL SECURITY COUNCIL STAFF</a:t>
            </a:r>
          </a:p>
          <a:p>
            <a:pPr marL="0" lvl="0" indent="0" fontAlgn="base">
              <a:spcBef>
                <a:spcPct val="0"/>
              </a:spcBef>
              <a:spcAft>
                <a:spcPts val="600"/>
              </a:spcAft>
              <a:buNone/>
            </a:pPr>
            <a:r>
              <a:rPr lang="en-US" altLang="en-US" sz="2000" dirty="0">
                <a:solidFill>
                  <a:srgbClr val="FFFFFF"/>
                </a:solidFill>
              </a:rPr>
              <a:t>Senior EMP Commission Staff </a:t>
            </a:r>
          </a:p>
          <a:p>
            <a:pPr marL="0" lvl="0" indent="0" fontAlgn="base">
              <a:spcBef>
                <a:spcPct val="0"/>
              </a:spcBef>
              <a:spcAft>
                <a:spcPts val="600"/>
              </a:spcAft>
              <a:buNone/>
            </a:pPr>
            <a:r>
              <a:rPr lang="en-US" altLang="en-US" sz="2000" dirty="0">
                <a:solidFill>
                  <a:srgbClr val="FFFFFF"/>
                </a:solidFill>
              </a:rPr>
              <a:t>Senior Advisor EMP Task Force on National and Homeland Security</a:t>
            </a:r>
          </a:p>
          <a:p>
            <a:pPr marL="0" lvl="0" indent="0" fontAlgn="base">
              <a:spcBef>
                <a:spcPct val="0"/>
              </a:spcBef>
              <a:spcAft>
                <a:spcPts val="600"/>
              </a:spcAft>
              <a:buNone/>
            </a:pPr>
            <a:endParaRPr lang="en-US" altLang="en-US" sz="2000" dirty="0">
              <a:solidFill>
                <a:srgbClr val="FFFFFF"/>
              </a:solidFill>
            </a:endParaRPr>
          </a:p>
          <a:p>
            <a:endParaRPr lang="en-US" sz="2000" dirty="0">
              <a:solidFill>
                <a:srgbClr val="FFFFFF"/>
              </a:solidFill>
            </a:endParaRPr>
          </a:p>
        </p:txBody>
      </p:sp>
      <p:pic>
        <p:nvPicPr>
          <p:cNvPr id="2052" name="Picture 4">
            <a:extLst>
              <a:ext uri="{FF2B5EF4-FFF2-40B4-BE49-F238E27FC236}">
                <a16:creationId xmlns:a16="http://schemas.microsoft.com/office/drawing/2014/main" id="{45E9A07A-0DB0-4506-807E-0BD7B29A53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550" b="10175"/>
          <a:stretch/>
        </p:blipFill>
        <p:spPr bwMode="auto">
          <a:xfrm>
            <a:off x="6587330" y="1691641"/>
            <a:ext cx="4004406" cy="2500885"/>
          </a:xfrm>
          <a:custGeom>
            <a:avLst/>
            <a:gdLst>
              <a:gd name="connsiteX0" fmla="*/ 1158807 w 4004406"/>
              <a:gd name="connsiteY0" fmla="*/ 0 h 2500885"/>
              <a:gd name="connsiteX1" fmla="*/ 4004406 w 4004406"/>
              <a:gd name="connsiteY1" fmla="*/ 0 h 2500885"/>
              <a:gd name="connsiteX2" fmla="*/ 2845598 w 4004406"/>
              <a:gd name="connsiteY2" fmla="*/ 2500885 h 2500885"/>
              <a:gd name="connsiteX3" fmla="*/ 0 w 4004406"/>
              <a:gd name="connsiteY3" fmla="*/ 2500885 h 2500885"/>
            </a:gdLst>
            <a:ahLst/>
            <a:cxnLst>
              <a:cxn ang="0">
                <a:pos x="connsiteX0" y="connsiteY0"/>
              </a:cxn>
              <a:cxn ang="0">
                <a:pos x="connsiteX1" y="connsiteY1"/>
              </a:cxn>
              <a:cxn ang="0">
                <a:pos x="connsiteX2" y="connsiteY2"/>
              </a:cxn>
              <a:cxn ang="0">
                <a:pos x="connsiteX3" y="connsiteY3"/>
              </a:cxn>
            </a:cxnLst>
            <a:rect l="l" t="t" r="r" b="b"/>
            <a:pathLst>
              <a:path w="4004406" h="2500885">
                <a:moveTo>
                  <a:pt x="1158807" y="0"/>
                </a:moveTo>
                <a:lnTo>
                  <a:pt x="4004406" y="0"/>
                </a:lnTo>
                <a:lnTo>
                  <a:pt x="2845598" y="2500885"/>
                </a:lnTo>
                <a:lnTo>
                  <a:pt x="0" y="2500885"/>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C2F3E9F-F3D8-422E-A4FC-C3A8A6D8D6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55" r="-5" b="19438"/>
          <a:stretch/>
        </p:blipFill>
        <p:spPr bwMode="auto">
          <a:xfrm>
            <a:off x="9597231" y="1691164"/>
            <a:ext cx="2594769" cy="2501837"/>
          </a:xfrm>
          <a:custGeom>
            <a:avLst/>
            <a:gdLst>
              <a:gd name="connsiteX0" fmla="*/ 1159248 w 2594769"/>
              <a:gd name="connsiteY0" fmla="*/ 0 h 2501837"/>
              <a:gd name="connsiteX1" fmla="*/ 2594769 w 2594769"/>
              <a:gd name="connsiteY1" fmla="*/ 0 h 2501837"/>
              <a:gd name="connsiteX2" fmla="*/ 2594769 w 2594769"/>
              <a:gd name="connsiteY2" fmla="*/ 2501837 h 2501837"/>
              <a:gd name="connsiteX3" fmla="*/ 0 w 2594769"/>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2594769" h="2501837">
                <a:moveTo>
                  <a:pt x="1159248" y="0"/>
                </a:moveTo>
                <a:lnTo>
                  <a:pt x="2594769" y="0"/>
                </a:lnTo>
                <a:lnTo>
                  <a:pt x="2594769"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E9FCE751-3042-445A-96B3-0CD6E9D9D5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923" r="2" b="4263"/>
          <a:stretch/>
        </p:blipFill>
        <p:spPr bwMode="auto">
          <a:xfrm>
            <a:off x="7823674" y="4357117"/>
            <a:ext cx="4368327" cy="2500884"/>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65AD4899-CBF1-4505-B9BB-9F35E86C56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013" r="1" b="9035"/>
          <a:stretch/>
        </p:blipFill>
        <p:spPr bwMode="auto">
          <a:xfrm>
            <a:off x="4791075" y="4357117"/>
            <a:ext cx="4570758"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picture containing food, soup, drawing&#10;&#10;Description automatically generated">
            <a:extLst>
              <a:ext uri="{FF2B5EF4-FFF2-40B4-BE49-F238E27FC236}">
                <a16:creationId xmlns:a16="http://schemas.microsoft.com/office/drawing/2014/main" id="{043C892A-A82B-42CF-8327-4D27E71D7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6279" y="125413"/>
            <a:ext cx="1416759" cy="1398780"/>
          </a:xfrm>
          <a:prstGeom prst="rect">
            <a:avLst/>
          </a:prstGeom>
        </p:spPr>
      </p:pic>
      <p:sp>
        <p:nvSpPr>
          <p:cNvPr id="7" name="TextBox 6">
            <a:extLst>
              <a:ext uri="{FF2B5EF4-FFF2-40B4-BE49-F238E27FC236}">
                <a16:creationId xmlns:a16="http://schemas.microsoft.com/office/drawing/2014/main" id="{CAB2A92F-FC8E-41F5-B683-170799F1E890}"/>
              </a:ext>
            </a:extLst>
          </p:cNvPr>
          <p:cNvSpPr txBox="1"/>
          <p:nvPr/>
        </p:nvSpPr>
        <p:spPr>
          <a:xfrm>
            <a:off x="2372512" y="560102"/>
            <a:ext cx="9202057" cy="584775"/>
          </a:xfrm>
          <a:prstGeom prst="rect">
            <a:avLst/>
          </a:prstGeom>
          <a:noFill/>
        </p:spPr>
        <p:txBody>
          <a:bodyPr wrap="square" rtlCol="0">
            <a:spAutoFit/>
          </a:bodyPr>
          <a:lstStyle/>
          <a:p>
            <a:r>
              <a:rPr lang="en-US" sz="3200"/>
              <a:t>Task Force on National and Homeland Security</a:t>
            </a:r>
            <a:endParaRPr lang="en-US" sz="3200" dirty="0"/>
          </a:p>
        </p:txBody>
      </p:sp>
    </p:spTree>
    <p:extLst>
      <p:ext uri="{BB962C8B-B14F-4D97-AF65-F5344CB8AC3E}">
        <p14:creationId xmlns:p14="http://schemas.microsoft.com/office/powerpoint/2010/main" val="3425993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54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9"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EA22855-3BF6-443C-8DCA-E07BDAD827A7}"/>
              </a:ext>
            </a:extLst>
          </p:cNvPr>
          <p:cNvSpPr>
            <a:spLocks noGrp="1"/>
          </p:cNvSpPr>
          <p:nvPr>
            <p:ph idx="1"/>
          </p:nvPr>
        </p:nvSpPr>
        <p:spPr>
          <a:xfrm>
            <a:off x="7690272" y="174929"/>
            <a:ext cx="4174181" cy="6030661"/>
          </a:xfrm>
        </p:spPr>
        <p:txBody>
          <a:bodyPr anchor="ctr">
            <a:normAutofit/>
          </a:bodyPr>
          <a:lstStyle/>
          <a:p>
            <a:endParaRPr lang="en-US" b="0" dirty="0">
              <a:solidFill>
                <a:schemeClr val="bg1"/>
              </a:solidFill>
              <a:effectLst/>
            </a:endParaRPr>
          </a:p>
          <a:p>
            <a:endParaRPr lang="en-US" sz="2000" dirty="0">
              <a:solidFill>
                <a:srgbClr val="FFFFFF"/>
              </a:solidFill>
            </a:endParaRPr>
          </a:p>
        </p:txBody>
      </p:sp>
      <p:sp>
        <p:nvSpPr>
          <p:cNvPr id="7" name="Rectangle 6">
            <a:extLst>
              <a:ext uri="{FF2B5EF4-FFF2-40B4-BE49-F238E27FC236}">
                <a16:creationId xmlns:a16="http://schemas.microsoft.com/office/drawing/2014/main" id="{EE0A3B3A-2BFE-4F6A-9FC8-134F9595B809}"/>
              </a:ext>
            </a:extLst>
          </p:cNvPr>
          <p:cNvSpPr/>
          <p:nvPr/>
        </p:nvSpPr>
        <p:spPr>
          <a:xfrm>
            <a:off x="680510" y="4794186"/>
            <a:ext cx="6501177" cy="584775"/>
          </a:xfrm>
          <a:prstGeom prst="rect">
            <a:avLst/>
          </a:prstGeom>
        </p:spPr>
        <p:txBody>
          <a:bodyPr wrap="square">
            <a:spAutoFit/>
          </a:bodyPr>
          <a:lstStyle/>
          <a:p>
            <a:endParaRPr lang="en-US" sz="3200" dirty="0">
              <a:solidFill>
                <a:schemeClr val="bg1"/>
              </a:solidFill>
              <a:latin typeface="Twentieth Century"/>
            </a:endParaRPr>
          </a:p>
        </p:txBody>
      </p:sp>
      <p:sp>
        <p:nvSpPr>
          <p:cNvPr id="11" name="Title 10">
            <a:extLst>
              <a:ext uri="{FF2B5EF4-FFF2-40B4-BE49-F238E27FC236}">
                <a16:creationId xmlns:a16="http://schemas.microsoft.com/office/drawing/2014/main" id="{7F2B406C-A540-40C3-BB77-584731B4047B}"/>
              </a:ext>
            </a:extLst>
          </p:cNvPr>
          <p:cNvSpPr>
            <a:spLocks noGrp="1"/>
          </p:cNvSpPr>
          <p:nvPr>
            <p:ph type="title"/>
          </p:nvPr>
        </p:nvSpPr>
        <p:spPr>
          <a:xfrm>
            <a:off x="7738817" y="818614"/>
            <a:ext cx="3772673" cy="5386976"/>
          </a:xfrm>
        </p:spPr>
        <p:txBody>
          <a:bodyPr>
            <a:noAutofit/>
          </a:bodyPr>
          <a:lstStyle/>
          <a:p>
            <a:pPr fontAlgn="base"/>
            <a:r>
              <a:rPr lang="en-US" sz="1600" dirty="0">
                <a:solidFill>
                  <a:srgbClr val="FFFF00"/>
                </a:solidFill>
              </a:rPr>
              <a:t>Installation of unprotected microgrids actually harms resilience </a:t>
            </a:r>
            <a:br>
              <a:rPr lang="en-US" sz="1600" dirty="0">
                <a:solidFill>
                  <a:srgbClr val="FFFF00"/>
                </a:solidFill>
              </a:rPr>
            </a:br>
            <a:r>
              <a:rPr lang="en-US" sz="1600" dirty="0">
                <a:solidFill>
                  <a:srgbClr val="FFFF00"/>
                </a:solidFill>
              </a:rPr>
              <a:t>of existing infrastructure – increases “vulnerability of complexity”</a:t>
            </a:r>
            <a:br>
              <a:rPr lang="en-US" sz="1600" dirty="0">
                <a:solidFill>
                  <a:schemeClr val="bg1"/>
                </a:solidFill>
              </a:rPr>
            </a:br>
            <a:br>
              <a:rPr lang="en-US" sz="1600" dirty="0">
                <a:solidFill>
                  <a:schemeClr val="bg1"/>
                </a:solidFill>
              </a:rPr>
            </a:br>
            <a:r>
              <a:rPr lang="en-US" sz="1600" dirty="0">
                <a:solidFill>
                  <a:schemeClr val="bg1"/>
                </a:solidFill>
              </a:rPr>
              <a:t>Added layers of cyber/EMP vulnerability inherent in control systems, interconnecting pathways</a:t>
            </a:r>
            <a:br>
              <a:rPr lang="en-US" sz="1600" dirty="0">
                <a:solidFill>
                  <a:schemeClr val="bg1"/>
                </a:solidFill>
              </a:rPr>
            </a:br>
            <a:br>
              <a:rPr lang="en-US" sz="1600" dirty="0">
                <a:solidFill>
                  <a:schemeClr val="bg1"/>
                </a:solidFill>
              </a:rPr>
            </a:br>
            <a:r>
              <a:rPr lang="en-US" sz="1600" dirty="0">
                <a:solidFill>
                  <a:schemeClr val="bg1"/>
                </a:solidFill>
              </a:rPr>
              <a:t>Includes failures due to Murphy's laws and Malefactor actions</a:t>
            </a:r>
            <a:br>
              <a:rPr lang="en-US" sz="1600" dirty="0">
                <a:solidFill>
                  <a:schemeClr val="bg1"/>
                </a:solidFill>
              </a:rPr>
            </a:br>
            <a:br>
              <a:rPr lang="en-US" sz="1600" dirty="0">
                <a:solidFill>
                  <a:schemeClr val="bg1"/>
                </a:solidFill>
              </a:rPr>
            </a:br>
            <a:r>
              <a:rPr lang="en-US" sz="1600" dirty="0">
                <a:solidFill>
                  <a:srgbClr val="FFFF00"/>
                </a:solidFill>
              </a:rPr>
              <a:t>DoD experience with facility and weapon system hardening indicates designed-in protection costs are 10X lower than retrofit </a:t>
            </a:r>
            <a:br>
              <a:rPr lang="en-US" sz="1600" dirty="0">
                <a:solidFill>
                  <a:srgbClr val="FFFF00"/>
                </a:solidFill>
              </a:rPr>
            </a:br>
            <a:r>
              <a:rPr lang="en-US" sz="1600" dirty="0">
                <a:solidFill>
                  <a:srgbClr val="FFFF00"/>
                </a:solidFill>
              </a:rPr>
              <a:t>protection (2-5% vs. 20-50%)</a:t>
            </a:r>
            <a:br>
              <a:rPr lang="en-US" sz="1600" dirty="0">
                <a:solidFill>
                  <a:schemeClr val="bg1"/>
                </a:solidFill>
              </a:rPr>
            </a:br>
            <a:r>
              <a:rPr lang="en-US" sz="1600" dirty="0">
                <a:solidFill>
                  <a:schemeClr val="bg1"/>
                </a:solidFill>
              </a:rPr>
              <a:t> </a:t>
            </a:r>
            <a:br>
              <a:rPr lang="en-US" sz="1600" dirty="0">
                <a:solidFill>
                  <a:schemeClr val="bg1"/>
                </a:solidFill>
              </a:rPr>
            </a:br>
            <a:r>
              <a:rPr lang="en-US" sz="1600" dirty="0">
                <a:solidFill>
                  <a:srgbClr val="FFFF00"/>
                </a:solidFill>
              </a:rPr>
              <a:t>We are at a watershed where we must decide between:</a:t>
            </a:r>
            <a:br>
              <a:rPr lang="en-US" sz="1600" dirty="0">
                <a:solidFill>
                  <a:srgbClr val="FFFF00"/>
                </a:solidFill>
              </a:rPr>
            </a:br>
            <a:br>
              <a:rPr lang="en-US" sz="1600" dirty="0">
                <a:solidFill>
                  <a:schemeClr val="bg1"/>
                </a:solidFill>
              </a:rPr>
            </a:br>
            <a:r>
              <a:rPr lang="en-US" sz="1600" dirty="0">
                <a:solidFill>
                  <a:schemeClr val="bg1"/>
                </a:solidFill>
              </a:rPr>
              <a:t>CARPE DIEM for designed-in protection on microgrid installations yielding much improved electricity supply resilience, or</a:t>
            </a:r>
            <a:br>
              <a:rPr lang="en-US" sz="1600" dirty="0">
                <a:solidFill>
                  <a:schemeClr val="bg1"/>
                </a:solidFill>
              </a:rPr>
            </a:br>
            <a:br>
              <a:rPr lang="en-US" sz="1600" dirty="0">
                <a:solidFill>
                  <a:schemeClr val="bg1"/>
                </a:solidFill>
              </a:rPr>
            </a:br>
            <a:r>
              <a:rPr lang="en-US" sz="1600" dirty="0">
                <a:solidFill>
                  <a:schemeClr val="bg1"/>
                </a:solidFill>
              </a:rPr>
              <a:t>Proceed in lazy-faire manner to increase local and regional electric supply </a:t>
            </a:r>
            <a:br>
              <a:rPr lang="en-US" sz="1600" dirty="0">
                <a:solidFill>
                  <a:schemeClr val="bg1"/>
                </a:solidFill>
              </a:rPr>
            </a:br>
            <a:r>
              <a:rPr lang="en-US" sz="1600" dirty="0">
                <a:solidFill>
                  <a:schemeClr val="bg1"/>
                </a:solidFill>
              </a:rPr>
              <a:t>vulnerability</a:t>
            </a:r>
          </a:p>
        </p:txBody>
      </p:sp>
      <p:sp>
        <p:nvSpPr>
          <p:cNvPr id="4" name="Rectangle 3">
            <a:extLst>
              <a:ext uri="{FF2B5EF4-FFF2-40B4-BE49-F238E27FC236}">
                <a16:creationId xmlns:a16="http://schemas.microsoft.com/office/drawing/2014/main" id="{549A3F33-15E7-4CC1-8742-A8A6977C444B}"/>
              </a:ext>
            </a:extLst>
          </p:cNvPr>
          <p:cNvSpPr/>
          <p:nvPr/>
        </p:nvSpPr>
        <p:spPr>
          <a:xfrm>
            <a:off x="531822" y="5015524"/>
            <a:ext cx="7056801" cy="1077218"/>
          </a:xfrm>
          <a:prstGeom prst="rect">
            <a:avLst/>
          </a:prstGeom>
        </p:spPr>
        <p:txBody>
          <a:bodyPr wrap="square">
            <a:spAutoFit/>
          </a:bodyPr>
          <a:lstStyle/>
          <a:p>
            <a:r>
              <a:rPr lang="en-US" sz="3200" dirty="0">
                <a:solidFill>
                  <a:srgbClr val="FFFF00"/>
                </a:solidFill>
                <a:latin typeface="Twentieth Century"/>
              </a:rPr>
              <a:t>A PLEA FOR </a:t>
            </a:r>
            <a:r>
              <a:rPr lang="en-US" sz="3200" u="sng" dirty="0">
                <a:solidFill>
                  <a:srgbClr val="FFFF00"/>
                </a:solidFill>
                <a:latin typeface="Twentieth Century"/>
              </a:rPr>
              <a:t>DESIGNED-IN </a:t>
            </a:r>
            <a:r>
              <a:rPr lang="en-US" sz="3200" dirty="0">
                <a:solidFill>
                  <a:srgbClr val="FFFF00"/>
                </a:solidFill>
                <a:latin typeface="Twentieth Century"/>
              </a:rPr>
              <a:t>EMP/CYBER/</a:t>
            </a:r>
          </a:p>
          <a:p>
            <a:r>
              <a:rPr lang="en-US" sz="3200" dirty="0">
                <a:solidFill>
                  <a:srgbClr val="FFFF00"/>
                </a:solidFill>
                <a:latin typeface="Twentieth Century"/>
              </a:rPr>
              <a:t>PHYSICAL PROTECTION</a:t>
            </a:r>
            <a:endParaRPr lang="en-US" sz="3200" dirty="0">
              <a:solidFill>
                <a:srgbClr val="FFFF00"/>
              </a:solidFill>
            </a:endParaRPr>
          </a:p>
        </p:txBody>
      </p:sp>
      <p:pic>
        <p:nvPicPr>
          <p:cNvPr id="12" name="Picture 4">
            <a:extLst>
              <a:ext uri="{FF2B5EF4-FFF2-40B4-BE49-F238E27FC236}">
                <a16:creationId xmlns:a16="http://schemas.microsoft.com/office/drawing/2014/main" id="{560693B7-41DC-4227-BBBF-900CE4E2E1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628" r="2" b="2"/>
          <a:stretch/>
        </p:blipFill>
        <p:spPr bwMode="auto">
          <a:xfrm>
            <a:off x="0" y="0"/>
            <a:ext cx="7065747" cy="43506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C7D9418-1DE0-4E21-900A-D666FAA45B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40" r="1" b="2332"/>
          <a:stretch/>
        </p:blipFill>
        <p:spPr bwMode="auto">
          <a:xfrm>
            <a:off x="1033669" y="2446866"/>
            <a:ext cx="3405752" cy="196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420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7" name="Picture 3">
            <a:extLst>
              <a:ext uri="{FF2B5EF4-FFF2-40B4-BE49-F238E27FC236}">
                <a16:creationId xmlns:a16="http://schemas.microsoft.com/office/drawing/2014/main" id="{D597282F-7536-4102-9E07-79EB3CD510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84854" y="4584354"/>
            <a:ext cx="2447551" cy="21036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F23086B-5713-4787-ADD8-53F4CC11EB8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022" y="1018245"/>
            <a:ext cx="2824309" cy="2308874"/>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Mountains">
            <a:extLst>
              <a:ext uri="{FF2B5EF4-FFF2-40B4-BE49-F238E27FC236}">
                <a16:creationId xmlns:a16="http://schemas.microsoft.com/office/drawing/2014/main" id="{BE3A2B85-44CE-4C53-873C-23141A03AEA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06664" y="-832067"/>
            <a:ext cx="5382890" cy="53828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2A62944-1235-4250-847E-E5B1F31D2738}"/>
              </a:ext>
            </a:extLst>
          </p:cNvPr>
          <p:cNvSpPr/>
          <p:nvPr/>
        </p:nvSpPr>
        <p:spPr>
          <a:xfrm>
            <a:off x="6646983" y="1978388"/>
            <a:ext cx="3598628" cy="1938992"/>
          </a:xfrm>
          <a:prstGeom prst="rect">
            <a:avLst/>
          </a:prstGeom>
        </p:spPr>
        <p:txBody>
          <a:bodyPr wrap="square">
            <a:spAutoFit/>
          </a:bodyPr>
          <a:lstStyle/>
          <a:p>
            <a:pPr algn="ctr"/>
            <a:r>
              <a:rPr lang="en-US" sz="2800" b="1" dirty="0">
                <a:solidFill>
                  <a:srgbClr val="FFFFFF"/>
                </a:solidFill>
                <a:latin typeface="Calibri" panose="020F0502020204030204" pitchFamily="34" charset="0"/>
              </a:rPr>
              <a:t>MICROGRID</a:t>
            </a:r>
            <a:endParaRPr lang="en-US" sz="2800" dirty="0"/>
          </a:p>
          <a:p>
            <a:pPr algn="ctr"/>
            <a:r>
              <a:rPr lang="en-US" sz="2800" b="1" dirty="0">
                <a:solidFill>
                  <a:srgbClr val="FFFFFF"/>
                </a:solidFill>
                <a:latin typeface="Calibri" panose="020F0502020204030204" pitchFamily="34" charset="0"/>
              </a:rPr>
              <a:t>IMPLEMENTATION</a:t>
            </a:r>
            <a:endParaRPr lang="en-US" sz="2800" dirty="0"/>
          </a:p>
          <a:p>
            <a:pPr algn="ctr"/>
            <a:r>
              <a:rPr lang="en-US" sz="2800" b="1" dirty="0">
                <a:solidFill>
                  <a:srgbClr val="FFFFFF"/>
                </a:solidFill>
                <a:latin typeface="Calibri" panose="020F0502020204030204" pitchFamily="34" charset="0"/>
              </a:rPr>
              <a:t>WATERSHED</a:t>
            </a:r>
            <a:endParaRPr lang="en-US" sz="2800" dirty="0"/>
          </a:p>
          <a:p>
            <a:br>
              <a:rPr lang="en-US" dirty="0"/>
            </a:br>
            <a:endParaRPr lang="en-US" dirty="0"/>
          </a:p>
        </p:txBody>
      </p:sp>
      <p:sp>
        <p:nvSpPr>
          <p:cNvPr id="11" name="Rectangle 10">
            <a:extLst>
              <a:ext uri="{FF2B5EF4-FFF2-40B4-BE49-F238E27FC236}">
                <a16:creationId xmlns:a16="http://schemas.microsoft.com/office/drawing/2014/main" id="{DE873A32-411D-480A-9BFE-957ED9824526}"/>
              </a:ext>
            </a:extLst>
          </p:cNvPr>
          <p:cNvSpPr/>
          <p:nvPr/>
        </p:nvSpPr>
        <p:spPr>
          <a:xfrm>
            <a:off x="102274" y="3596716"/>
            <a:ext cx="6096000" cy="954107"/>
          </a:xfrm>
          <a:prstGeom prst="rect">
            <a:avLst/>
          </a:prstGeom>
        </p:spPr>
        <p:txBody>
          <a:bodyPr>
            <a:spAutoFit/>
          </a:bodyPr>
          <a:lstStyle/>
          <a:p>
            <a:pPr algn="ctr"/>
            <a:r>
              <a:rPr lang="en-US" sz="2000" b="1" u="sng" dirty="0">
                <a:solidFill>
                  <a:srgbClr val="000000"/>
                </a:solidFill>
                <a:latin typeface="Calibri" panose="020F0502020204030204" pitchFamily="34" charset="0"/>
              </a:rPr>
              <a:t>UNPROTECTED</a:t>
            </a:r>
            <a:r>
              <a:rPr lang="en-US" b="1" dirty="0">
                <a:solidFill>
                  <a:srgbClr val="000000"/>
                </a:solidFill>
                <a:latin typeface="Calibri" panose="020F0502020204030204" pitchFamily="34" charset="0"/>
              </a:rPr>
              <a:t> MICROGRID INSTALLATIONS</a:t>
            </a:r>
            <a:endParaRPr lang="en-US" dirty="0"/>
          </a:p>
          <a:p>
            <a:pPr algn="ctr"/>
            <a:r>
              <a:rPr lang="en-US" b="1" dirty="0">
                <a:solidFill>
                  <a:srgbClr val="FF0000"/>
                </a:solidFill>
                <a:latin typeface="Calibri" panose="020F0502020204030204" pitchFamily="34" charset="0"/>
              </a:rPr>
              <a:t>DECREASED OVERALL ELECTRIC </a:t>
            </a:r>
            <a:br>
              <a:rPr lang="en-US" b="1" dirty="0">
                <a:solidFill>
                  <a:srgbClr val="FF0000"/>
                </a:solidFill>
                <a:latin typeface="Calibri" panose="020F0502020204030204" pitchFamily="34" charset="0"/>
              </a:rPr>
            </a:br>
            <a:r>
              <a:rPr lang="en-US" b="1" dirty="0">
                <a:solidFill>
                  <a:srgbClr val="FF0000"/>
                </a:solidFill>
                <a:latin typeface="Calibri" panose="020F0502020204030204" pitchFamily="34" charset="0"/>
              </a:rPr>
              <a:t>SUPPLY RESILIENCY</a:t>
            </a:r>
            <a:endParaRPr lang="en-US" dirty="0"/>
          </a:p>
        </p:txBody>
      </p:sp>
      <p:sp>
        <p:nvSpPr>
          <p:cNvPr id="12" name="Rectangle 11">
            <a:extLst>
              <a:ext uri="{FF2B5EF4-FFF2-40B4-BE49-F238E27FC236}">
                <a16:creationId xmlns:a16="http://schemas.microsoft.com/office/drawing/2014/main" id="{7830ABC1-E13B-46BF-8111-5E50AE265688}"/>
              </a:ext>
            </a:extLst>
          </p:cNvPr>
          <p:cNvSpPr/>
          <p:nvPr/>
        </p:nvSpPr>
        <p:spPr>
          <a:xfrm>
            <a:off x="149527" y="113280"/>
            <a:ext cx="5518204" cy="1508105"/>
          </a:xfrm>
          <a:prstGeom prst="rect">
            <a:avLst/>
          </a:prstGeom>
        </p:spPr>
        <p:txBody>
          <a:bodyPr wrap="square">
            <a:spAutoFit/>
          </a:bodyPr>
          <a:lstStyle/>
          <a:p>
            <a:pPr algn="ctr"/>
            <a:r>
              <a:rPr lang="en-US" sz="2000" b="1" u="sng" dirty="0">
                <a:solidFill>
                  <a:srgbClr val="000000"/>
                </a:solidFill>
                <a:latin typeface="Calibri" panose="020F0502020204030204" pitchFamily="34" charset="0"/>
              </a:rPr>
              <a:t>DESIGNED-IN</a:t>
            </a:r>
            <a:r>
              <a:rPr lang="en-US" b="1" dirty="0">
                <a:solidFill>
                  <a:srgbClr val="000000"/>
                </a:solidFill>
                <a:latin typeface="Calibri" panose="020F0502020204030204" pitchFamily="34" charset="0"/>
              </a:rPr>
              <a:t> MICROGRID PROTECTION</a:t>
            </a:r>
            <a:endParaRPr lang="en-US" dirty="0"/>
          </a:p>
          <a:p>
            <a:pPr algn="ctr"/>
            <a:r>
              <a:rPr lang="en-US" b="1" dirty="0">
                <a:solidFill>
                  <a:srgbClr val="00B050"/>
                </a:solidFill>
                <a:latin typeface="Calibri" panose="020F0502020204030204" pitchFamily="34" charset="0"/>
              </a:rPr>
              <a:t>INCREASED OVERALL ELECTRIC </a:t>
            </a:r>
            <a:endParaRPr lang="en-US" dirty="0"/>
          </a:p>
          <a:p>
            <a:pPr algn="ctr"/>
            <a:r>
              <a:rPr lang="en-US" b="1" dirty="0">
                <a:solidFill>
                  <a:srgbClr val="00B050"/>
                </a:solidFill>
                <a:latin typeface="Calibri" panose="020F0502020204030204" pitchFamily="34" charset="0"/>
              </a:rPr>
              <a:t>SUPPLY RESILIENCY</a:t>
            </a:r>
            <a:endParaRPr lang="en-US" dirty="0"/>
          </a:p>
          <a:p>
            <a:br>
              <a:rPr lang="en-US" dirty="0"/>
            </a:br>
            <a:endParaRPr lang="en-US" dirty="0"/>
          </a:p>
        </p:txBody>
      </p:sp>
      <p:sp>
        <p:nvSpPr>
          <p:cNvPr id="13" name="Multiplication Sign 12">
            <a:extLst>
              <a:ext uri="{FF2B5EF4-FFF2-40B4-BE49-F238E27FC236}">
                <a16:creationId xmlns:a16="http://schemas.microsoft.com/office/drawing/2014/main" id="{33D1C658-D439-4187-AE26-2F98EA131AAE}"/>
              </a:ext>
            </a:extLst>
          </p:cNvPr>
          <p:cNvSpPr/>
          <p:nvPr/>
        </p:nvSpPr>
        <p:spPr>
          <a:xfrm>
            <a:off x="2320819" y="5378417"/>
            <a:ext cx="462358" cy="49224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a:t>
            </a:r>
          </a:p>
          <a:p>
            <a:br>
              <a:rPr lang="en-US" dirty="0"/>
            </a:br>
            <a:r>
              <a:rPr lang="en-US" dirty="0"/>
              <a:t>X</a:t>
            </a:r>
          </a:p>
          <a:p>
            <a:br>
              <a:rPr lang="en-US" dirty="0"/>
            </a:br>
            <a:br>
              <a:rPr lang="en-US" dirty="0"/>
            </a:br>
            <a:br>
              <a:rPr lang="en-US" dirty="0"/>
            </a:br>
            <a:r>
              <a:rPr lang="en-US" dirty="0"/>
              <a:t>X</a:t>
            </a:r>
          </a:p>
          <a:p>
            <a:br>
              <a:rPr lang="en-US" dirty="0"/>
            </a:br>
            <a:endParaRPr lang="en-US" dirty="0"/>
          </a:p>
        </p:txBody>
      </p:sp>
      <p:sp>
        <p:nvSpPr>
          <p:cNvPr id="37" name="Multiplication Sign 36">
            <a:extLst>
              <a:ext uri="{FF2B5EF4-FFF2-40B4-BE49-F238E27FC236}">
                <a16:creationId xmlns:a16="http://schemas.microsoft.com/office/drawing/2014/main" id="{F30058E5-EAD0-4BED-AFDA-EBF1331AF216}"/>
              </a:ext>
            </a:extLst>
          </p:cNvPr>
          <p:cNvSpPr/>
          <p:nvPr/>
        </p:nvSpPr>
        <p:spPr>
          <a:xfrm>
            <a:off x="3185177" y="6192678"/>
            <a:ext cx="397484" cy="47675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a:t>
            </a:r>
          </a:p>
          <a:p>
            <a:br>
              <a:rPr lang="en-US" dirty="0"/>
            </a:br>
            <a:r>
              <a:rPr lang="en-US" dirty="0"/>
              <a:t>X</a:t>
            </a:r>
          </a:p>
          <a:p>
            <a:br>
              <a:rPr lang="en-US" dirty="0"/>
            </a:br>
            <a:br>
              <a:rPr lang="en-US" dirty="0"/>
            </a:br>
            <a:br>
              <a:rPr lang="en-US" dirty="0"/>
            </a:br>
            <a:r>
              <a:rPr lang="en-US" dirty="0"/>
              <a:t>X</a:t>
            </a:r>
          </a:p>
          <a:p>
            <a:br>
              <a:rPr lang="en-US" dirty="0"/>
            </a:br>
            <a:endParaRPr lang="en-US" dirty="0"/>
          </a:p>
        </p:txBody>
      </p:sp>
      <p:sp>
        <p:nvSpPr>
          <p:cNvPr id="40" name="Multiplication Sign 39">
            <a:extLst>
              <a:ext uri="{FF2B5EF4-FFF2-40B4-BE49-F238E27FC236}">
                <a16:creationId xmlns:a16="http://schemas.microsoft.com/office/drawing/2014/main" id="{C20DF750-55B8-4E18-8A1E-22F65C5A92E6}"/>
              </a:ext>
            </a:extLst>
          </p:cNvPr>
          <p:cNvSpPr/>
          <p:nvPr/>
        </p:nvSpPr>
        <p:spPr>
          <a:xfrm>
            <a:off x="2336261" y="6021568"/>
            <a:ext cx="431474" cy="51555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a:t>
            </a:r>
          </a:p>
          <a:p>
            <a:br>
              <a:rPr lang="en-US" dirty="0"/>
            </a:br>
            <a:r>
              <a:rPr lang="en-US" dirty="0"/>
              <a:t>X</a:t>
            </a:r>
          </a:p>
          <a:p>
            <a:br>
              <a:rPr lang="en-US" dirty="0"/>
            </a:br>
            <a:br>
              <a:rPr lang="en-US" dirty="0"/>
            </a:br>
            <a:br>
              <a:rPr lang="en-US" dirty="0"/>
            </a:br>
            <a:r>
              <a:rPr lang="en-US" dirty="0"/>
              <a:t>X</a:t>
            </a:r>
          </a:p>
          <a:p>
            <a:br>
              <a:rPr lang="en-US" dirty="0"/>
            </a:br>
            <a:endParaRPr lang="en-US" dirty="0"/>
          </a:p>
        </p:txBody>
      </p:sp>
      <p:sp>
        <p:nvSpPr>
          <p:cNvPr id="41" name="Multiplication Sign 40">
            <a:extLst>
              <a:ext uri="{FF2B5EF4-FFF2-40B4-BE49-F238E27FC236}">
                <a16:creationId xmlns:a16="http://schemas.microsoft.com/office/drawing/2014/main" id="{AFF70F25-5314-4019-B2B7-605AA2C742BB}"/>
              </a:ext>
            </a:extLst>
          </p:cNvPr>
          <p:cNvSpPr/>
          <p:nvPr/>
        </p:nvSpPr>
        <p:spPr>
          <a:xfrm>
            <a:off x="3033740" y="5378417"/>
            <a:ext cx="409141" cy="54466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X</a:t>
            </a:r>
          </a:p>
          <a:p>
            <a:br>
              <a:rPr lang="en-US" dirty="0"/>
            </a:br>
            <a:r>
              <a:rPr lang="en-US" dirty="0"/>
              <a:t>X</a:t>
            </a:r>
          </a:p>
          <a:p>
            <a:br>
              <a:rPr lang="en-US" dirty="0"/>
            </a:br>
            <a:br>
              <a:rPr lang="en-US" dirty="0"/>
            </a:br>
            <a:br>
              <a:rPr lang="en-US" dirty="0"/>
            </a:br>
            <a:r>
              <a:rPr lang="en-US" dirty="0"/>
              <a:t>X</a:t>
            </a:r>
          </a:p>
          <a:p>
            <a:br>
              <a:rPr lang="en-US" dirty="0"/>
            </a:br>
            <a:endParaRPr lang="en-US" dirty="0"/>
          </a:p>
        </p:txBody>
      </p:sp>
      <p:pic>
        <p:nvPicPr>
          <p:cNvPr id="15" name="Picture 14" descr="A picture containing food, soup, drawing&#10;&#10;Description automatically generated">
            <a:extLst>
              <a:ext uri="{FF2B5EF4-FFF2-40B4-BE49-F238E27FC236}">
                <a16:creationId xmlns:a16="http://schemas.microsoft.com/office/drawing/2014/main" id="{8BC0DE6D-41F7-40CA-AED6-4495B6B64C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9493" y="3964405"/>
            <a:ext cx="2498357" cy="2466652"/>
          </a:xfrm>
          <a:prstGeom prst="rect">
            <a:avLst/>
          </a:prstGeom>
        </p:spPr>
      </p:pic>
    </p:spTree>
    <p:extLst>
      <p:ext uri="{BB962C8B-B14F-4D97-AF65-F5344CB8AC3E}">
        <p14:creationId xmlns:p14="http://schemas.microsoft.com/office/powerpoint/2010/main" val="2426696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8AA9-3304-4596-B531-77423CDC1C1D}"/>
              </a:ext>
            </a:extLst>
          </p:cNvPr>
          <p:cNvSpPr>
            <a:spLocks noGrp="1"/>
          </p:cNvSpPr>
          <p:nvPr>
            <p:ph type="title"/>
          </p:nvPr>
        </p:nvSpPr>
        <p:spPr/>
        <p:txBody>
          <a:bodyPr/>
          <a:lstStyle/>
          <a:p>
            <a:r>
              <a:rPr lang="en-US" dirty="0"/>
              <a:t>The HEMP Pulse</a:t>
            </a:r>
          </a:p>
        </p:txBody>
      </p:sp>
      <p:pic>
        <p:nvPicPr>
          <p:cNvPr id="4" name="Content Placeholder 3">
            <a:extLst>
              <a:ext uri="{FF2B5EF4-FFF2-40B4-BE49-F238E27FC236}">
                <a16:creationId xmlns:a16="http://schemas.microsoft.com/office/drawing/2014/main" id="{CABECBC5-0A88-4032-9BC2-80C0559C51F8}"/>
              </a:ext>
            </a:extLst>
          </p:cNvPr>
          <p:cNvPicPr>
            <a:picLocks noGrp="1" noChangeAspect="1"/>
          </p:cNvPicPr>
          <p:nvPr>
            <p:ph idx="1"/>
          </p:nvPr>
        </p:nvPicPr>
        <p:blipFill>
          <a:blip r:embed="rId2"/>
          <a:stretch>
            <a:fillRect/>
          </a:stretch>
        </p:blipFill>
        <p:spPr>
          <a:xfrm>
            <a:off x="1814265" y="2014013"/>
            <a:ext cx="6774205" cy="4843987"/>
          </a:xfrm>
          <a:prstGeom prst="rect">
            <a:avLst/>
          </a:prstGeom>
        </p:spPr>
      </p:pic>
      <p:sp>
        <p:nvSpPr>
          <p:cNvPr id="5" name="Slide Number Placeholder 4">
            <a:extLst>
              <a:ext uri="{FF2B5EF4-FFF2-40B4-BE49-F238E27FC236}">
                <a16:creationId xmlns:a16="http://schemas.microsoft.com/office/drawing/2014/main" id="{8CBE35EF-11D6-4772-ACD8-3104FB83ECC5}"/>
              </a:ext>
            </a:extLst>
          </p:cNvPr>
          <p:cNvSpPr>
            <a:spLocks noGrp="1"/>
          </p:cNvSpPr>
          <p:nvPr>
            <p:ph type="sldNum" sz="quarter" idx="12"/>
          </p:nvPr>
        </p:nvSpPr>
        <p:spPr>
          <a:xfrm>
            <a:off x="8940800" y="6569076"/>
            <a:ext cx="2844800" cy="365125"/>
          </a:xfrm>
          <a:prstGeom prst="rect">
            <a:avLst/>
          </a:prstGeom>
        </p:spPr>
        <p:txBody>
          <a:bodyPr/>
          <a:lstStyle/>
          <a:p>
            <a:fld id="{F72C8EF7-5C12-4904-8D15-BCE42D2D0354}" type="slidenum">
              <a:rPr lang="en-US" smtClean="0">
                <a:solidFill>
                  <a:schemeClr val="tx1">
                    <a:lumMod val="50000"/>
                    <a:lumOff val="50000"/>
                  </a:schemeClr>
                </a:solidFill>
              </a:rPr>
              <a:t>12</a:t>
            </a:fld>
            <a:endParaRPr lang="en-US" dirty="0">
              <a:solidFill>
                <a:schemeClr val="tx1">
                  <a:lumMod val="50000"/>
                  <a:lumOff val="50000"/>
                </a:schemeClr>
              </a:solidFill>
            </a:endParaRPr>
          </a:p>
        </p:txBody>
      </p:sp>
      <p:pic>
        <p:nvPicPr>
          <p:cNvPr id="7" name="Picture 6" descr="A picture containing food, soup, drawing&#10;&#10;Description automatically generated">
            <a:extLst>
              <a:ext uri="{FF2B5EF4-FFF2-40B4-BE49-F238E27FC236}">
                <a16:creationId xmlns:a16="http://schemas.microsoft.com/office/drawing/2014/main" id="{B5F318F3-14D0-4503-A166-740E04757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2840" y="4285416"/>
            <a:ext cx="2062760" cy="2036583"/>
          </a:xfrm>
          <a:prstGeom prst="rect">
            <a:avLst/>
          </a:prstGeom>
        </p:spPr>
      </p:pic>
    </p:spTree>
    <p:extLst>
      <p:ext uri="{BB962C8B-B14F-4D97-AF65-F5344CB8AC3E}">
        <p14:creationId xmlns:p14="http://schemas.microsoft.com/office/powerpoint/2010/main" val="4093906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B0EDFA8C-60E4-49DD-B677-A03530E6E3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76" r="-1" b="29744"/>
          <a:stretch/>
        </p:blipFill>
        <p:spPr bwMode="auto">
          <a:xfrm>
            <a:off x="6194368" y="6702"/>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a:noFill/>
          <a:extLst>
            <a:ext uri="{909E8E84-426E-40DD-AFC4-6F175D3DCCD1}">
              <a14:hiddenFill xmlns:a14="http://schemas.microsoft.com/office/drawing/2010/main">
                <a:solidFill>
                  <a:srgbClr val="FFFFFF"/>
                </a:solidFill>
              </a14:hiddenFill>
            </a:ext>
          </a:extLst>
        </p:spPr>
      </p:pic>
      <p:pic>
        <p:nvPicPr>
          <p:cNvPr id="5125" name="Picture 5">
            <a:extLst>
              <a:ext uri="{FF2B5EF4-FFF2-40B4-BE49-F238E27FC236}">
                <a16:creationId xmlns:a16="http://schemas.microsoft.com/office/drawing/2014/main" id="{606B800A-EA68-4B94-A03A-BC7437CF9B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 r="-2" b="-2"/>
          <a:stretch/>
        </p:blipFill>
        <p:spPr bwMode="auto">
          <a:xfrm>
            <a:off x="-63611" y="6702"/>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74" name="Freeform: Shape 73">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881541-2F72-4EAD-8A5E-E64F80316DAC}"/>
              </a:ext>
            </a:extLst>
          </p:cNvPr>
          <p:cNvSpPr>
            <a:spLocks noGrp="1"/>
          </p:cNvSpPr>
          <p:nvPr>
            <p:ph type="title"/>
          </p:nvPr>
        </p:nvSpPr>
        <p:spPr>
          <a:xfrm>
            <a:off x="776378" y="2969231"/>
            <a:ext cx="3886199" cy="2003461"/>
          </a:xfrm>
        </p:spPr>
        <p:txBody>
          <a:bodyPr>
            <a:noAutofit/>
          </a:bodyPr>
          <a:lstStyle/>
          <a:p>
            <a:br>
              <a:rPr lang="en-US" sz="4000" dirty="0">
                <a:solidFill>
                  <a:schemeClr val="bg1"/>
                </a:solidFill>
                <a:latin typeface="Twentieth Century"/>
              </a:rPr>
            </a:br>
            <a:br>
              <a:rPr lang="en-US" sz="4000" dirty="0"/>
            </a:br>
            <a:endParaRPr lang="en-US" sz="4000" dirty="0"/>
          </a:p>
        </p:txBody>
      </p:sp>
      <p:sp>
        <p:nvSpPr>
          <p:cNvPr id="3" name="Rectangle 2">
            <a:extLst>
              <a:ext uri="{FF2B5EF4-FFF2-40B4-BE49-F238E27FC236}">
                <a16:creationId xmlns:a16="http://schemas.microsoft.com/office/drawing/2014/main" id="{69E2CCCA-7218-490D-9FB3-2E9CE97A70D9}"/>
              </a:ext>
            </a:extLst>
          </p:cNvPr>
          <p:cNvSpPr/>
          <p:nvPr/>
        </p:nvSpPr>
        <p:spPr>
          <a:xfrm>
            <a:off x="49184" y="2100879"/>
            <a:ext cx="6096000" cy="2816156"/>
          </a:xfrm>
          <a:prstGeom prst="rect">
            <a:avLst/>
          </a:prstGeom>
        </p:spPr>
        <p:txBody>
          <a:bodyPr>
            <a:spAutoFit/>
          </a:bodyPr>
          <a:lstStyle/>
          <a:p>
            <a:pPr marL="128016" lvl="1">
              <a:lnSpc>
                <a:spcPct val="90000"/>
              </a:lnSpc>
              <a:buClr>
                <a:srgbClr val="000000"/>
              </a:buClr>
              <a:buSzPts val="1800"/>
            </a:pPr>
            <a:r>
              <a:rPr lang="en-US" sz="2000" b="1" dirty="0">
                <a:latin typeface="Twentieth Century"/>
                <a:ea typeface="Twentieth Century"/>
                <a:cs typeface="Twentieth Century"/>
                <a:sym typeface="Twentieth Century"/>
              </a:rPr>
              <a:t>We are at a “Watershed Moment” in tech                           history</a:t>
            </a:r>
          </a:p>
          <a:p>
            <a:pPr marL="128016" lvl="1">
              <a:lnSpc>
                <a:spcPct val="90000"/>
              </a:lnSpc>
              <a:buClr>
                <a:srgbClr val="000000"/>
              </a:buClr>
              <a:buSzPts val="1800"/>
            </a:pPr>
            <a:endParaRPr lang="en-US" sz="2000" dirty="0"/>
          </a:p>
          <a:p>
            <a:pPr marL="128017" lvl="1">
              <a:lnSpc>
                <a:spcPct val="90000"/>
              </a:lnSpc>
              <a:spcBef>
                <a:spcPts val="600"/>
              </a:spcBef>
              <a:buClr>
                <a:srgbClr val="1CADE4"/>
              </a:buClr>
              <a:buSzPts val="1800"/>
            </a:pPr>
            <a:r>
              <a:rPr lang="en-US" sz="2000" b="1" dirty="0">
                <a:latin typeface="Twentieth Century"/>
                <a:ea typeface="Twentieth Century"/>
                <a:cs typeface="Twentieth Century"/>
                <a:sym typeface="Twentieth Century"/>
              </a:rPr>
              <a:t>Incorporating Cyber/EMP protection in             microgrid design and installations will greatly                      enhance grid survivability</a:t>
            </a:r>
          </a:p>
          <a:p>
            <a:pPr marL="128017" lvl="1">
              <a:lnSpc>
                <a:spcPct val="90000"/>
              </a:lnSpc>
              <a:spcBef>
                <a:spcPts val="600"/>
              </a:spcBef>
              <a:buClr>
                <a:srgbClr val="1CADE4"/>
              </a:buClr>
              <a:buSzPts val="1800"/>
            </a:pPr>
            <a:endParaRPr lang="en-US" sz="2000" dirty="0"/>
          </a:p>
          <a:p>
            <a:pPr marL="128017" lvl="1">
              <a:lnSpc>
                <a:spcPct val="90000"/>
              </a:lnSpc>
              <a:spcBef>
                <a:spcPts val="600"/>
              </a:spcBef>
              <a:buClr>
                <a:srgbClr val="1CADE4"/>
              </a:buClr>
              <a:buSzPts val="1800"/>
            </a:pPr>
            <a:r>
              <a:rPr lang="en-US" sz="2000" b="1" dirty="0">
                <a:latin typeface="Twentieth Century"/>
                <a:ea typeface="Twentieth Century"/>
                <a:cs typeface="Twentieth Century"/>
                <a:sym typeface="Twentieth Century"/>
              </a:rPr>
              <a:t>Omitting Cyber/EMP protection will lead to grid resilience mayhem</a:t>
            </a:r>
            <a:endParaRPr lang="en-US" sz="2000" dirty="0"/>
          </a:p>
        </p:txBody>
      </p:sp>
      <p:sp>
        <p:nvSpPr>
          <p:cNvPr id="4" name="TextBox 3">
            <a:extLst>
              <a:ext uri="{FF2B5EF4-FFF2-40B4-BE49-F238E27FC236}">
                <a16:creationId xmlns:a16="http://schemas.microsoft.com/office/drawing/2014/main" id="{044CE9B7-7E25-4B79-8E57-A1E7D6292B2C}"/>
              </a:ext>
            </a:extLst>
          </p:cNvPr>
          <p:cNvSpPr txBox="1"/>
          <p:nvPr/>
        </p:nvSpPr>
        <p:spPr>
          <a:xfrm>
            <a:off x="258458" y="177740"/>
            <a:ext cx="5677452" cy="1569660"/>
          </a:xfrm>
          <a:prstGeom prst="rect">
            <a:avLst/>
          </a:prstGeom>
          <a:noFill/>
        </p:spPr>
        <p:txBody>
          <a:bodyPr wrap="square" rtlCol="0">
            <a:spAutoFit/>
          </a:bodyPr>
          <a:lstStyle/>
          <a:p>
            <a:r>
              <a:rPr lang="en-US" sz="9600" dirty="0">
                <a:solidFill>
                  <a:srgbClr val="C00000"/>
                </a:solidFill>
              </a:rPr>
              <a:t>WARNING</a:t>
            </a:r>
          </a:p>
        </p:txBody>
      </p:sp>
    </p:spTree>
    <p:extLst>
      <p:ext uri="{BB962C8B-B14F-4D97-AF65-F5344CB8AC3E}">
        <p14:creationId xmlns:p14="http://schemas.microsoft.com/office/powerpoint/2010/main" val="366340432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54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9"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EA22855-3BF6-443C-8DCA-E07BDAD827A7}"/>
              </a:ext>
            </a:extLst>
          </p:cNvPr>
          <p:cNvSpPr>
            <a:spLocks noGrp="1"/>
          </p:cNvSpPr>
          <p:nvPr>
            <p:ph idx="1"/>
          </p:nvPr>
        </p:nvSpPr>
        <p:spPr>
          <a:xfrm>
            <a:off x="7690272" y="321731"/>
            <a:ext cx="4174181" cy="5883859"/>
          </a:xfrm>
        </p:spPr>
        <p:txBody>
          <a:bodyPr anchor="ctr">
            <a:normAutofit/>
          </a:bodyPr>
          <a:lstStyle/>
          <a:p>
            <a:endParaRPr lang="en-US" b="0" dirty="0">
              <a:solidFill>
                <a:schemeClr val="bg1"/>
              </a:solidFill>
              <a:effectLst/>
            </a:endParaRPr>
          </a:p>
          <a:p>
            <a:endParaRPr lang="en-US" sz="2000" dirty="0">
              <a:solidFill>
                <a:srgbClr val="FFFFFF"/>
              </a:solidFill>
            </a:endParaRPr>
          </a:p>
        </p:txBody>
      </p:sp>
      <p:sp>
        <p:nvSpPr>
          <p:cNvPr id="7" name="Rectangle 6">
            <a:extLst>
              <a:ext uri="{FF2B5EF4-FFF2-40B4-BE49-F238E27FC236}">
                <a16:creationId xmlns:a16="http://schemas.microsoft.com/office/drawing/2014/main" id="{EE0A3B3A-2BFE-4F6A-9FC8-134F9595B809}"/>
              </a:ext>
            </a:extLst>
          </p:cNvPr>
          <p:cNvSpPr/>
          <p:nvPr/>
        </p:nvSpPr>
        <p:spPr>
          <a:xfrm>
            <a:off x="680510" y="4786235"/>
            <a:ext cx="6501177" cy="584775"/>
          </a:xfrm>
          <a:prstGeom prst="rect">
            <a:avLst/>
          </a:prstGeom>
        </p:spPr>
        <p:txBody>
          <a:bodyPr wrap="square">
            <a:spAutoFit/>
          </a:bodyPr>
          <a:lstStyle/>
          <a:p>
            <a:endParaRPr lang="en-US" sz="3200" dirty="0">
              <a:solidFill>
                <a:schemeClr val="bg1"/>
              </a:solidFill>
              <a:latin typeface="Twentieth Century"/>
            </a:endParaRPr>
          </a:p>
        </p:txBody>
      </p:sp>
      <p:pic>
        <p:nvPicPr>
          <p:cNvPr id="20" name="Google Shape;163;p7">
            <a:extLst>
              <a:ext uri="{FF2B5EF4-FFF2-40B4-BE49-F238E27FC236}">
                <a16:creationId xmlns:a16="http://schemas.microsoft.com/office/drawing/2014/main" id="{11EF0369-DFDE-4C1D-9F42-2CA71402E4DC}"/>
              </a:ext>
            </a:extLst>
          </p:cNvPr>
          <p:cNvPicPr preferRelativeResize="0"/>
          <p:nvPr/>
        </p:nvPicPr>
        <p:blipFill rotWithShape="1">
          <a:blip r:embed="rId2">
            <a:alphaModFix/>
          </a:blip>
          <a:srcRect/>
          <a:stretch/>
        </p:blipFill>
        <p:spPr>
          <a:xfrm>
            <a:off x="78190" y="136316"/>
            <a:ext cx="7705815" cy="4542801"/>
          </a:xfrm>
          <a:prstGeom prst="rect">
            <a:avLst/>
          </a:prstGeom>
          <a:noFill/>
          <a:ln>
            <a:noFill/>
          </a:ln>
        </p:spPr>
      </p:pic>
      <p:sp>
        <p:nvSpPr>
          <p:cNvPr id="5" name="Title 4">
            <a:extLst>
              <a:ext uri="{FF2B5EF4-FFF2-40B4-BE49-F238E27FC236}">
                <a16:creationId xmlns:a16="http://schemas.microsoft.com/office/drawing/2014/main" id="{B33232F4-7643-4F1B-86CC-31F128571D93}"/>
              </a:ext>
            </a:extLst>
          </p:cNvPr>
          <p:cNvSpPr>
            <a:spLocks noGrp="1"/>
          </p:cNvSpPr>
          <p:nvPr>
            <p:ph type="title"/>
          </p:nvPr>
        </p:nvSpPr>
        <p:spPr>
          <a:xfrm>
            <a:off x="7534651" y="1327868"/>
            <a:ext cx="4174182" cy="4398061"/>
          </a:xfrm>
        </p:spPr>
        <p:txBody>
          <a:bodyPr>
            <a:normAutofit fontScale="90000"/>
          </a:bodyPr>
          <a:lstStyle/>
          <a:p>
            <a:pPr marL="265176" lvl="1" indent="-137159" rtl="0">
              <a:spcBef>
                <a:spcPts val="0"/>
              </a:spcBef>
              <a:spcAft>
                <a:spcPts val="0"/>
              </a:spcAft>
            </a:pPr>
            <a:r>
              <a:rPr lang="en-US" sz="1600" dirty="0">
                <a:solidFill>
                  <a:schemeClr val="bg1"/>
                </a:solidFill>
              </a:rPr>
              <a:t>Microgrids have internal vulnerabilities </a:t>
            </a:r>
            <a:br>
              <a:rPr lang="en-US" sz="1600" dirty="0">
                <a:solidFill>
                  <a:schemeClr val="bg1"/>
                </a:solidFill>
              </a:rPr>
            </a:br>
            <a:br>
              <a:rPr lang="en-US" sz="1600" dirty="0">
                <a:solidFill>
                  <a:schemeClr val="bg1"/>
                </a:solidFill>
              </a:rPr>
            </a:br>
            <a:r>
              <a:rPr lang="en-US" sz="1600" dirty="0">
                <a:solidFill>
                  <a:schemeClr val="bg1"/>
                </a:solidFill>
              </a:rPr>
              <a:t>Electronic sensing and control systems required to balance generation and load – susceptible to cyber and electromagnetic-caused debilitation</a:t>
            </a:r>
            <a:br>
              <a:rPr lang="en-US" sz="1600" dirty="0">
                <a:solidFill>
                  <a:schemeClr val="bg1"/>
                </a:solidFill>
              </a:rPr>
            </a:br>
            <a:br>
              <a:rPr lang="en-US" sz="1600" dirty="0">
                <a:solidFill>
                  <a:schemeClr val="bg1"/>
                </a:solidFill>
              </a:rPr>
            </a:br>
            <a:r>
              <a:rPr lang="en-US" sz="1600" dirty="0">
                <a:solidFill>
                  <a:schemeClr val="bg1"/>
                </a:solidFill>
              </a:rPr>
              <a:t>Microgrids complicate the operation of the larger Macrogrid (rest of grid or ‘ROG’)</a:t>
            </a:r>
            <a:br>
              <a:rPr lang="en-US" sz="1600" dirty="0">
                <a:solidFill>
                  <a:schemeClr val="bg1"/>
                </a:solidFill>
              </a:rPr>
            </a:br>
            <a:br>
              <a:rPr lang="en-US" sz="1600" dirty="0">
                <a:solidFill>
                  <a:schemeClr val="bg1"/>
                </a:solidFill>
              </a:rPr>
            </a:br>
            <a:r>
              <a:rPr lang="en-US" sz="1600" dirty="0">
                <a:solidFill>
                  <a:schemeClr val="bg1"/>
                </a:solidFill>
              </a:rPr>
              <a:t>Microgrids add additional layers of complexity to the electric grid – increasing the “vulnerability of complexity”</a:t>
            </a:r>
            <a:br>
              <a:rPr lang="en-US" sz="1600" dirty="0">
                <a:solidFill>
                  <a:schemeClr val="bg1"/>
                </a:solidFill>
              </a:rPr>
            </a:br>
            <a:br>
              <a:rPr lang="en-US" sz="1600" dirty="0">
                <a:solidFill>
                  <a:schemeClr val="bg1"/>
                </a:solidFill>
              </a:rPr>
            </a:br>
            <a:r>
              <a:rPr lang="en-US" sz="1600" dirty="0">
                <a:solidFill>
                  <a:schemeClr val="bg1"/>
                </a:solidFill>
              </a:rPr>
              <a:t>Intermittent renewable energy sources can introduce rapid load swings to ROG</a:t>
            </a:r>
            <a:br>
              <a:rPr lang="en-US" sz="1600" dirty="0">
                <a:solidFill>
                  <a:schemeClr val="bg1"/>
                </a:solidFill>
              </a:rPr>
            </a:br>
            <a:r>
              <a:rPr lang="en-US" sz="1600" dirty="0">
                <a:solidFill>
                  <a:schemeClr val="bg1"/>
                </a:solidFill>
              </a:rPr>
              <a:t>Power back feed from microgrids can cause disruption and safety problems in ROG</a:t>
            </a:r>
            <a:br>
              <a:rPr lang="en-US" sz="1600" dirty="0">
                <a:solidFill>
                  <a:schemeClr val="bg1"/>
                </a:solidFill>
              </a:rPr>
            </a:br>
            <a:br>
              <a:rPr lang="en-US" sz="1600" dirty="0">
                <a:solidFill>
                  <a:schemeClr val="bg1"/>
                </a:solidFill>
              </a:rPr>
            </a:br>
            <a:r>
              <a:rPr lang="en-US" sz="1600" dirty="0">
                <a:solidFill>
                  <a:schemeClr val="bg1"/>
                </a:solidFill>
              </a:rPr>
              <a:t>Physical/logical connectivity between microgrid and ROG increases EMP and cyber vulnerabilities</a:t>
            </a:r>
            <a:br>
              <a:rPr lang="en-US" sz="1600" dirty="0">
                <a:solidFill>
                  <a:schemeClr val="bg1"/>
                </a:solidFill>
              </a:rPr>
            </a:br>
            <a:br>
              <a:rPr lang="en-US" sz="1600" dirty="0">
                <a:solidFill>
                  <a:schemeClr val="bg1"/>
                </a:solidFill>
              </a:rPr>
            </a:br>
            <a:r>
              <a:rPr lang="en-US" sz="1600" dirty="0">
                <a:solidFill>
                  <a:schemeClr val="bg1"/>
                </a:solidFill>
              </a:rPr>
              <a:t>If not designed with built-in protection, microgrids increase internal and ROG vulnerabilities to Cyber threats</a:t>
            </a:r>
            <a:br>
              <a:rPr lang="en-US" sz="1600" dirty="0">
                <a:solidFill>
                  <a:schemeClr val="bg1"/>
                </a:solidFill>
              </a:rPr>
            </a:br>
            <a:r>
              <a:rPr lang="en-US" sz="1600" dirty="0">
                <a:solidFill>
                  <a:schemeClr val="bg1"/>
                </a:solidFill>
              </a:rPr>
              <a:t>Electromagnetic threats including EMP, GMD, RF weapons</a:t>
            </a:r>
            <a:br>
              <a:rPr lang="en-US" dirty="0">
                <a:solidFill>
                  <a:schemeClr val="bg1"/>
                </a:solidFill>
              </a:rPr>
            </a:br>
            <a:endParaRPr lang="en-US" dirty="0">
              <a:solidFill>
                <a:schemeClr val="bg1"/>
              </a:solidFill>
            </a:endParaRPr>
          </a:p>
        </p:txBody>
      </p:sp>
      <p:sp>
        <p:nvSpPr>
          <p:cNvPr id="2" name="Rectangle 1">
            <a:extLst>
              <a:ext uri="{FF2B5EF4-FFF2-40B4-BE49-F238E27FC236}">
                <a16:creationId xmlns:a16="http://schemas.microsoft.com/office/drawing/2014/main" id="{52F3DB86-3037-40B1-94BE-9FE0C29D1CB2}"/>
              </a:ext>
            </a:extLst>
          </p:cNvPr>
          <p:cNvSpPr/>
          <p:nvPr/>
        </p:nvSpPr>
        <p:spPr>
          <a:xfrm>
            <a:off x="566975" y="5292523"/>
            <a:ext cx="6579448" cy="523220"/>
          </a:xfrm>
          <a:prstGeom prst="rect">
            <a:avLst/>
          </a:prstGeom>
        </p:spPr>
        <p:txBody>
          <a:bodyPr wrap="square">
            <a:spAutoFit/>
          </a:bodyPr>
          <a:lstStyle/>
          <a:p>
            <a:r>
              <a:rPr lang="en-US" sz="2800" dirty="0">
                <a:solidFill>
                  <a:schemeClr val="bg1"/>
                </a:solidFill>
              </a:rPr>
              <a:t>GROWING VULNERABILITY CONCERNS</a:t>
            </a:r>
          </a:p>
        </p:txBody>
      </p:sp>
    </p:spTree>
    <p:extLst>
      <p:ext uri="{BB962C8B-B14F-4D97-AF65-F5344CB8AC3E}">
        <p14:creationId xmlns:p14="http://schemas.microsoft.com/office/powerpoint/2010/main" val="7972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54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C5747E9-A652-4D79-ACDC-BBD921FE0D42}"/>
              </a:ext>
            </a:extLst>
          </p:cNvPr>
          <p:cNvSpPr/>
          <p:nvPr/>
        </p:nvSpPr>
        <p:spPr>
          <a:xfrm>
            <a:off x="200027" y="3849736"/>
            <a:ext cx="7328814" cy="270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9"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EA22855-3BF6-443C-8DCA-E07BDAD827A7}"/>
              </a:ext>
            </a:extLst>
          </p:cNvPr>
          <p:cNvSpPr>
            <a:spLocks noGrp="1"/>
          </p:cNvSpPr>
          <p:nvPr>
            <p:ph idx="1"/>
          </p:nvPr>
        </p:nvSpPr>
        <p:spPr>
          <a:xfrm>
            <a:off x="7690273" y="424686"/>
            <a:ext cx="4174181" cy="5883859"/>
          </a:xfrm>
        </p:spPr>
        <p:txBody>
          <a:bodyPr anchor="ctr">
            <a:normAutofit/>
          </a:bodyPr>
          <a:lstStyle/>
          <a:p>
            <a:endParaRPr lang="en-US" b="0" dirty="0">
              <a:solidFill>
                <a:schemeClr val="bg1"/>
              </a:solidFill>
              <a:effectLst/>
            </a:endParaRPr>
          </a:p>
          <a:p>
            <a:endParaRPr lang="en-US" sz="2000" dirty="0">
              <a:solidFill>
                <a:srgbClr val="FFFFFF"/>
              </a:solidFill>
            </a:endParaRPr>
          </a:p>
        </p:txBody>
      </p:sp>
      <p:pic>
        <p:nvPicPr>
          <p:cNvPr id="27" name="Google Shape;184;p9">
            <a:extLst>
              <a:ext uri="{FF2B5EF4-FFF2-40B4-BE49-F238E27FC236}">
                <a16:creationId xmlns:a16="http://schemas.microsoft.com/office/drawing/2014/main" id="{583FE729-7E72-456A-97BE-CC6DDAB194A1}"/>
              </a:ext>
            </a:extLst>
          </p:cNvPr>
          <p:cNvPicPr preferRelativeResize="0"/>
          <p:nvPr/>
        </p:nvPicPr>
        <p:blipFill rotWithShape="1">
          <a:blip r:embed="rId2">
            <a:alphaModFix/>
          </a:blip>
          <a:srcRect/>
          <a:stretch/>
        </p:blipFill>
        <p:spPr>
          <a:xfrm>
            <a:off x="8316543" y="305316"/>
            <a:ext cx="2694014" cy="2066736"/>
          </a:xfrm>
          <a:prstGeom prst="rect">
            <a:avLst/>
          </a:prstGeom>
          <a:noFill/>
          <a:ln>
            <a:noFill/>
          </a:ln>
        </p:spPr>
      </p:pic>
      <p:pic>
        <p:nvPicPr>
          <p:cNvPr id="28" name="Google Shape;185;p9">
            <a:extLst>
              <a:ext uri="{FF2B5EF4-FFF2-40B4-BE49-F238E27FC236}">
                <a16:creationId xmlns:a16="http://schemas.microsoft.com/office/drawing/2014/main" id="{C8F622E2-4F80-43C0-A417-8434271F1710}"/>
              </a:ext>
            </a:extLst>
          </p:cNvPr>
          <p:cNvPicPr preferRelativeResize="0"/>
          <p:nvPr/>
        </p:nvPicPr>
        <p:blipFill rotWithShape="1">
          <a:blip r:embed="rId3">
            <a:alphaModFix/>
          </a:blip>
          <a:srcRect/>
          <a:stretch/>
        </p:blipFill>
        <p:spPr>
          <a:xfrm>
            <a:off x="8274652" y="1575733"/>
            <a:ext cx="2811661" cy="2274003"/>
          </a:xfrm>
          <a:prstGeom prst="rect">
            <a:avLst/>
          </a:prstGeom>
          <a:noFill/>
          <a:ln>
            <a:noFill/>
          </a:ln>
        </p:spPr>
      </p:pic>
      <p:grpSp>
        <p:nvGrpSpPr>
          <p:cNvPr id="29" name="Google Shape;186;p9">
            <a:extLst>
              <a:ext uri="{FF2B5EF4-FFF2-40B4-BE49-F238E27FC236}">
                <a16:creationId xmlns:a16="http://schemas.microsoft.com/office/drawing/2014/main" id="{99AA8816-6C07-4300-8DB4-B24250FB72DF}"/>
              </a:ext>
            </a:extLst>
          </p:cNvPr>
          <p:cNvGrpSpPr/>
          <p:nvPr/>
        </p:nvGrpSpPr>
        <p:grpSpPr>
          <a:xfrm>
            <a:off x="8286302" y="3428999"/>
            <a:ext cx="2897045" cy="3099346"/>
            <a:chOff x="9088632" y="4037341"/>
            <a:chExt cx="2897045" cy="3099346"/>
          </a:xfrm>
        </p:grpSpPr>
        <p:pic>
          <p:nvPicPr>
            <p:cNvPr id="30" name="Google Shape;187;p9">
              <a:extLst>
                <a:ext uri="{FF2B5EF4-FFF2-40B4-BE49-F238E27FC236}">
                  <a16:creationId xmlns:a16="http://schemas.microsoft.com/office/drawing/2014/main" id="{54BB794E-A2C7-4384-AF66-0849E0C42C78}"/>
                </a:ext>
              </a:extLst>
            </p:cNvPr>
            <p:cNvPicPr preferRelativeResize="0"/>
            <p:nvPr/>
          </p:nvPicPr>
          <p:blipFill rotWithShape="1">
            <a:blip r:embed="rId4">
              <a:alphaModFix/>
            </a:blip>
            <a:srcRect/>
            <a:stretch/>
          </p:blipFill>
          <p:spPr>
            <a:xfrm>
              <a:off x="9122502" y="4037341"/>
              <a:ext cx="2722095" cy="1677027"/>
            </a:xfrm>
            <a:prstGeom prst="rect">
              <a:avLst/>
            </a:prstGeom>
            <a:noFill/>
            <a:ln>
              <a:noFill/>
            </a:ln>
          </p:spPr>
        </p:pic>
        <p:pic>
          <p:nvPicPr>
            <p:cNvPr id="31" name="Google Shape;188;p9">
              <a:extLst>
                <a:ext uri="{FF2B5EF4-FFF2-40B4-BE49-F238E27FC236}">
                  <a16:creationId xmlns:a16="http://schemas.microsoft.com/office/drawing/2014/main" id="{A96F0235-FAD7-476D-AA1F-6F5027B64598}"/>
                </a:ext>
              </a:extLst>
            </p:cNvPr>
            <p:cNvPicPr preferRelativeResize="0"/>
            <p:nvPr/>
          </p:nvPicPr>
          <p:blipFill rotWithShape="1">
            <a:blip r:embed="rId5">
              <a:alphaModFix/>
            </a:blip>
            <a:srcRect/>
            <a:stretch/>
          </p:blipFill>
          <p:spPr>
            <a:xfrm>
              <a:off x="9088632" y="5515025"/>
              <a:ext cx="2897045" cy="1621662"/>
            </a:xfrm>
            <a:prstGeom prst="rect">
              <a:avLst/>
            </a:prstGeom>
            <a:noFill/>
            <a:ln>
              <a:noFill/>
            </a:ln>
          </p:spPr>
        </p:pic>
      </p:grpSp>
      <p:sp>
        <p:nvSpPr>
          <p:cNvPr id="24" name="Rectangle 23">
            <a:extLst>
              <a:ext uri="{FF2B5EF4-FFF2-40B4-BE49-F238E27FC236}">
                <a16:creationId xmlns:a16="http://schemas.microsoft.com/office/drawing/2014/main" id="{1D068745-311D-40B9-BBD7-6C76CAD51850}"/>
              </a:ext>
            </a:extLst>
          </p:cNvPr>
          <p:cNvSpPr/>
          <p:nvPr/>
        </p:nvSpPr>
        <p:spPr>
          <a:xfrm>
            <a:off x="7590647" y="432172"/>
            <a:ext cx="4179670" cy="954107"/>
          </a:xfrm>
          <a:prstGeom prst="rect">
            <a:avLst/>
          </a:prstGeom>
        </p:spPr>
        <p:txBody>
          <a:bodyPr wrap="none">
            <a:spAutoFit/>
          </a:bodyPr>
          <a:lstStyle/>
          <a:p>
            <a:r>
              <a:rPr lang="en-US" sz="2800" dirty="0">
                <a:solidFill>
                  <a:schemeClr val="bg1"/>
                </a:solidFill>
              </a:rPr>
              <a:t>NEW THREAT VECTORS ARE</a:t>
            </a:r>
          </a:p>
          <a:p>
            <a:r>
              <a:rPr lang="en-US" sz="2800" dirty="0">
                <a:solidFill>
                  <a:schemeClr val="bg1"/>
                </a:solidFill>
              </a:rPr>
              <a:t>HIGHLY ASYMMETRIC</a:t>
            </a:r>
          </a:p>
        </p:txBody>
      </p:sp>
      <p:sp>
        <p:nvSpPr>
          <p:cNvPr id="25" name="Rectangle 24">
            <a:extLst>
              <a:ext uri="{FF2B5EF4-FFF2-40B4-BE49-F238E27FC236}">
                <a16:creationId xmlns:a16="http://schemas.microsoft.com/office/drawing/2014/main" id="{27260B86-5154-4580-9573-249F94EA08F8}"/>
              </a:ext>
            </a:extLst>
          </p:cNvPr>
          <p:cNvSpPr/>
          <p:nvPr/>
        </p:nvSpPr>
        <p:spPr>
          <a:xfrm>
            <a:off x="-88785" y="252730"/>
            <a:ext cx="7325425" cy="6605270"/>
          </a:xfrm>
          <a:prstGeom prst="rect">
            <a:avLst/>
          </a:prstGeom>
        </p:spPr>
        <p:txBody>
          <a:bodyPr wrap="square">
            <a:spAutoFit/>
          </a:bodyPr>
          <a:lstStyle/>
          <a:p>
            <a:pPr lvl="0">
              <a:lnSpc>
                <a:spcPct val="80000"/>
              </a:lnSpc>
              <a:buSzPts val="2200"/>
            </a:pPr>
            <a:r>
              <a:rPr lang="en-US" b="1" u="sng" dirty="0"/>
              <a:t>Physical Threats</a:t>
            </a:r>
            <a:endParaRPr lang="en-US" b="1" dirty="0"/>
          </a:p>
          <a:p>
            <a:pPr marL="128017" lvl="1">
              <a:lnSpc>
                <a:spcPct val="80000"/>
              </a:lnSpc>
              <a:spcBef>
                <a:spcPts val="400"/>
              </a:spcBef>
              <a:buSzPts val="1800"/>
            </a:pPr>
            <a:r>
              <a:rPr lang="en-US" dirty="0"/>
              <a:t>A number of actors can shut down North American grid for months to years</a:t>
            </a:r>
          </a:p>
          <a:p>
            <a:pPr marL="128017" lvl="1">
              <a:lnSpc>
                <a:spcPct val="80000"/>
              </a:lnSpc>
              <a:spcBef>
                <a:spcPts val="600"/>
              </a:spcBef>
              <a:buSzPts val="1800"/>
            </a:pPr>
            <a:r>
              <a:rPr lang="en-US" dirty="0"/>
              <a:t>FERC Chairman – attack on 9 substations is sufficient</a:t>
            </a:r>
          </a:p>
          <a:p>
            <a:pPr marL="128017" lvl="1">
              <a:lnSpc>
                <a:spcPct val="80000"/>
              </a:lnSpc>
              <a:spcBef>
                <a:spcPts val="600"/>
              </a:spcBef>
              <a:buSzPts val="1800"/>
            </a:pPr>
            <a:r>
              <a:rPr lang="en-US" dirty="0"/>
              <a:t>Physical attack on Metcalf Substation nearly succeeded in depowering Silicon Valley</a:t>
            </a:r>
          </a:p>
          <a:p>
            <a:pPr lvl="0">
              <a:lnSpc>
                <a:spcPct val="80000"/>
              </a:lnSpc>
              <a:spcBef>
                <a:spcPts val="1600"/>
              </a:spcBef>
              <a:buSzPts val="2200"/>
            </a:pPr>
            <a:r>
              <a:rPr lang="en-US" b="1" u="sng" dirty="0"/>
              <a:t>Cyber Threats</a:t>
            </a:r>
          </a:p>
          <a:p>
            <a:pPr lvl="0">
              <a:lnSpc>
                <a:spcPct val="80000"/>
              </a:lnSpc>
              <a:spcBef>
                <a:spcPts val="1600"/>
              </a:spcBef>
              <a:buSzPts val="2200"/>
            </a:pPr>
            <a:r>
              <a:rPr lang="en-US" dirty="0"/>
              <a:t>Unaddressed malware trojan implants could shut down large portions of grid on command</a:t>
            </a:r>
          </a:p>
          <a:p>
            <a:pPr marL="128017" lvl="1">
              <a:lnSpc>
                <a:spcPct val="80000"/>
              </a:lnSpc>
              <a:spcBef>
                <a:spcPts val="600"/>
              </a:spcBef>
              <a:buSzPts val="1800"/>
            </a:pPr>
            <a:r>
              <a:rPr lang="en-US" dirty="0"/>
              <a:t>Aurora project demonstrated generator self-destruction triggered by remote cyber control of breakers</a:t>
            </a:r>
          </a:p>
          <a:p>
            <a:pPr marL="128017" lvl="1">
              <a:lnSpc>
                <a:spcPct val="80000"/>
              </a:lnSpc>
              <a:spcBef>
                <a:spcPts val="600"/>
              </a:spcBef>
              <a:buSzPts val="1800"/>
            </a:pPr>
            <a:r>
              <a:rPr lang="en-US" dirty="0"/>
              <a:t>During 2015-2016 Russian hackers shut down large sector of Ukraine’s power grid. </a:t>
            </a:r>
          </a:p>
          <a:p>
            <a:pPr marL="128017" lvl="1">
              <a:lnSpc>
                <a:spcPct val="80000"/>
              </a:lnSpc>
              <a:spcBef>
                <a:spcPts val="600"/>
              </a:spcBef>
              <a:buSzPts val="1800"/>
            </a:pPr>
            <a:r>
              <a:rPr lang="en-US" dirty="0"/>
              <a:t>In 2018, federal officials revealed Russians had penetrated the computers of multiple U.S. electric utilities gaining access privileges sufficient to cause power outages.</a:t>
            </a:r>
          </a:p>
          <a:p>
            <a:pPr lvl="0">
              <a:lnSpc>
                <a:spcPct val="80000"/>
              </a:lnSpc>
              <a:spcBef>
                <a:spcPts val="1600"/>
              </a:spcBef>
              <a:buSzPts val="2200"/>
            </a:pPr>
            <a:r>
              <a:rPr lang="en-US" b="1" u="sng" dirty="0"/>
              <a:t>Electromagnetic events</a:t>
            </a:r>
            <a:r>
              <a:rPr lang="en-US" b="1" dirty="0"/>
              <a:t> capable of continental-scale grid damage and long-term outages</a:t>
            </a:r>
          </a:p>
          <a:p>
            <a:pPr marL="128017" lvl="1">
              <a:lnSpc>
                <a:spcPct val="80000"/>
              </a:lnSpc>
              <a:spcBef>
                <a:spcPts val="400"/>
              </a:spcBef>
              <a:buSzPts val="1800"/>
            </a:pPr>
            <a:r>
              <a:rPr lang="en-US" dirty="0"/>
              <a:t> Single event can shut down continental grid</a:t>
            </a:r>
          </a:p>
          <a:p>
            <a:pPr marL="128017" lvl="1">
              <a:lnSpc>
                <a:spcPct val="80000"/>
              </a:lnSpc>
              <a:spcBef>
                <a:spcPts val="600"/>
              </a:spcBef>
              <a:buSzPts val="1800"/>
            </a:pPr>
            <a:r>
              <a:rPr lang="en-US" dirty="0"/>
              <a:t> 10-12% annual probability of solar superstorm GMD</a:t>
            </a:r>
          </a:p>
          <a:p>
            <a:pPr marL="128017" lvl="1">
              <a:lnSpc>
                <a:spcPct val="80000"/>
              </a:lnSpc>
              <a:spcBef>
                <a:spcPts val="600"/>
              </a:spcBef>
              <a:buSzPts val="1800"/>
            </a:pPr>
            <a:r>
              <a:rPr lang="en-US" dirty="0"/>
              <a:t> North Korea’s stated threat to use EMP against the U.S.</a:t>
            </a:r>
          </a:p>
          <a:p>
            <a:pPr marL="128017" lvl="1">
              <a:lnSpc>
                <a:spcPct val="80000"/>
              </a:lnSpc>
              <a:spcBef>
                <a:spcPts val="600"/>
              </a:spcBef>
              <a:buSzPts val="1800"/>
            </a:pPr>
            <a:r>
              <a:rPr lang="en-US" dirty="0"/>
              <a:t> Nuclear EMP highest intensity currents/voltages, solar GMD a close second</a:t>
            </a:r>
          </a:p>
          <a:p>
            <a:pPr marL="128017" lvl="1">
              <a:lnSpc>
                <a:spcPct val="80000"/>
              </a:lnSpc>
              <a:spcBef>
                <a:spcPts val="600"/>
              </a:spcBef>
              <a:buSzPts val="1800"/>
            </a:pPr>
            <a:r>
              <a:rPr lang="en-US" dirty="0"/>
              <a:t> Electric Power Grid is highest risk infrastructure due to long lines</a:t>
            </a:r>
          </a:p>
        </p:txBody>
      </p:sp>
    </p:spTree>
    <p:extLst>
      <p:ext uri="{BB962C8B-B14F-4D97-AF65-F5344CB8AC3E}">
        <p14:creationId xmlns:p14="http://schemas.microsoft.com/office/powerpoint/2010/main" val="4103757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F4F271BD-0FF8-4811-8DB9-BE4F38EB65A1}"/>
              </a:ext>
            </a:extLst>
          </p:cNvPr>
          <p:cNvGrpSpPr/>
          <p:nvPr/>
        </p:nvGrpSpPr>
        <p:grpSpPr>
          <a:xfrm>
            <a:off x="837492" y="982415"/>
            <a:ext cx="9077069" cy="5706062"/>
            <a:chOff x="-868018" y="530352"/>
            <a:chExt cx="11052764" cy="6327648"/>
          </a:xfrm>
        </p:grpSpPr>
        <p:pic>
          <p:nvPicPr>
            <p:cNvPr id="20" name="Google Shape;195;p10">
              <a:extLst>
                <a:ext uri="{FF2B5EF4-FFF2-40B4-BE49-F238E27FC236}">
                  <a16:creationId xmlns:a16="http://schemas.microsoft.com/office/drawing/2014/main" id="{8D923056-83E6-4F6E-B1EC-16CF552019D7}"/>
                </a:ext>
              </a:extLst>
            </p:cNvPr>
            <p:cNvPicPr preferRelativeResize="0"/>
            <p:nvPr/>
          </p:nvPicPr>
          <p:blipFill rotWithShape="1">
            <a:blip r:embed="rId2">
              <a:alphaModFix/>
            </a:blip>
            <a:srcRect/>
            <a:stretch/>
          </p:blipFill>
          <p:spPr>
            <a:xfrm>
              <a:off x="-868018" y="530352"/>
              <a:ext cx="11052764" cy="6327648"/>
            </a:xfrm>
            <a:prstGeom prst="rect">
              <a:avLst/>
            </a:prstGeom>
            <a:noFill/>
            <a:ln>
              <a:noFill/>
            </a:ln>
          </p:spPr>
        </p:pic>
        <p:grpSp>
          <p:nvGrpSpPr>
            <p:cNvPr id="21" name="Google Shape;196;p10">
              <a:extLst>
                <a:ext uri="{FF2B5EF4-FFF2-40B4-BE49-F238E27FC236}">
                  <a16:creationId xmlns:a16="http://schemas.microsoft.com/office/drawing/2014/main" id="{D3D44FFF-B618-4404-AD27-285DFE1E5708}"/>
                </a:ext>
              </a:extLst>
            </p:cNvPr>
            <p:cNvGrpSpPr/>
            <p:nvPr/>
          </p:nvGrpSpPr>
          <p:grpSpPr>
            <a:xfrm>
              <a:off x="122533" y="919488"/>
              <a:ext cx="10062213" cy="4342037"/>
              <a:chOff x="1264359" y="1065349"/>
              <a:chExt cx="10062213" cy="4342037"/>
            </a:xfrm>
          </p:grpSpPr>
          <p:cxnSp>
            <p:nvCxnSpPr>
              <p:cNvPr id="22" name="Google Shape;197;p10">
                <a:extLst>
                  <a:ext uri="{FF2B5EF4-FFF2-40B4-BE49-F238E27FC236}">
                    <a16:creationId xmlns:a16="http://schemas.microsoft.com/office/drawing/2014/main" id="{EBE7DBD4-D61B-4755-8CF6-6B5A422D2C9D}"/>
                  </a:ext>
                </a:extLst>
              </p:cNvPr>
              <p:cNvCxnSpPr/>
              <p:nvPr/>
            </p:nvCxnSpPr>
            <p:spPr>
              <a:xfrm>
                <a:off x="2025679" y="2514270"/>
                <a:ext cx="621792" cy="731520"/>
              </a:xfrm>
              <a:prstGeom prst="straightConnector1">
                <a:avLst/>
              </a:prstGeom>
              <a:noFill/>
              <a:ln w="57150" cap="flat" cmpd="sng">
                <a:solidFill>
                  <a:srgbClr val="FF0000"/>
                </a:solidFill>
                <a:prstDash val="solid"/>
                <a:miter lim="8000"/>
                <a:headEnd type="none" w="sm" len="sm"/>
                <a:tailEnd type="none" w="sm" len="sm"/>
              </a:ln>
            </p:spPr>
          </p:cxnSp>
          <p:cxnSp>
            <p:nvCxnSpPr>
              <p:cNvPr id="23" name="Google Shape;198;p10">
                <a:extLst>
                  <a:ext uri="{FF2B5EF4-FFF2-40B4-BE49-F238E27FC236}">
                    <a16:creationId xmlns:a16="http://schemas.microsoft.com/office/drawing/2014/main" id="{5662CC5C-B8A7-4614-8CB9-22F7B88BDD39}"/>
                  </a:ext>
                </a:extLst>
              </p:cNvPr>
              <p:cNvCxnSpPr/>
              <p:nvPr/>
            </p:nvCxnSpPr>
            <p:spPr>
              <a:xfrm>
                <a:off x="2517425" y="2269074"/>
                <a:ext cx="553148" cy="976716"/>
              </a:xfrm>
              <a:prstGeom prst="straightConnector1">
                <a:avLst/>
              </a:prstGeom>
              <a:noFill/>
              <a:ln w="57150" cap="flat" cmpd="sng">
                <a:solidFill>
                  <a:srgbClr val="FF0000"/>
                </a:solidFill>
                <a:prstDash val="solid"/>
                <a:miter lim="8000"/>
                <a:headEnd type="none" w="sm" len="sm"/>
                <a:tailEnd type="none" w="sm" len="sm"/>
              </a:ln>
            </p:spPr>
          </p:cxnSp>
          <p:cxnSp>
            <p:nvCxnSpPr>
              <p:cNvPr id="24" name="Google Shape;199;p10">
                <a:extLst>
                  <a:ext uri="{FF2B5EF4-FFF2-40B4-BE49-F238E27FC236}">
                    <a16:creationId xmlns:a16="http://schemas.microsoft.com/office/drawing/2014/main" id="{CF6B389D-EAB7-4FC7-83BE-B160A0D14123}"/>
                  </a:ext>
                </a:extLst>
              </p:cNvPr>
              <p:cNvCxnSpPr/>
              <p:nvPr/>
            </p:nvCxnSpPr>
            <p:spPr>
              <a:xfrm flipH="1">
                <a:off x="3251204" y="1975561"/>
                <a:ext cx="214481" cy="1270229"/>
              </a:xfrm>
              <a:prstGeom prst="straightConnector1">
                <a:avLst/>
              </a:prstGeom>
              <a:noFill/>
              <a:ln w="57150" cap="flat" cmpd="sng">
                <a:solidFill>
                  <a:srgbClr val="FF0000"/>
                </a:solidFill>
                <a:prstDash val="solid"/>
                <a:miter lim="8000"/>
                <a:headEnd type="none" w="sm" len="sm"/>
                <a:tailEnd type="none" w="sm" len="sm"/>
              </a:ln>
            </p:spPr>
          </p:cxnSp>
          <p:cxnSp>
            <p:nvCxnSpPr>
              <p:cNvPr id="25" name="Google Shape;200;p10">
                <a:extLst>
                  <a:ext uri="{FF2B5EF4-FFF2-40B4-BE49-F238E27FC236}">
                    <a16:creationId xmlns:a16="http://schemas.microsoft.com/office/drawing/2014/main" id="{CB4450F4-D56D-4E3B-A202-8B843F97CB70}"/>
                  </a:ext>
                </a:extLst>
              </p:cNvPr>
              <p:cNvCxnSpPr/>
              <p:nvPr/>
            </p:nvCxnSpPr>
            <p:spPr>
              <a:xfrm flipH="1">
                <a:off x="3251204" y="2880030"/>
                <a:ext cx="824084" cy="517935"/>
              </a:xfrm>
              <a:prstGeom prst="straightConnector1">
                <a:avLst/>
              </a:prstGeom>
              <a:noFill/>
              <a:ln w="57150" cap="flat" cmpd="sng">
                <a:solidFill>
                  <a:srgbClr val="FF0000"/>
                </a:solidFill>
                <a:prstDash val="solid"/>
                <a:miter lim="8000"/>
                <a:headEnd type="none" w="sm" len="sm"/>
                <a:tailEnd type="none" w="sm" len="sm"/>
              </a:ln>
            </p:spPr>
          </p:cxnSp>
          <p:cxnSp>
            <p:nvCxnSpPr>
              <p:cNvPr id="26" name="Google Shape;201;p10">
                <a:extLst>
                  <a:ext uri="{FF2B5EF4-FFF2-40B4-BE49-F238E27FC236}">
                    <a16:creationId xmlns:a16="http://schemas.microsoft.com/office/drawing/2014/main" id="{CBB2FED0-CDA7-423B-A316-138A1D6AF8E1}"/>
                  </a:ext>
                </a:extLst>
              </p:cNvPr>
              <p:cNvCxnSpPr/>
              <p:nvPr/>
            </p:nvCxnSpPr>
            <p:spPr>
              <a:xfrm flipH="1">
                <a:off x="3279422" y="2514270"/>
                <a:ext cx="1989195" cy="1127300"/>
              </a:xfrm>
              <a:prstGeom prst="straightConnector1">
                <a:avLst/>
              </a:prstGeom>
              <a:noFill/>
              <a:ln w="57150" cap="flat" cmpd="sng">
                <a:solidFill>
                  <a:srgbClr val="FF0000"/>
                </a:solidFill>
                <a:prstDash val="solid"/>
                <a:miter lim="8000"/>
                <a:headEnd type="none" w="sm" len="sm"/>
                <a:tailEnd type="none" w="sm" len="sm"/>
              </a:ln>
            </p:spPr>
          </p:cxnSp>
          <p:cxnSp>
            <p:nvCxnSpPr>
              <p:cNvPr id="27" name="Google Shape;202;p10">
                <a:extLst>
                  <a:ext uri="{FF2B5EF4-FFF2-40B4-BE49-F238E27FC236}">
                    <a16:creationId xmlns:a16="http://schemas.microsoft.com/office/drawing/2014/main" id="{A0A1D421-848E-4906-A71D-4C800544617E}"/>
                  </a:ext>
                </a:extLst>
              </p:cNvPr>
              <p:cNvCxnSpPr/>
              <p:nvPr/>
            </p:nvCxnSpPr>
            <p:spPr>
              <a:xfrm flipH="1">
                <a:off x="3307649" y="3486579"/>
                <a:ext cx="1862661" cy="342388"/>
              </a:xfrm>
              <a:prstGeom prst="straightConnector1">
                <a:avLst/>
              </a:prstGeom>
              <a:noFill/>
              <a:ln w="57150" cap="flat" cmpd="sng">
                <a:solidFill>
                  <a:srgbClr val="FF0000"/>
                </a:solidFill>
                <a:prstDash val="solid"/>
                <a:miter lim="8000"/>
                <a:headEnd type="none" w="sm" len="sm"/>
                <a:tailEnd type="none" w="sm" len="sm"/>
              </a:ln>
            </p:spPr>
          </p:cxnSp>
          <p:cxnSp>
            <p:nvCxnSpPr>
              <p:cNvPr id="28" name="Google Shape;203;p10">
                <a:extLst>
                  <a:ext uri="{FF2B5EF4-FFF2-40B4-BE49-F238E27FC236}">
                    <a16:creationId xmlns:a16="http://schemas.microsoft.com/office/drawing/2014/main" id="{EEE73591-C084-48CE-8A96-04DD49D2774B}"/>
                  </a:ext>
                </a:extLst>
              </p:cNvPr>
              <p:cNvCxnSpPr/>
              <p:nvPr/>
            </p:nvCxnSpPr>
            <p:spPr>
              <a:xfrm rot="10800000">
                <a:off x="5531553" y="2610676"/>
                <a:ext cx="1964268" cy="2412882"/>
              </a:xfrm>
              <a:prstGeom prst="straightConnector1">
                <a:avLst/>
              </a:prstGeom>
              <a:noFill/>
              <a:ln w="57150" cap="flat" cmpd="sng">
                <a:solidFill>
                  <a:srgbClr val="FF0000"/>
                </a:solidFill>
                <a:prstDash val="solid"/>
                <a:miter lim="8000"/>
                <a:headEnd type="none" w="sm" len="sm"/>
                <a:tailEnd type="none" w="sm" len="sm"/>
              </a:ln>
            </p:spPr>
          </p:cxnSp>
          <p:cxnSp>
            <p:nvCxnSpPr>
              <p:cNvPr id="29" name="Google Shape;204;p10">
                <a:extLst>
                  <a:ext uri="{FF2B5EF4-FFF2-40B4-BE49-F238E27FC236}">
                    <a16:creationId xmlns:a16="http://schemas.microsoft.com/office/drawing/2014/main" id="{0A461134-5368-434C-AEAB-E5A5483EFDA8}"/>
                  </a:ext>
                </a:extLst>
              </p:cNvPr>
              <p:cNvCxnSpPr/>
              <p:nvPr/>
            </p:nvCxnSpPr>
            <p:spPr>
              <a:xfrm flipH="1">
                <a:off x="3251204" y="3503002"/>
                <a:ext cx="3269537" cy="504337"/>
              </a:xfrm>
              <a:prstGeom prst="straightConnector1">
                <a:avLst/>
              </a:prstGeom>
              <a:noFill/>
              <a:ln w="57150" cap="flat" cmpd="sng">
                <a:solidFill>
                  <a:srgbClr val="FF0000"/>
                </a:solidFill>
                <a:prstDash val="solid"/>
                <a:miter lim="8000"/>
                <a:headEnd type="none" w="sm" len="sm"/>
                <a:tailEnd type="none" w="sm" len="sm"/>
              </a:ln>
            </p:spPr>
          </p:cxnSp>
          <p:cxnSp>
            <p:nvCxnSpPr>
              <p:cNvPr id="30" name="Google Shape;205;p10">
                <a:extLst>
                  <a:ext uri="{FF2B5EF4-FFF2-40B4-BE49-F238E27FC236}">
                    <a16:creationId xmlns:a16="http://schemas.microsoft.com/office/drawing/2014/main" id="{73599504-39D2-4B5E-8F7D-AB20293A43FE}"/>
                  </a:ext>
                </a:extLst>
              </p:cNvPr>
              <p:cNvCxnSpPr/>
              <p:nvPr/>
            </p:nvCxnSpPr>
            <p:spPr>
              <a:xfrm rot="10800000">
                <a:off x="8218307" y="2610676"/>
                <a:ext cx="1456273" cy="1459199"/>
              </a:xfrm>
              <a:prstGeom prst="straightConnector1">
                <a:avLst/>
              </a:prstGeom>
              <a:noFill/>
              <a:ln w="57150" cap="flat" cmpd="sng">
                <a:solidFill>
                  <a:srgbClr val="FF0000"/>
                </a:solidFill>
                <a:prstDash val="solid"/>
                <a:miter lim="8000"/>
                <a:headEnd type="none" w="sm" len="sm"/>
                <a:tailEnd type="none" w="sm" len="sm"/>
              </a:ln>
            </p:spPr>
          </p:cxnSp>
          <p:cxnSp>
            <p:nvCxnSpPr>
              <p:cNvPr id="31" name="Google Shape;206;p10">
                <a:extLst>
                  <a:ext uri="{FF2B5EF4-FFF2-40B4-BE49-F238E27FC236}">
                    <a16:creationId xmlns:a16="http://schemas.microsoft.com/office/drawing/2014/main" id="{0487A5E1-5FF6-43DB-8EC4-762A42C906CF}"/>
                  </a:ext>
                </a:extLst>
              </p:cNvPr>
              <p:cNvCxnSpPr/>
              <p:nvPr/>
            </p:nvCxnSpPr>
            <p:spPr>
              <a:xfrm rot="10800000">
                <a:off x="7054614" y="2482120"/>
                <a:ext cx="1180627" cy="143232"/>
              </a:xfrm>
              <a:prstGeom prst="straightConnector1">
                <a:avLst/>
              </a:prstGeom>
              <a:noFill/>
              <a:ln w="57150" cap="flat" cmpd="sng">
                <a:solidFill>
                  <a:srgbClr val="FF0000"/>
                </a:solidFill>
                <a:prstDash val="solid"/>
                <a:miter lim="8000"/>
                <a:headEnd type="none" w="sm" len="sm"/>
                <a:tailEnd type="none" w="sm" len="sm"/>
              </a:ln>
            </p:spPr>
          </p:cxnSp>
          <p:cxnSp>
            <p:nvCxnSpPr>
              <p:cNvPr id="32" name="Google Shape;207;p10">
                <a:extLst>
                  <a:ext uri="{FF2B5EF4-FFF2-40B4-BE49-F238E27FC236}">
                    <a16:creationId xmlns:a16="http://schemas.microsoft.com/office/drawing/2014/main" id="{CC045E6A-65D5-4727-98FB-B4A43B9717E4}"/>
                  </a:ext>
                </a:extLst>
              </p:cNvPr>
              <p:cNvCxnSpPr/>
              <p:nvPr/>
            </p:nvCxnSpPr>
            <p:spPr>
              <a:xfrm flipH="1">
                <a:off x="3307649" y="2496796"/>
                <a:ext cx="3763899" cy="1255865"/>
              </a:xfrm>
              <a:prstGeom prst="straightConnector1">
                <a:avLst/>
              </a:prstGeom>
              <a:noFill/>
              <a:ln w="57150" cap="flat" cmpd="sng">
                <a:solidFill>
                  <a:srgbClr val="FF0000"/>
                </a:solidFill>
                <a:prstDash val="solid"/>
                <a:miter lim="8000"/>
                <a:headEnd type="none" w="sm" len="sm"/>
                <a:tailEnd type="none" w="sm" len="sm"/>
              </a:ln>
            </p:spPr>
          </p:cxnSp>
          <p:cxnSp>
            <p:nvCxnSpPr>
              <p:cNvPr id="33" name="Google Shape;208;p10">
                <a:extLst>
                  <a:ext uri="{FF2B5EF4-FFF2-40B4-BE49-F238E27FC236}">
                    <a16:creationId xmlns:a16="http://schemas.microsoft.com/office/drawing/2014/main" id="{B8A66F5C-6775-47F9-8DE1-0E4195E0A779}"/>
                  </a:ext>
                </a:extLst>
              </p:cNvPr>
              <p:cNvCxnSpPr/>
              <p:nvPr/>
            </p:nvCxnSpPr>
            <p:spPr>
              <a:xfrm rot="10800000">
                <a:off x="2968974" y="3917582"/>
                <a:ext cx="3064465" cy="1489804"/>
              </a:xfrm>
              <a:prstGeom prst="straightConnector1">
                <a:avLst/>
              </a:prstGeom>
              <a:noFill/>
              <a:ln w="57150" cap="flat" cmpd="sng">
                <a:solidFill>
                  <a:srgbClr val="FF0000"/>
                </a:solidFill>
                <a:prstDash val="solid"/>
                <a:miter lim="8000"/>
                <a:headEnd type="none" w="sm" len="sm"/>
                <a:tailEnd type="none" w="sm" len="sm"/>
              </a:ln>
            </p:spPr>
          </p:cxnSp>
          <p:cxnSp>
            <p:nvCxnSpPr>
              <p:cNvPr id="34" name="Google Shape;209;p10">
                <a:extLst>
                  <a:ext uri="{FF2B5EF4-FFF2-40B4-BE49-F238E27FC236}">
                    <a16:creationId xmlns:a16="http://schemas.microsoft.com/office/drawing/2014/main" id="{C64FFFC4-E3B7-4D43-8E0A-023D9F7D36C9}"/>
                  </a:ext>
                </a:extLst>
              </p:cNvPr>
              <p:cNvCxnSpPr/>
              <p:nvPr/>
            </p:nvCxnSpPr>
            <p:spPr>
              <a:xfrm rot="10800000">
                <a:off x="6802962" y="3484586"/>
                <a:ext cx="841970" cy="136520"/>
              </a:xfrm>
              <a:prstGeom prst="straightConnector1">
                <a:avLst/>
              </a:prstGeom>
              <a:noFill/>
              <a:ln w="57150" cap="flat" cmpd="sng">
                <a:solidFill>
                  <a:srgbClr val="FF0000"/>
                </a:solidFill>
                <a:prstDash val="solid"/>
                <a:miter lim="8000"/>
                <a:headEnd type="none" w="sm" len="sm"/>
                <a:tailEnd type="none" w="sm" len="sm"/>
              </a:ln>
            </p:spPr>
          </p:cxnSp>
          <p:cxnSp>
            <p:nvCxnSpPr>
              <p:cNvPr id="35" name="Google Shape;210;p10">
                <a:extLst>
                  <a:ext uri="{FF2B5EF4-FFF2-40B4-BE49-F238E27FC236}">
                    <a16:creationId xmlns:a16="http://schemas.microsoft.com/office/drawing/2014/main" id="{FC0E0644-3405-444A-BF13-C546BF9B257F}"/>
                  </a:ext>
                </a:extLst>
              </p:cNvPr>
              <p:cNvCxnSpPr/>
              <p:nvPr/>
            </p:nvCxnSpPr>
            <p:spPr>
              <a:xfrm rot="10800000" flipH="1">
                <a:off x="2647471" y="1862897"/>
                <a:ext cx="778712" cy="240058"/>
              </a:xfrm>
              <a:prstGeom prst="straightConnector1">
                <a:avLst/>
              </a:prstGeom>
              <a:noFill/>
              <a:ln w="57150" cap="flat" cmpd="sng">
                <a:solidFill>
                  <a:srgbClr val="FF0000"/>
                </a:solidFill>
                <a:prstDash val="solid"/>
                <a:miter lim="8000"/>
                <a:headEnd type="none" w="sm" len="sm"/>
                <a:tailEnd type="none" w="sm" len="sm"/>
              </a:ln>
            </p:spPr>
          </p:cxnSp>
          <p:cxnSp>
            <p:nvCxnSpPr>
              <p:cNvPr id="36" name="Google Shape;211;p10">
                <a:extLst>
                  <a:ext uri="{FF2B5EF4-FFF2-40B4-BE49-F238E27FC236}">
                    <a16:creationId xmlns:a16="http://schemas.microsoft.com/office/drawing/2014/main" id="{A69EE742-E51B-489E-BF85-134D9588D3A9}"/>
                  </a:ext>
                </a:extLst>
              </p:cNvPr>
              <p:cNvCxnSpPr/>
              <p:nvPr/>
            </p:nvCxnSpPr>
            <p:spPr>
              <a:xfrm rot="10800000" flipH="1">
                <a:off x="1264359" y="1772472"/>
                <a:ext cx="2201326" cy="575341"/>
              </a:xfrm>
              <a:prstGeom prst="straightConnector1">
                <a:avLst/>
              </a:prstGeom>
              <a:noFill/>
              <a:ln w="57150" cap="flat" cmpd="sng">
                <a:solidFill>
                  <a:srgbClr val="FF0000"/>
                </a:solidFill>
                <a:prstDash val="solid"/>
                <a:miter lim="8000"/>
                <a:headEnd type="none" w="sm" len="sm"/>
                <a:tailEnd type="none" w="sm" len="sm"/>
              </a:ln>
            </p:spPr>
          </p:cxnSp>
          <p:cxnSp>
            <p:nvCxnSpPr>
              <p:cNvPr id="37" name="Google Shape;212;p10">
                <a:extLst>
                  <a:ext uri="{FF2B5EF4-FFF2-40B4-BE49-F238E27FC236}">
                    <a16:creationId xmlns:a16="http://schemas.microsoft.com/office/drawing/2014/main" id="{62CB0D02-B47B-4EBF-A75A-0D8D64E6DE55}"/>
                  </a:ext>
                </a:extLst>
              </p:cNvPr>
              <p:cNvCxnSpPr/>
              <p:nvPr/>
            </p:nvCxnSpPr>
            <p:spPr>
              <a:xfrm rot="10800000">
                <a:off x="3465685" y="2060143"/>
                <a:ext cx="1704625" cy="233355"/>
              </a:xfrm>
              <a:prstGeom prst="straightConnector1">
                <a:avLst/>
              </a:prstGeom>
              <a:noFill/>
              <a:ln w="57150" cap="flat" cmpd="sng">
                <a:solidFill>
                  <a:srgbClr val="FF0000"/>
                </a:solidFill>
                <a:prstDash val="solid"/>
                <a:miter lim="8000"/>
                <a:headEnd type="none" w="sm" len="sm"/>
                <a:tailEnd type="none" w="sm" len="sm"/>
              </a:ln>
            </p:spPr>
          </p:cxnSp>
          <p:cxnSp>
            <p:nvCxnSpPr>
              <p:cNvPr id="38" name="Google Shape;213;p10">
                <a:extLst>
                  <a:ext uri="{FF2B5EF4-FFF2-40B4-BE49-F238E27FC236}">
                    <a16:creationId xmlns:a16="http://schemas.microsoft.com/office/drawing/2014/main" id="{65380000-16B2-498B-B23D-E0D57B120804}"/>
                  </a:ext>
                </a:extLst>
              </p:cNvPr>
              <p:cNvCxnSpPr/>
              <p:nvPr/>
            </p:nvCxnSpPr>
            <p:spPr>
              <a:xfrm rot="10800000">
                <a:off x="3514843" y="2158102"/>
                <a:ext cx="1937687" cy="1340657"/>
              </a:xfrm>
              <a:prstGeom prst="straightConnector1">
                <a:avLst/>
              </a:prstGeom>
              <a:noFill/>
              <a:ln w="57150" cap="flat" cmpd="sng">
                <a:solidFill>
                  <a:srgbClr val="FF0000"/>
                </a:solidFill>
                <a:prstDash val="solid"/>
                <a:miter lim="8000"/>
                <a:headEnd type="none" w="sm" len="sm"/>
                <a:tailEnd type="none" w="sm" len="sm"/>
              </a:ln>
            </p:spPr>
          </p:cxnSp>
          <p:cxnSp>
            <p:nvCxnSpPr>
              <p:cNvPr id="39" name="Google Shape;214;p10">
                <a:extLst>
                  <a:ext uri="{FF2B5EF4-FFF2-40B4-BE49-F238E27FC236}">
                    <a16:creationId xmlns:a16="http://schemas.microsoft.com/office/drawing/2014/main" id="{E64B31BA-8683-410E-92D8-A93132D7D946}"/>
                  </a:ext>
                </a:extLst>
              </p:cNvPr>
              <p:cNvCxnSpPr/>
              <p:nvPr/>
            </p:nvCxnSpPr>
            <p:spPr>
              <a:xfrm rot="10800000">
                <a:off x="3431825" y="2153860"/>
                <a:ext cx="2635831" cy="3024972"/>
              </a:xfrm>
              <a:prstGeom prst="straightConnector1">
                <a:avLst/>
              </a:prstGeom>
              <a:noFill/>
              <a:ln w="57150" cap="flat" cmpd="sng">
                <a:solidFill>
                  <a:srgbClr val="FF0000"/>
                </a:solidFill>
                <a:prstDash val="solid"/>
                <a:miter lim="8000"/>
                <a:headEnd type="none" w="sm" len="sm"/>
                <a:tailEnd type="none" w="sm" len="sm"/>
              </a:ln>
            </p:spPr>
          </p:cxnSp>
          <p:cxnSp>
            <p:nvCxnSpPr>
              <p:cNvPr id="40" name="Google Shape;215;p10">
                <a:extLst>
                  <a:ext uri="{FF2B5EF4-FFF2-40B4-BE49-F238E27FC236}">
                    <a16:creationId xmlns:a16="http://schemas.microsoft.com/office/drawing/2014/main" id="{BDC020BE-E420-4244-AB72-4B4A5DF38430}"/>
                  </a:ext>
                </a:extLst>
              </p:cNvPr>
              <p:cNvCxnSpPr/>
              <p:nvPr/>
            </p:nvCxnSpPr>
            <p:spPr>
              <a:xfrm rot="10800000">
                <a:off x="3495559" y="2149617"/>
                <a:ext cx="4038840" cy="815672"/>
              </a:xfrm>
              <a:prstGeom prst="straightConnector1">
                <a:avLst/>
              </a:prstGeom>
              <a:noFill/>
              <a:ln w="57150" cap="flat" cmpd="sng">
                <a:solidFill>
                  <a:srgbClr val="FF0000"/>
                </a:solidFill>
                <a:prstDash val="solid"/>
                <a:miter lim="8000"/>
                <a:headEnd type="none" w="sm" len="sm"/>
                <a:tailEnd type="none" w="sm" len="sm"/>
              </a:ln>
            </p:spPr>
          </p:cxnSp>
          <p:cxnSp>
            <p:nvCxnSpPr>
              <p:cNvPr id="41" name="Google Shape;216;p10">
                <a:extLst>
                  <a:ext uri="{FF2B5EF4-FFF2-40B4-BE49-F238E27FC236}">
                    <a16:creationId xmlns:a16="http://schemas.microsoft.com/office/drawing/2014/main" id="{BBB2D370-9772-4DD7-BD58-51A90461B268}"/>
                  </a:ext>
                </a:extLst>
              </p:cNvPr>
              <p:cNvCxnSpPr/>
              <p:nvPr/>
            </p:nvCxnSpPr>
            <p:spPr>
              <a:xfrm rot="10800000">
                <a:off x="3416536" y="2128732"/>
                <a:ext cx="6147749" cy="2154610"/>
              </a:xfrm>
              <a:prstGeom prst="straightConnector1">
                <a:avLst/>
              </a:prstGeom>
              <a:noFill/>
              <a:ln w="57150" cap="flat" cmpd="sng">
                <a:solidFill>
                  <a:srgbClr val="FF0000"/>
                </a:solidFill>
                <a:prstDash val="solid"/>
                <a:miter lim="8000"/>
                <a:headEnd type="none" w="sm" len="sm"/>
                <a:tailEnd type="none" w="sm" len="sm"/>
              </a:ln>
            </p:spPr>
          </p:cxnSp>
          <p:sp>
            <p:nvSpPr>
              <p:cNvPr id="42" name="Google Shape;217;p10">
                <a:extLst>
                  <a:ext uri="{FF2B5EF4-FFF2-40B4-BE49-F238E27FC236}">
                    <a16:creationId xmlns:a16="http://schemas.microsoft.com/office/drawing/2014/main" id="{41A0B794-8AB3-4911-B894-0433D623D0F7}"/>
                  </a:ext>
                </a:extLst>
              </p:cNvPr>
              <p:cNvSpPr txBox="1"/>
              <p:nvPr/>
            </p:nvSpPr>
            <p:spPr>
              <a:xfrm>
                <a:off x="9014466" y="1065349"/>
                <a:ext cx="2312106" cy="646334"/>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MICROGRID CONTROL</a:t>
                </a:r>
                <a:endParaRPr/>
              </a:p>
              <a:p>
                <a:pPr marL="0" marR="0" lvl="0" indent="0" algn="ctr" rtl="0">
                  <a:lnSpc>
                    <a:spcPct val="100000"/>
                  </a:lnSpc>
                  <a:spcBef>
                    <a:spcPts val="0"/>
                  </a:spcBef>
                  <a:spcAft>
                    <a:spcPts val="0"/>
                  </a:spcAft>
                  <a:buClr>
                    <a:srgbClr val="FF0000"/>
                  </a:buClr>
                  <a:buSzPts val="1800"/>
                  <a:buFont typeface="Calibri"/>
                  <a:buNone/>
                </a:pPr>
                <a:r>
                  <a:rPr lang="en-US" sz="1800" b="1" i="0" u="none" strike="noStrike" cap="none">
                    <a:solidFill>
                      <a:srgbClr val="FF0000"/>
                    </a:solidFill>
                    <a:latin typeface="Calibri"/>
                    <a:ea typeface="Calibri"/>
                    <a:cs typeface="Calibri"/>
                    <a:sym typeface="Calibri"/>
                  </a:rPr>
                  <a:t>NETWORK</a:t>
                </a:r>
                <a:endParaRPr/>
              </a:p>
            </p:txBody>
          </p:sp>
          <p:cxnSp>
            <p:nvCxnSpPr>
              <p:cNvPr id="43" name="Google Shape;218;p10">
                <a:extLst>
                  <a:ext uri="{FF2B5EF4-FFF2-40B4-BE49-F238E27FC236}">
                    <a16:creationId xmlns:a16="http://schemas.microsoft.com/office/drawing/2014/main" id="{9CEBB96F-4AA5-4EB0-9C0B-48495527B650}"/>
                  </a:ext>
                </a:extLst>
              </p:cNvPr>
              <p:cNvCxnSpPr/>
              <p:nvPr/>
            </p:nvCxnSpPr>
            <p:spPr>
              <a:xfrm rot="10800000" flipH="1">
                <a:off x="8256885" y="2512816"/>
                <a:ext cx="1062131" cy="112536"/>
              </a:xfrm>
              <a:prstGeom prst="straightConnector1">
                <a:avLst/>
              </a:prstGeom>
              <a:noFill/>
              <a:ln w="57150" cap="flat" cmpd="sng">
                <a:solidFill>
                  <a:srgbClr val="FF0000"/>
                </a:solidFill>
                <a:prstDash val="solid"/>
                <a:miter lim="8000"/>
                <a:headEnd type="none" w="sm" len="sm"/>
                <a:tailEnd type="none" w="sm" len="sm"/>
              </a:ln>
            </p:spPr>
          </p:cxnSp>
        </p:grpSp>
      </p:grpSp>
      <p:sp>
        <p:nvSpPr>
          <p:cNvPr id="44" name="Google Shape;222;p10">
            <a:extLst>
              <a:ext uri="{FF2B5EF4-FFF2-40B4-BE49-F238E27FC236}">
                <a16:creationId xmlns:a16="http://schemas.microsoft.com/office/drawing/2014/main" id="{9E59DD70-E64E-43A7-9465-86E56B179BC5}"/>
              </a:ext>
            </a:extLst>
          </p:cNvPr>
          <p:cNvSpPr txBox="1">
            <a:spLocks noGrp="1"/>
          </p:cNvSpPr>
          <p:nvPr>
            <p:ph type="title"/>
          </p:nvPr>
        </p:nvSpPr>
        <p:spPr>
          <a:xfrm>
            <a:off x="163235" y="-230483"/>
            <a:ext cx="127641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3600"/>
              <a:buFont typeface="Twentieth Century"/>
              <a:buNone/>
            </a:pPr>
            <a:r>
              <a:rPr lang="en-US" sz="3200" dirty="0"/>
              <a:t>MICROGRID CONTROLS PROVIDE CYBER &amp; EMP ATTACK VECTORS</a:t>
            </a:r>
            <a:endParaRPr sz="3200" dirty="0"/>
          </a:p>
        </p:txBody>
      </p:sp>
    </p:spTree>
    <p:extLst>
      <p:ext uri="{BB962C8B-B14F-4D97-AF65-F5344CB8AC3E}">
        <p14:creationId xmlns:p14="http://schemas.microsoft.com/office/powerpoint/2010/main" val="382606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29;p11">
            <a:extLst>
              <a:ext uri="{FF2B5EF4-FFF2-40B4-BE49-F238E27FC236}">
                <a16:creationId xmlns:a16="http://schemas.microsoft.com/office/drawing/2014/main" id="{0C22BD15-8B96-4E51-AEEB-D89D95464C2C}"/>
              </a:ext>
            </a:extLst>
          </p:cNvPr>
          <p:cNvPicPr preferRelativeResize="0"/>
          <p:nvPr/>
        </p:nvPicPr>
        <p:blipFill rotWithShape="1">
          <a:blip r:embed="rId2">
            <a:alphaModFix/>
          </a:blip>
          <a:srcRect/>
          <a:stretch/>
        </p:blipFill>
        <p:spPr>
          <a:xfrm>
            <a:off x="3065847" y="1800030"/>
            <a:ext cx="7559692" cy="4974765"/>
          </a:xfrm>
          <a:prstGeom prst="rect">
            <a:avLst/>
          </a:prstGeom>
          <a:noFill/>
          <a:ln>
            <a:noFill/>
          </a:ln>
        </p:spPr>
      </p:pic>
      <p:sp>
        <p:nvSpPr>
          <p:cNvPr id="2" name="Title 1">
            <a:extLst>
              <a:ext uri="{FF2B5EF4-FFF2-40B4-BE49-F238E27FC236}">
                <a16:creationId xmlns:a16="http://schemas.microsoft.com/office/drawing/2014/main" id="{353927DC-A519-4F1E-B199-82DE1CF6BFA9}"/>
              </a:ext>
            </a:extLst>
          </p:cNvPr>
          <p:cNvSpPr>
            <a:spLocks noGrp="1"/>
          </p:cNvSpPr>
          <p:nvPr>
            <p:ph type="title"/>
          </p:nvPr>
        </p:nvSpPr>
        <p:spPr>
          <a:xfrm>
            <a:off x="838200" y="247658"/>
            <a:ext cx="10515600" cy="1325563"/>
          </a:xfrm>
        </p:spPr>
        <p:txBody>
          <a:bodyPr/>
          <a:lstStyle/>
          <a:p>
            <a:r>
              <a:rPr lang="en-US" dirty="0"/>
              <a:t>MICROGRIDS ALSO PROVIDE CYBER &amp; EMP </a:t>
            </a:r>
            <a:br>
              <a:rPr lang="en-US" dirty="0"/>
            </a:br>
            <a:r>
              <a:rPr lang="en-US" dirty="0"/>
              <a:t>ATTACK VECTORS INTO LARGER GRID (</a:t>
            </a:r>
            <a:r>
              <a:rPr lang="en-US" dirty="0" err="1"/>
              <a:t>R.O.G</a:t>
            </a:r>
            <a:r>
              <a:rPr lang="en-US" dirty="0"/>
              <a:t>.)</a:t>
            </a:r>
          </a:p>
        </p:txBody>
      </p:sp>
      <p:sp>
        <p:nvSpPr>
          <p:cNvPr id="3" name="Content Placeholder 2">
            <a:extLst>
              <a:ext uri="{FF2B5EF4-FFF2-40B4-BE49-F238E27FC236}">
                <a16:creationId xmlns:a16="http://schemas.microsoft.com/office/drawing/2014/main" id="{65165C57-CF0D-4299-82ED-5E4D190042D2}"/>
              </a:ext>
            </a:extLst>
          </p:cNvPr>
          <p:cNvSpPr>
            <a:spLocks noGrp="1"/>
          </p:cNvSpPr>
          <p:nvPr>
            <p:ph idx="1"/>
          </p:nvPr>
        </p:nvSpPr>
        <p:spPr>
          <a:xfrm>
            <a:off x="1443389" y="2052761"/>
            <a:ext cx="10515600" cy="4351338"/>
          </a:xfrm>
        </p:spPr>
        <p:txBody>
          <a:bodyPr/>
          <a:lstStyle/>
          <a:p>
            <a:endParaRPr lang="en-US" dirty="0"/>
          </a:p>
        </p:txBody>
      </p:sp>
      <p:grpSp>
        <p:nvGrpSpPr>
          <p:cNvPr id="4" name="Google Shape;230;p11">
            <a:extLst>
              <a:ext uri="{FF2B5EF4-FFF2-40B4-BE49-F238E27FC236}">
                <a16:creationId xmlns:a16="http://schemas.microsoft.com/office/drawing/2014/main" id="{89B67271-764E-4551-8DCD-0DD95E5630AC}"/>
              </a:ext>
            </a:extLst>
          </p:cNvPr>
          <p:cNvGrpSpPr/>
          <p:nvPr/>
        </p:nvGrpSpPr>
        <p:grpSpPr>
          <a:xfrm>
            <a:off x="2099992" y="1682064"/>
            <a:ext cx="9202393" cy="5092731"/>
            <a:chOff x="1573828" y="1696221"/>
            <a:chExt cx="9202393" cy="5092731"/>
          </a:xfrm>
        </p:grpSpPr>
        <p:pic>
          <p:nvPicPr>
            <p:cNvPr id="5" name="Google Shape;231;p11">
              <a:extLst>
                <a:ext uri="{FF2B5EF4-FFF2-40B4-BE49-F238E27FC236}">
                  <a16:creationId xmlns:a16="http://schemas.microsoft.com/office/drawing/2014/main" id="{D62F2584-10D0-4D63-9C54-41BF3CD5B352}"/>
                </a:ext>
              </a:extLst>
            </p:cNvPr>
            <p:cNvPicPr preferRelativeResize="0"/>
            <p:nvPr/>
          </p:nvPicPr>
          <p:blipFill rotWithShape="1">
            <a:blip r:embed="rId3">
              <a:alphaModFix/>
            </a:blip>
            <a:srcRect/>
            <a:stretch/>
          </p:blipFill>
          <p:spPr>
            <a:xfrm>
              <a:off x="1573828" y="4872773"/>
              <a:ext cx="1932913" cy="1106039"/>
            </a:xfrm>
            <a:prstGeom prst="rect">
              <a:avLst/>
            </a:prstGeom>
            <a:solidFill>
              <a:srgbClr val="EDEDED"/>
            </a:solidFill>
            <a:ln w="88875" cap="sq" cmpd="sng">
              <a:solidFill>
                <a:srgbClr val="FFFFFF"/>
              </a:solidFill>
              <a:prstDash val="solid"/>
              <a:miter lim="8000"/>
              <a:headEnd type="none" w="sm" len="sm"/>
              <a:tailEnd type="none" w="sm" len="sm"/>
            </a:ln>
            <a:effectLst>
              <a:outerShdw dist="18004" dir="5400000" algn="tl">
                <a:srgbClr val="000000">
                  <a:alpha val="40000"/>
                </a:srgbClr>
              </a:outerShdw>
            </a:effectLst>
          </p:spPr>
        </p:pic>
        <p:pic>
          <p:nvPicPr>
            <p:cNvPr id="6" name="Google Shape;232;p11">
              <a:extLst>
                <a:ext uri="{FF2B5EF4-FFF2-40B4-BE49-F238E27FC236}">
                  <a16:creationId xmlns:a16="http://schemas.microsoft.com/office/drawing/2014/main" id="{6D7968DD-4EF4-4B68-B588-8902B395334D}"/>
                </a:ext>
              </a:extLst>
            </p:cNvPr>
            <p:cNvPicPr preferRelativeResize="0"/>
            <p:nvPr/>
          </p:nvPicPr>
          <p:blipFill rotWithShape="1">
            <a:blip r:embed="rId3">
              <a:alphaModFix/>
            </a:blip>
            <a:srcRect/>
            <a:stretch/>
          </p:blipFill>
          <p:spPr>
            <a:xfrm>
              <a:off x="4403503" y="5578333"/>
              <a:ext cx="1932913" cy="1106039"/>
            </a:xfrm>
            <a:prstGeom prst="rect">
              <a:avLst/>
            </a:prstGeom>
            <a:solidFill>
              <a:srgbClr val="EDEDED"/>
            </a:solidFill>
            <a:ln w="88875" cap="sq" cmpd="sng">
              <a:solidFill>
                <a:srgbClr val="FFFFFF"/>
              </a:solidFill>
              <a:prstDash val="solid"/>
              <a:miter lim="8000"/>
              <a:headEnd type="none" w="sm" len="sm"/>
              <a:tailEnd type="none" w="sm" len="sm"/>
            </a:ln>
            <a:effectLst>
              <a:outerShdw dist="18004" dir="5400000" algn="tl">
                <a:srgbClr val="000000">
                  <a:alpha val="40000"/>
                </a:srgbClr>
              </a:outerShdw>
            </a:effectLst>
          </p:spPr>
        </p:pic>
        <p:pic>
          <p:nvPicPr>
            <p:cNvPr id="7" name="Google Shape;233;p11">
              <a:extLst>
                <a:ext uri="{FF2B5EF4-FFF2-40B4-BE49-F238E27FC236}">
                  <a16:creationId xmlns:a16="http://schemas.microsoft.com/office/drawing/2014/main" id="{4361CCA2-2F1E-4DC2-8AAB-139186857A0C}"/>
                </a:ext>
              </a:extLst>
            </p:cNvPr>
            <p:cNvPicPr preferRelativeResize="0"/>
            <p:nvPr/>
          </p:nvPicPr>
          <p:blipFill rotWithShape="1">
            <a:blip r:embed="rId3">
              <a:alphaModFix/>
            </a:blip>
            <a:srcRect/>
            <a:stretch/>
          </p:blipFill>
          <p:spPr>
            <a:xfrm>
              <a:off x="7862066" y="4394816"/>
              <a:ext cx="1932913" cy="1106039"/>
            </a:xfrm>
            <a:prstGeom prst="rect">
              <a:avLst/>
            </a:prstGeom>
            <a:solidFill>
              <a:srgbClr val="EDEDED"/>
            </a:solidFill>
            <a:ln w="88875" cap="sq" cmpd="sng">
              <a:solidFill>
                <a:srgbClr val="FFFFFF"/>
              </a:solidFill>
              <a:prstDash val="solid"/>
              <a:miter lim="8000"/>
              <a:headEnd type="none" w="sm" len="sm"/>
              <a:tailEnd type="none" w="sm" len="sm"/>
            </a:ln>
            <a:effectLst>
              <a:outerShdw dist="18004" dir="5400000" algn="tl">
                <a:srgbClr val="000000">
                  <a:alpha val="40000"/>
                </a:srgbClr>
              </a:outerShdw>
            </a:effectLst>
          </p:spPr>
        </p:pic>
        <p:pic>
          <p:nvPicPr>
            <p:cNvPr id="8" name="Google Shape;234;p11">
              <a:extLst>
                <a:ext uri="{FF2B5EF4-FFF2-40B4-BE49-F238E27FC236}">
                  <a16:creationId xmlns:a16="http://schemas.microsoft.com/office/drawing/2014/main" id="{E051320A-C72D-48AC-8948-6B4EC21D5B8A}"/>
                </a:ext>
              </a:extLst>
            </p:cNvPr>
            <p:cNvPicPr preferRelativeResize="0"/>
            <p:nvPr/>
          </p:nvPicPr>
          <p:blipFill rotWithShape="1">
            <a:blip r:embed="rId3">
              <a:alphaModFix/>
            </a:blip>
            <a:srcRect/>
            <a:stretch/>
          </p:blipFill>
          <p:spPr>
            <a:xfrm>
              <a:off x="8843308" y="3180520"/>
              <a:ext cx="1932913" cy="1106039"/>
            </a:xfrm>
            <a:prstGeom prst="rect">
              <a:avLst/>
            </a:prstGeom>
            <a:solidFill>
              <a:srgbClr val="EDEDED"/>
            </a:solidFill>
            <a:ln w="88875" cap="sq" cmpd="sng">
              <a:solidFill>
                <a:srgbClr val="FFFFFF"/>
              </a:solidFill>
              <a:prstDash val="solid"/>
              <a:miter lim="8000"/>
              <a:headEnd type="none" w="sm" len="sm"/>
              <a:tailEnd type="none" w="sm" len="sm"/>
            </a:ln>
            <a:effectLst>
              <a:outerShdw dist="18004" dir="5400000" algn="tl">
                <a:srgbClr val="000000">
                  <a:alpha val="40000"/>
                </a:srgbClr>
              </a:outerShdw>
            </a:effectLst>
          </p:spPr>
        </p:pic>
        <p:pic>
          <p:nvPicPr>
            <p:cNvPr id="9" name="Google Shape;235;p11">
              <a:extLst>
                <a:ext uri="{FF2B5EF4-FFF2-40B4-BE49-F238E27FC236}">
                  <a16:creationId xmlns:a16="http://schemas.microsoft.com/office/drawing/2014/main" id="{9A46C724-6388-4E2F-8C74-63C3D07E2BDE}"/>
                </a:ext>
              </a:extLst>
            </p:cNvPr>
            <p:cNvPicPr preferRelativeResize="0"/>
            <p:nvPr/>
          </p:nvPicPr>
          <p:blipFill rotWithShape="1">
            <a:blip r:embed="rId3">
              <a:alphaModFix/>
            </a:blip>
            <a:srcRect/>
            <a:stretch/>
          </p:blipFill>
          <p:spPr>
            <a:xfrm>
              <a:off x="7058244" y="5682913"/>
              <a:ext cx="1932913" cy="1106039"/>
            </a:xfrm>
            <a:prstGeom prst="rect">
              <a:avLst/>
            </a:prstGeom>
            <a:solidFill>
              <a:srgbClr val="EDEDED"/>
            </a:solidFill>
            <a:ln w="88875" cap="sq" cmpd="sng">
              <a:solidFill>
                <a:srgbClr val="FFFFFF"/>
              </a:solidFill>
              <a:prstDash val="solid"/>
              <a:miter lim="8000"/>
              <a:headEnd type="none" w="sm" len="sm"/>
              <a:tailEnd type="none" w="sm" len="sm"/>
            </a:ln>
            <a:effectLst>
              <a:outerShdw dist="18004" dir="5400000" algn="tl">
                <a:srgbClr val="000000">
                  <a:alpha val="40000"/>
                </a:srgbClr>
              </a:outerShdw>
            </a:effectLst>
          </p:spPr>
        </p:pic>
        <p:pic>
          <p:nvPicPr>
            <p:cNvPr id="10" name="Google Shape;236;p11">
              <a:extLst>
                <a:ext uri="{FF2B5EF4-FFF2-40B4-BE49-F238E27FC236}">
                  <a16:creationId xmlns:a16="http://schemas.microsoft.com/office/drawing/2014/main" id="{63E375D5-8F32-4288-AF36-A29C80883038}"/>
                </a:ext>
              </a:extLst>
            </p:cNvPr>
            <p:cNvPicPr preferRelativeResize="0"/>
            <p:nvPr/>
          </p:nvPicPr>
          <p:blipFill rotWithShape="1">
            <a:blip r:embed="rId3">
              <a:alphaModFix/>
            </a:blip>
            <a:srcRect/>
            <a:stretch/>
          </p:blipFill>
          <p:spPr>
            <a:xfrm>
              <a:off x="8441987" y="1696221"/>
              <a:ext cx="1932913" cy="1106039"/>
            </a:xfrm>
            <a:prstGeom prst="rect">
              <a:avLst/>
            </a:prstGeom>
            <a:solidFill>
              <a:srgbClr val="EDEDED"/>
            </a:solidFill>
            <a:ln w="88875" cap="sq" cmpd="sng">
              <a:solidFill>
                <a:srgbClr val="FFFFFF"/>
              </a:solidFill>
              <a:prstDash val="solid"/>
              <a:miter lim="8000"/>
              <a:headEnd type="none" w="sm" len="sm"/>
              <a:tailEnd type="none" w="sm" len="sm"/>
            </a:ln>
            <a:effectLst>
              <a:outerShdw dist="18004" dir="5400000" algn="tl">
                <a:srgbClr val="000000">
                  <a:alpha val="40000"/>
                </a:srgbClr>
              </a:outerShdw>
            </a:effectLst>
          </p:spPr>
        </p:pic>
      </p:grpSp>
      <p:grpSp>
        <p:nvGrpSpPr>
          <p:cNvPr id="11" name="Google Shape;243;p11">
            <a:extLst>
              <a:ext uri="{FF2B5EF4-FFF2-40B4-BE49-F238E27FC236}">
                <a16:creationId xmlns:a16="http://schemas.microsoft.com/office/drawing/2014/main" id="{0A5C0567-DA86-44D2-911B-FC800B2BEC6C}"/>
              </a:ext>
            </a:extLst>
          </p:cNvPr>
          <p:cNvGrpSpPr/>
          <p:nvPr/>
        </p:nvGrpSpPr>
        <p:grpSpPr>
          <a:xfrm>
            <a:off x="2542842" y="2473363"/>
            <a:ext cx="7278478" cy="3985074"/>
            <a:chOff x="1885245" y="2212619"/>
            <a:chExt cx="7278478" cy="3985074"/>
          </a:xfrm>
        </p:grpSpPr>
        <p:sp>
          <p:nvSpPr>
            <p:cNvPr id="12" name="Google Shape;244;p11">
              <a:extLst>
                <a:ext uri="{FF2B5EF4-FFF2-40B4-BE49-F238E27FC236}">
                  <a16:creationId xmlns:a16="http://schemas.microsoft.com/office/drawing/2014/main" id="{91E58857-F88F-478E-B565-025A25B49AD4}"/>
                </a:ext>
              </a:extLst>
            </p:cNvPr>
            <p:cNvSpPr txBox="1"/>
            <p:nvPr/>
          </p:nvSpPr>
          <p:spPr>
            <a:xfrm>
              <a:off x="3748061" y="4294443"/>
              <a:ext cx="991977" cy="5914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US" sz="1800" b="1" i="0" u="none" strike="noStrike" cap="none" dirty="0">
                  <a:solidFill>
                    <a:srgbClr val="FF0000"/>
                  </a:solidFill>
                  <a:latin typeface="Calibri"/>
                  <a:ea typeface="Calibri"/>
                  <a:cs typeface="Calibri"/>
                  <a:sym typeface="Calibri"/>
                </a:rPr>
                <a:t>CONTROL </a:t>
              </a:r>
              <a:endParaRPr dirty="0"/>
            </a:p>
            <a:p>
              <a:pPr marL="0" marR="0" lvl="0" indent="0" algn="l" rtl="0">
                <a:lnSpc>
                  <a:spcPct val="100000"/>
                </a:lnSpc>
                <a:spcBef>
                  <a:spcPts val="0"/>
                </a:spcBef>
                <a:spcAft>
                  <a:spcPts val="0"/>
                </a:spcAft>
                <a:buClr>
                  <a:srgbClr val="FF0000"/>
                </a:buClr>
                <a:buSzPts val="1800"/>
                <a:buFont typeface="Calibri"/>
                <a:buNone/>
              </a:pPr>
              <a:r>
                <a:rPr lang="en-US" sz="1800" b="1" i="0" u="none" strike="noStrike" cap="none" dirty="0">
                  <a:solidFill>
                    <a:srgbClr val="FF0000"/>
                  </a:solidFill>
                  <a:latin typeface="Calibri"/>
                  <a:ea typeface="Calibri"/>
                  <a:cs typeface="Calibri"/>
                  <a:sym typeface="Calibri"/>
                </a:rPr>
                <a:t>NETWORK</a:t>
              </a:r>
              <a:endParaRPr dirty="0"/>
            </a:p>
          </p:txBody>
        </p:sp>
        <p:sp>
          <p:nvSpPr>
            <p:cNvPr id="13" name="Google Shape;245;p11">
              <a:extLst>
                <a:ext uri="{FF2B5EF4-FFF2-40B4-BE49-F238E27FC236}">
                  <a16:creationId xmlns:a16="http://schemas.microsoft.com/office/drawing/2014/main" id="{76EE25F6-C4E8-4C0E-AA6D-3C0997C86A43}"/>
                </a:ext>
              </a:extLst>
            </p:cNvPr>
            <p:cNvSpPr/>
            <p:nvPr/>
          </p:nvSpPr>
          <p:spPr>
            <a:xfrm>
              <a:off x="3544223" y="4094143"/>
              <a:ext cx="1441094" cy="879543"/>
            </a:xfrm>
            <a:custGeom>
              <a:avLst/>
              <a:gdLst/>
              <a:ahLst/>
              <a:cxnLst/>
              <a:rect l="l" t="t" r="r" b="b"/>
              <a:pathLst>
                <a:path w="120000" h="120000" extrusionOk="0">
                  <a:moveTo>
                    <a:pt x="0" y="77173"/>
                  </a:moveTo>
                  <a:lnTo>
                    <a:pt x="18479" y="53405"/>
                  </a:lnTo>
                  <a:lnTo>
                    <a:pt x="11884" y="23768"/>
                  </a:lnTo>
                  <a:lnTo>
                    <a:pt x="41521" y="23768"/>
                  </a:lnTo>
                  <a:lnTo>
                    <a:pt x="60000" y="0"/>
                  </a:lnTo>
                  <a:lnTo>
                    <a:pt x="78479" y="23768"/>
                  </a:lnTo>
                  <a:lnTo>
                    <a:pt x="108116" y="23768"/>
                  </a:lnTo>
                  <a:lnTo>
                    <a:pt x="101521" y="53405"/>
                  </a:lnTo>
                  <a:lnTo>
                    <a:pt x="120000" y="77173"/>
                  </a:lnTo>
                  <a:lnTo>
                    <a:pt x="93297" y="90363"/>
                  </a:lnTo>
                  <a:lnTo>
                    <a:pt x="86702" y="120001"/>
                  </a:lnTo>
                  <a:lnTo>
                    <a:pt x="60000" y="106810"/>
                  </a:lnTo>
                  <a:lnTo>
                    <a:pt x="33298" y="120001"/>
                  </a:lnTo>
                  <a:lnTo>
                    <a:pt x="26703" y="90363"/>
                  </a:lnTo>
                  <a:close/>
                </a:path>
              </a:pathLst>
            </a:custGeom>
            <a:noFill/>
            <a:ln w="15850" cap="flat" cmpd="sng">
              <a:solidFill>
                <a:srgbClr val="FF0000"/>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cxnSp>
          <p:nvCxnSpPr>
            <p:cNvPr id="14" name="Google Shape;246;p11">
              <a:extLst>
                <a:ext uri="{FF2B5EF4-FFF2-40B4-BE49-F238E27FC236}">
                  <a16:creationId xmlns:a16="http://schemas.microsoft.com/office/drawing/2014/main" id="{6392D498-86FA-42DF-B4AA-A3C2769D3CDC}"/>
                </a:ext>
              </a:extLst>
            </p:cNvPr>
            <p:cNvCxnSpPr/>
            <p:nvPr/>
          </p:nvCxnSpPr>
          <p:spPr>
            <a:xfrm rot="10800000">
              <a:off x="3273780" y="3747915"/>
              <a:ext cx="903958" cy="798170"/>
            </a:xfrm>
            <a:prstGeom prst="straightConnector1">
              <a:avLst/>
            </a:prstGeom>
            <a:noFill/>
            <a:ln w="28575" cap="flat" cmpd="sng">
              <a:solidFill>
                <a:srgbClr val="FF0000"/>
              </a:solidFill>
              <a:prstDash val="dashDot"/>
              <a:miter lim="8000"/>
              <a:headEnd type="none" w="sm" len="sm"/>
              <a:tailEnd type="stealth" w="med" len="med"/>
            </a:ln>
          </p:spPr>
        </p:cxnSp>
        <p:cxnSp>
          <p:nvCxnSpPr>
            <p:cNvPr id="15" name="Google Shape;247;p11">
              <a:extLst>
                <a:ext uri="{FF2B5EF4-FFF2-40B4-BE49-F238E27FC236}">
                  <a16:creationId xmlns:a16="http://schemas.microsoft.com/office/drawing/2014/main" id="{CE4E687A-6234-474F-AC3D-F81E76B11B86}"/>
                </a:ext>
              </a:extLst>
            </p:cNvPr>
            <p:cNvCxnSpPr/>
            <p:nvPr/>
          </p:nvCxnSpPr>
          <p:spPr>
            <a:xfrm flipH="1">
              <a:off x="1885245" y="4590150"/>
              <a:ext cx="2292493" cy="899313"/>
            </a:xfrm>
            <a:prstGeom prst="straightConnector1">
              <a:avLst/>
            </a:prstGeom>
            <a:noFill/>
            <a:ln w="28575" cap="flat" cmpd="sng">
              <a:solidFill>
                <a:srgbClr val="FF0000"/>
              </a:solidFill>
              <a:prstDash val="dashDot"/>
              <a:miter lim="8000"/>
              <a:headEnd type="none" w="sm" len="sm"/>
              <a:tailEnd type="stealth" w="med" len="med"/>
            </a:ln>
          </p:spPr>
        </p:cxnSp>
        <p:cxnSp>
          <p:nvCxnSpPr>
            <p:cNvPr id="16" name="Google Shape;248;p11">
              <a:extLst>
                <a:ext uri="{FF2B5EF4-FFF2-40B4-BE49-F238E27FC236}">
                  <a16:creationId xmlns:a16="http://schemas.microsoft.com/office/drawing/2014/main" id="{7DDB3616-402E-4F6C-88C0-BE4F2FFD21B6}"/>
                </a:ext>
              </a:extLst>
            </p:cNvPr>
            <p:cNvCxnSpPr/>
            <p:nvPr/>
          </p:nvCxnSpPr>
          <p:spPr>
            <a:xfrm>
              <a:off x="4195815" y="4603034"/>
              <a:ext cx="570869" cy="1470813"/>
            </a:xfrm>
            <a:prstGeom prst="straightConnector1">
              <a:avLst/>
            </a:prstGeom>
            <a:noFill/>
            <a:ln w="28575" cap="flat" cmpd="sng">
              <a:solidFill>
                <a:srgbClr val="FF0000"/>
              </a:solidFill>
              <a:prstDash val="dashDot"/>
              <a:miter lim="8000"/>
              <a:headEnd type="none" w="sm" len="sm"/>
              <a:tailEnd type="stealth" w="med" len="med"/>
            </a:ln>
          </p:spPr>
        </p:cxnSp>
        <p:cxnSp>
          <p:nvCxnSpPr>
            <p:cNvPr id="17" name="Google Shape;249;p11">
              <a:extLst>
                <a:ext uri="{FF2B5EF4-FFF2-40B4-BE49-F238E27FC236}">
                  <a16:creationId xmlns:a16="http://schemas.microsoft.com/office/drawing/2014/main" id="{86374620-F541-4EBA-B31D-B80031C4B75A}"/>
                </a:ext>
              </a:extLst>
            </p:cNvPr>
            <p:cNvCxnSpPr/>
            <p:nvPr/>
          </p:nvCxnSpPr>
          <p:spPr>
            <a:xfrm>
              <a:off x="4358935" y="4601114"/>
              <a:ext cx="3103821" cy="1596579"/>
            </a:xfrm>
            <a:prstGeom prst="straightConnector1">
              <a:avLst/>
            </a:prstGeom>
            <a:noFill/>
            <a:ln w="28575" cap="flat" cmpd="sng">
              <a:solidFill>
                <a:srgbClr val="FF0000"/>
              </a:solidFill>
              <a:prstDash val="dashDot"/>
              <a:miter lim="8000"/>
              <a:headEnd type="none" w="sm" len="sm"/>
              <a:tailEnd type="stealth" w="med" len="med"/>
            </a:ln>
          </p:spPr>
        </p:cxnSp>
        <p:cxnSp>
          <p:nvCxnSpPr>
            <p:cNvPr id="18" name="Google Shape;250;p11">
              <a:extLst>
                <a:ext uri="{FF2B5EF4-FFF2-40B4-BE49-F238E27FC236}">
                  <a16:creationId xmlns:a16="http://schemas.microsoft.com/office/drawing/2014/main" id="{3F14F4AE-89A2-48EE-A6F9-C44073E9AF46}"/>
                </a:ext>
              </a:extLst>
            </p:cNvPr>
            <p:cNvCxnSpPr/>
            <p:nvPr/>
          </p:nvCxnSpPr>
          <p:spPr>
            <a:xfrm rot="10800000" flipH="1">
              <a:off x="4195815" y="3717831"/>
              <a:ext cx="4967908" cy="844686"/>
            </a:xfrm>
            <a:prstGeom prst="straightConnector1">
              <a:avLst/>
            </a:prstGeom>
            <a:noFill/>
            <a:ln w="28575" cap="flat" cmpd="sng">
              <a:solidFill>
                <a:srgbClr val="FF0000"/>
              </a:solidFill>
              <a:prstDash val="dashDot"/>
              <a:miter lim="8000"/>
              <a:headEnd type="none" w="sm" len="sm"/>
              <a:tailEnd type="stealth" w="med" len="med"/>
            </a:ln>
          </p:spPr>
        </p:cxnSp>
        <p:cxnSp>
          <p:nvCxnSpPr>
            <p:cNvPr id="19" name="Google Shape;251;p11">
              <a:extLst>
                <a:ext uri="{FF2B5EF4-FFF2-40B4-BE49-F238E27FC236}">
                  <a16:creationId xmlns:a16="http://schemas.microsoft.com/office/drawing/2014/main" id="{42DA6EE4-1646-4173-9BB7-28F9565E2187}"/>
                </a:ext>
              </a:extLst>
            </p:cNvPr>
            <p:cNvCxnSpPr/>
            <p:nvPr/>
          </p:nvCxnSpPr>
          <p:spPr>
            <a:xfrm>
              <a:off x="4195815" y="4573865"/>
              <a:ext cx="3984562" cy="370853"/>
            </a:xfrm>
            <a:prstGeom prst="straightConnector1">
              <a:avLst/>
            </a:prstGeom>
            <a:noFill/>
            <a:ln w="28575" cap="flat" cmpd="sng">
              <a:solidFill>
                <a:srgbClr val="FF0000"/>
              </a:solidFill>
              <a:prstDash val="dashDot"/>
              <a:miter lim="8000"/>
              <a:headEnd type="none" w="sm" len="sm"/>
              <a:tailEnd type="stealth" w="med" len="med"/>
            </a:ln>
          </p:spPr>
        </p:cxnSp>
        <p:cxnSp>
          <p:nvCxnSpPr>
            <p:cNvPr id="20" name="Google Shape;252;p11">
              <a:extLst>
                <a:ext uri="{FF2B5EF4-FFF2-40B4-BE49-F238E27FC236}">
                  <a16:creationId xmlns:a16="http://schemas.microsoft.com/office/drawing/2014/main" id="{C268F883-7A26-4803-BE26-BBBCDB09EBAE}"/>
                </a:ext>
              </a:extLst>
            </p:cNvPr>
            <p:cNvCxnSpPr/>
            <p:nvPr/>
          </p:nvCxnSpPr>
          <p:spPr>
            <a:xfrm rot="10800000" flipH="1">
              <a:off x="4244050" y="2212619"/>
              <a:ext cx="4599258" cy="2377531"/>
            </a:xfrm>
            <a:prstGeom prst="straightConnector1">
              <a:avLst/>
            </a:prstGeom>
            <a:noFill/>
            <a:ln w="28575" cap="flat" cmpd="sng">
              <a:solidFill>
                <a:srgbClr val="FF0000"/>
              </a:solidFill>
              <a:prstDash val="dashDot"/>
              <a:miter lim="8000"/>
              <a:headEnd type="none" w="sm" len="sm"/>
              <a:tailEnd type="stealth" w="med" len="med"/>
            </a:ln>
          </p:spPr>
        </p:cxnSp>
        <p:cxnSp>
          <p:nvCxnSpPr>
            <p:cNvPr id="21" name="Google Shape;253;p11">
              <a:extLst>
                <a:ext uri="{FF2B5EF4-FFF2-40B4-BE49-F238E27FC236}">
                  <a16:creationId xmlns:a16="http://schemas.microsoft.com/office/drawing/2014/main" id="{0D040FDB-11B9-41DC-A4A2-7EE110FC0B42}"/>
                </a:ext>
              </a:extLst>
            </p:cNvPr>
            <p:cNvCxnSpPr/>
            <p:nvPr/>
          </p:nvCxnSpPr>
          <p:spPr>
            <a:xfrm rot="10800000" flipH="1">
              <a:off x="4204859" y="2665567"/>
              <a:ext cx="308162" cy="2021400"/>
            </a:xfrm>
            <a:prstGeom prst="straightConnector1">
              <a:avLst/>
            </a:prstGeom>
            <a:noFill/>
            <a:ln w="28575" cap="flat" cmpd="sng">
              <a:solidFill>
                <a:srgbClr val="FF0000"/>
              </a:solidFill>
              <a:prstDash val="dashDot"/>
              <a:miter lim="8000"/>
              <a:headEnd type="none" w="sm" len="sm"/>
              <a:tailEnd type="stealth" w="med" len="med"/>
            </a:ln>
          </p:spPr>
        </p:cxnSp>
      </p:grpSp>
      <p:sp>
        <p:nvSpPr>
          <p:cNvPr id="22" name="Google Shape;254;p11">
            <a:extLst>
              <a:ext uri="{FF2B5EF4-FFF2-40B4-BE49-F238E27FC236}">
                <a16:creationId xmlns:a16="http://schemas.microsoft.com/office/drawing/2014/main" id="{599FAD48-E4E4-41A7-8738-4FCA13E55838}"/>
              </a:ext>
            </a:extLst>
          </p:cNvPr>
          <p:cNvSpPr txBox="1"/>
          <p:nvPr/>
        </p:nvSpPr>
        <p:spPr>
          <a:xfrm>
            <a:off x="1156963" y="1497504"/>
            <a:ext cx="9720072" cy="1499616"/>
          </a:xfrm>
          <a:prstGeom prst="rect">
            <a:avLst/>
          </a:prstGeom>
          <a:noFill/>
          <a:ln>
            <a:noFill/>
          </a:ln>
        </p:spPr>
        <p:txBody>
          <a:bodyPr spcFirstLastPara="1" wrap="square" lIns="91425" tIns="45700" rIns="91425" bIns="45700" anchor="ctr" anchorCtr="0">
            <a:normAutofit/>
          </a:bodyPr>
          <a:lstStyle/>
          <a:p>
            <a:pPr marL="0" marR="0" lvl="0" indent="0" algn="l" rtl="0">
              <a:lnSpc>
                <a:spcPct val="60000"/>
              </a:lnSpc>
              <a:spcBef>
                <a:spcPts val="0"/>
              </a:spcBef>
              <a:spcAft>
                <a:spcPts val="0"/>
              </a:spcAft>
              <a:buClr>
                <a:srgbClr val="0070C0"/>
              </a:buClr>
              <a:buSzPts val="3500"/>
              <a:buFont typeface="Twentieth Century"/>
              <a:buNone/>
            </a:pPr>
            <a:r>
              <a:rPr lang="en-US" sz="2400" b="1" i="0" u="none" strike="noStrike" cap="none" dirty="0">
                <a:solidFill>
                  <a:srgbClr val="0070C0"/>
                </a:solidFill>
                <a:highlight>
                  <a:srgbClr val="FFFF00"/>
                </a:highlight>
                <a:latin typeface="Twentieth Century"/>
                <a:ea typeface="Twentieth Century"/>
                <a:cs typeface="Twentieth Century"/>
                <a:sym typeface="Twentieth Century"/>
              </a:rPr>
              <a:t>BAD NEWS</a:t>
            </a:r>
            <a:r>
              <a:rPr lang="en-US" sz="2400" b="0" i="0" u="none" strike="noStrike" cap="none" dirty="0">
                <a:solidFill>
                  <a:srgbClr val="0070C0"/>
                </a:solidFill>
                <a:highlight>
                  <a:srgbClr val="FFFF00"/>
                </a:highlight>
                <a:latin typeface="Twentieth Century"/>
                <a:ea typeface="Twentieth Century"/>
                <a:cs typeface="Twentieth Century"/>
                <a:sym typeface="Twentieth Century"/>
              </a:rPr>
              <a:t>: ADDITION OF MICROGRIDS </a:t>
            </a:r>
            <a:endParaRPr sz="2400" dirty="0"/>
          </a:p>
          <a:p>
            <a:pPr marL="0" marR="0" lvl="0" indent="0" algn="l" rtl="0">
              <a:lnSpc>
                <a:spcPct val="60000"/>
              </a:lnSpc>
              <a:spcBef>
                <a:spcPts val="0"/>
              </a:spcBef>
              <a:spcAft>
                <a:spcPts val="0"/>
              </a:spcAft>
              <a:buClr>
                <a:srgbClr val="0070C0"/>
              </a:buClr>
              <a:buSzPts val="3500"/>
              <a:buFont typeface="Twentieth Century"/>
              <a:buNone/>
            </a:pPr>
            <a:r>
              <a:rPr lang="en-US" sz="2400" b="0" i="0" u="none" strike="noStrike" cap="none" dirty="0">
                <a:solidFill>
                  <a:srgbClr val="0070C0"/>
                </a:solidFill>
                <a:highlight>
                  <a:srgbClr val="FFFF00"/>
                </a:highlight>
                <a:latin typeface="Twentieth Century"/>
                <a:ea typeface="Twentieth Century"/>
                <a:cs typeface="Twentieth Century"/>
                <a:sym typeface="Twentieth Century"/>
              </a:rPr>
              <a:t>CAN MAKE OUR COMPOSITE </a:t>
            </a:r>
            <a:br>
              <a:rPr lang="en-US" sz="2400" b="0" i="0" u="none" strike="noStrike" cap="none" dirty="0">
                <a:solidFill>
                  <a:srgbClr val="0070C0"/>
                </a:solidFill>
                <a:highlight>
                  <a:srgbClr val="FFFF00"/>
                </a:highlight>
                <a:latin typeface="Twentieth Century"/>
                <a:ea typeface="Twentieth Century"/>
                <a:cs typeface="Twentieth Century"/>
                <a:sym typeface="Twentieth Century"/>
              </a:rPr>
            </a:br>
            <a:r>
              <a:rPr lang="en-US" sz="2400" b="0" i="0" u="none" strike="noStrike" cap="none" dirty="0">
                <a:solidFill>
                  <a:srgbClr val="0070C0"/>
                </a:solidFill>
                <a:highlight>
                  <a:srgbClr val="FFFF00"/>
                </a:highlight>
                <a:latin typeface="Twentieth Century"/>
                <a:ea typeface="Twentieth Century"/>
                <a:cs typeface="Twentieth Century"/>
                <a:sym typeface="Twentieth Century"/>
              </a:rPr>
              <a:t>ELECTRIC POWER SYSTEM </a:t>
            </a:r>
            <a:br>
              <a:rPr lang="en-US" sz="2400" b="0" i="0" u="none" strike="noStrike" cap="none" dirty="0">
                <a:solidFill>
                  <a:srgbClr val="0070C0"/>
                </a:solidFill>
                <a:highlight>
                  <a:srgbClr val="FFFF00"/>
                </a:highlight>
                <a:latin typeface="Twentieth Century"/>
                <a:ea typeface="Twentieth Century"/>
                <a:cs typeface="Twentieth Century"/>
                <a:sym typeface="Twentieth Century"/>
              </a:rPr>
            </a:br>
            <a:r>
              <a:rPr lang="en-US" sz="2400" b="0" i="0" u="sng" strike="noStrike" cap="none" dirty="0">
                <a:solidFill>
                  <a:srgbClr val="0070C0"/>
                </a:solidFill>
                <a:highlight>
                  <a:srgbClr val="FFFF00"/>
                </a:highlight>
                <a:latin typeface="Twentieth Century"/>
                <a:ea typeface="Twentieth Century"/>
                <a:cs typeface="Twentieth Century"/>
                <a:sym typeface="Twentieth Century"/>
              </a:rPr>
              <a:t>MORE</a:t>
            </a:r>
            <a:r>
              <a:rPr lang="en-US" sz="2400" b="0" i="0" u="none" strike="noStrike" cap="none" dirty="0">
                <a:solidFill>
                  <a:srgbClr val="0070C0"/>
                </a:solidFill>
                <a:highlight>
                  <a:srgbClr val="FFFF00"/>
                </a:highlight>
                <a:latin typeface="Twentieth Century"/>
                <a:ea typeface="Twentieth Century"/>
                <a:cs typeface="Twentieth Century"/>
                <a:sym typeface="Twentieth Century"/>
              </a:rPr>
              <a:t> VULNERABLE</a:t>
            </a:r>
            <a:endParaRPr sz="2400" dirty="0"/>
          </a:p>
        </p:txBody>
      </p:sp>
      <p:sp>
        <p:nvSpPr>
          <p:cNvPr id="23" name="Google Shape;256;p11">
            <a:extLst>
              <a:ext uri="{FF2B5EF4-FFF2-40B4-BE49-F238E27FC236}">
                <a16:creationId xmlns:a16="http://schemas.microsoft.com/office/drawing/2014/main" id="{272ADDE9-E9A3-42CD-B95D-95B134243448}"/>
              </a:ext>
            </a:extLst>
          </p:cNvPr>
          <p:cNvSpPr txBox="1"/>
          <p:nvPr/>
        </p:nvSpPr>
        <p:spPr>
          <a:xfrm>
            <a:off x="699365" y="4202516"/>
            <a:ext cx="2879763" cy="646331"/>
          </a:xfrm>
          <a:prstGeom prst="rect">
            <a:avLst/>
          </a:prstGeom>
          <a:solidFill>
            <a:schemeClr val="accent1"/>
          </a:solidFill>
          <a:ln w="15875" cap="flat" cmpd="sng">
            <a:solidFill>
              <a:srgbClr val="147EA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00"/>
                </a:solidFill>
                <a:latin typeface="Twentieth Century"/>
                <a:ea typeface="Twentieth Century"/>
                <a:cs typeface="Twentieth Century"/>
                <a:sym typeface="Twentieth Century"/>
              </a:rPr>
              <a:t>Microgrid “Aggregation”</a:t>
            </a:r>
            <a:br>
              <a:rPr lang="en-US" sz="1800" b="1" i="0" u="none" strike="noStrike" cap="none">
                <a:solidFill>
                  <a:srgbClr val="FFFF00"/>
                </a:solidFill>
                <a:latin typeface="Twentieth Century"/>
                <a:ea typeface="Twentieth Century"/>
                <a:cs typeface="Twentieth Century"/>
                <a:sym typeface="Twentieth Century"/>
              </a:rPr>
            </a:br>
            <a:r>
              <a:rPr lang="en-US" sz="1800" b="1" i="0" u="none" strike="noStrike" cap="none">
                <a:solidFill>
                  <a:srgbClr val="FFFF00"/>
                </a:solidFill>
                <a:latin typeface="Twentieth Century"/>
                <a:ea typeface="Twentieth Century"/>
                <a:cs typeface="Twentieth Century"/>
                <a:sym typeface="Twentieth Century"/>
              </a:rPr>
              <a:t>= vulnerability Aggravation</a:t>
            </a:r>
            <a:endParaRPr/>
          </a:p>
        </p:txBody>
      </p:sp>
    </p:spTree>
    <p:extLst>
      <p:ext uri="{BB962C8B-B14F-4D97-AF65-F5344CB8AC3E}">
        <p14:creationId xmlns:p14="http://schemas.microsoft.com/office/powerpoint/2010/main" val="105862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Google Shape;264;p12">
            <a:extLst>
              <a:ext uri="{FF2B5EF4-FFF2-40B4-BE49-F238E27FC236}">
                <a16:creationId xmlns:a16="http://schemas.microsoft.com/office/drawing/2014/main" id="{5825FCB1-FD31-4637-9156-BD3110A73096}"/>
              </a:ext>
            </a:extLst>
          </p:cNvPr>
          <p:cNvPicPr preferRelativeResize="0"/>
          <p:nvPr/>
        </p:nvPicPr>
        <p:blipFill rotWithShape="1">
          <a:blip r:embed="rId2"/>
          <a:srcRect t="9192" r="1" b="12072"/>
          <a:stretch/>
        </p:blipFill>
        <p:spPr>
          <a:xfrm>
            <a:off x="4818888" y="-479"/>
            <a:ext cx="7373112" cy="4252439"/>
          </a:xfrm>
          <a:prstGeom prst="rect">
            <a:avLst/>
          </a:prstGeom>
          <a:noFill/>
        </p:spPr>
      </p:pic>
      <p:pic>
        <p:nvPicPr>
          <p:cNvPr id="27" name="Google Shape;265;p12">
            <a:extLst>
              <a:ext uri="{FF2B5EF4-FFF2-40B4-BE49-F238E27FC236}">
                <a16:creationId xmlns:a16="http://schemas.microsoft.com/office/drawing/2014/main" id="{7235EC4C-69DD-4D00-8D5C-0BAA85E4A6D2}"/>
              </a:ext>
            </a:extLst>
          </p:cNvPr>
          <p:cNvPicPr preferRelativeResize="0"/>
          <p:nvPr/>
        </p:nvPicPr>
        <p:blipFill rotWithShape="1">
          <a:blip r:embed="rId3"/>
          <a:srcRect t="28989" r="2" b="2213"/>
          <a:stretch/>
        </p:blipFill>
        <p:spPr>
          <a:xfrm>
            <a:off x="6838122" y="4251960"/>
            <a:ext cx="5353878" cy="2606039"/>
          </a:xfrm>
          <a:prstGeom prst="rect">
            <a:avLst/>
          </a:prstGeom>
          <a:noFill/>
        </p:spPr>
      </p:pic>
      <p:sp>
        <p:nvSpPr>
          <p:cNvPr id="63" name="Freeform 3">
            <a:extLst>
              <a:ext uri="{FF2B5EF4-FFF2-40B4-BE49-F238E27FC236}">
                <a16:creationId xmlns:a16="http://schemas.microsoft.com/office/drawing/2014/main" id="{66BCEC1B-9617-4EF1-9B03-4BD43D100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4">
            <a:extLst>
              <a:ext uri="{FF2B5EF4-FFF2-40B4-BE49-F238E27FC236}">
                <a16:creationId xmlns:a16="http://schemas.microsoft.com/office/drawing/2014/main" id="{CCBFD80B-276C-4775-A363-20693A7C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3927DC-A519-4F1E-B199-82DE1CF6BFA9}"/>
              </a:ext>
            </a:extLst>
          </p:cNvPr>
          <p:cNvSpPr>
            <a:spLocks noGrp="1"/>
          </p:cNvSpPr>
          <p:nvPr>
            <p:ph type="title"/>
          </p:nvPr>
        </p:nvSpPr>
        <p:spPr>
          <a:xfrm>
            <a:off x="655410" y="2017229"/>
            <a:ext cx="4948428" cy="2651200"/>
          </a:xfrm>
        </p:spPr>
        <p:txBody>
          <a:bodyPr vert="horz" lIns="91440" tIns="45720" rIns="91440" bIns="45720" rtlCol="0" anchor="t">
            <a:noAutofit/>
          </a:bodyPr>
          <a:lstStyle/>
          <a:p>
            <a:r>
              <a:rPr lang="en-US" sz="4000" kern="1200" dirty="0">
                <a:solidFill>
                  <a:schemeClr val="tx1"/>
                </a:solidFill>
                <a:latin typeface="+mj-lt"/>
                <a:ea typeface="+mj-ea"/>
                <a:cs typeface="+mj-cs"/>
              </a:rPr>
              <a:t>THE GOOD NEWS IS THAT WITH DESIGNED-IN PROTECTION, MICROGRIDS CAN BE MUCH MORE RESILIENT + ……</a:t>
            </a:r>
          </a:p>
        </p:txBody>
      </p:sp>
    </p:spTree>
    <p:extLst>
      <p:ext uri="{BB962C8B-B14F-4D97-AF65-F5344CB8AC3E}">
        <p14:creationId xmlns:p14="http://schemas.microsoft.com/office/powerpoint/2010/main" val="419612105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54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9"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EA22855-3BF6-443C-8DCA-E07BDAD827A7}"/>
              </a:ext>
            </a:extLst>
          </p:cNvPr>
          <p:cNvSpPr>
            <a:spLocks noGrp="1"/>
          </p:cNvSpPr>
          <p:nvPr>
            <p:ph idx="1"/>
          </p:nvPr>
        </p:nvSpPr>
        <p:spPr>
          <a:xfrm>
            <a:off x="7690272" y="321731"/>
            <a:ext cx="4174181" cy="5883859"/>
          </a:xfrm>
        </p:spPr>
        <p:txBody>
          <a:bodyPr anchor="ctr">
            <a:normAutofit/>
          </a:bodyPr>
          <a:lstStyle/>
          <a:p>
            <a:endParaRPr lang="en-US" b="0" dirty="0">
              <a:solidFill>
                <a:schemeClr val="bg1"/>
              </a:solidFill>
              <a:effectLst/>
            </a:endParaRPr>
          </a:p>
          <a:p>
            <a:endParaRPr lang="en-US" sz="2000" dirty="0">
              <a:solidFill>
                <a:srgbClr val="FFFFFF"/>
              </a:solidFill>
            </a:endParaRPr>
          </a:p>
        </p:txBody>
      </p:sp>
      <p:sp>
        <p:nvSpPr>
          <p:cNvPr id="7" name="Rectangle 6">
            <a:extLst>
              <a:ext uri="{FF2B5EF4-FFF2-40B4-BE49-F238E27FC236}">
                <a16:creationId xmlns:a16="http://schemas.microsoft.com/office/drawing/2014/main" id="{EE0A3B3A-2BFE-4F6A-9FC8-134F9595B809}"/>
              </a:ext>
            </a:extLst>
          </p:cNvPr>
          <p:cNvSpPr/>
          <p:nvPr/>
        </p:nvSpPr>
        <p:spPr>
          <a:xfrm>
            <a:off x="680510" y="4794186"/>
            <a:ext cx="6501177" cy="584775"/>
          </a:xfrm>
          <a:prstGeom prst="rect">
            <a:avLst/>
          </a:prstGeom>
        </p:spPr>
        <p:txBody>
          <a:bodyPr wrap="square">
            <a:spAutoFit/>
          </a:bodyPr>
          <a:lstStyle/>
          <a:p>
            <a:endParaRPr lang="en-US" sz="3200" dirty="0">
              <a:solidFill>
                <a:schemeClr val="bg1"/>
              </a:solidFill>
              <a:latin typeface="Twentieth Century"/>
            </a:endParaRPr>
          </a:p>
        </p:txBody>
      </p:sp>
      <p:sp>
        <p:nvSpPr>
          <p:cNvPr id="11" name="Title 10">
            <a:extLst>
              <a:ext uri="{FF2B5EF4-FFF2-40B4-BE49-F238E27FC236}">
                <a16:creationId xmlns:a16="http://schemas.microsoft.com/office/drawing/2014/main" id="{7F2B406C-A540-40C3-BB77-584731B4047B}"/>
              </a:ext>
            </a:extLst>
          </p:cNvPr>
          <p:cNvSpPr>
            <a:spLocks noGrp="1"/>
          </p:cNvSpPr>
          <p:nvPr>
            <p:ph type="title"/>
          </p:nvPr>
        </p:nvSpPr>
        <p:spPr>
          <a:xfrm>
            <a:off x="7738817" y="818614"/>
            <a:ext cx="3772673" cy="5386976"/>
          </a:xfrm>
        </p:spPr>
        <p:txBody>
          <a:bodyPr>
            <a:noAutofit/>
          </a:bodyPr>
          <a:lstStyle/>
          <a:p>
            <a:pPr fontAlgn="base"/>
            <a:r>
              <a:rPr lang="en-US" sz="1600" dirty="0">
                <a:solidFill>
                  <a:schemeClr val="bg1"/>
                </a:solidFill>
              </a:rPr>
              <a:t>Air gaps/firewalls/software to isolate microgrid communication and control networks from the </a:t>
            </a:r>
            <a:r>
              <a:rPr lang="en-US" sz="1600" dirty="0" err="1">
                <a:solidFill>
                  <a:schemeClr val="bg1"/>
                </a:solidFill>
              </a:rPr>
              <a:t>R.O.G</a:t>
            </a:r>
            <a:r>
              <a:rPr lang="en-US" sz="1600" dirty="0">
                <a:solidFill>
                  <a:schemeClr val="bg1"/>
                </a:solidFill>
              </a:rPr>
              <a:t>. control systems and cloud.</a:t>
            </a:r>
            <a:br>
              <a:rPr lang="en-US" sz="1600" dirty="0">
                <a:solidFill>
                  <a:schemeClr val="bg1"/>
                </a:solidFill>
              </a:rPr>
            </a:br>
            <a:br>
              <a:rPr lang="en-US" sz="1600" dirty="0">
                <a:solidFill>
                  <a:schemeClr val="bg1"/>
                </a:solidFill>
              </a:rPr>
            </a:br>
            <a:r>
              <a:rPr lang="en-US" sz="1600" dirty="0">
                <a:solidFill>
                  <a:schemeClr val="bg1"/>
                </a:solidFill>
              </a:rPr>
              <a:t>Small land area of microgrids and internal short line interconnects makes them virtually immune to GMD and late-time EMP (E3) threats</a:t>
            </a:r>
            <a:br>
              <a:rPr lang="en-US" sz="1600" dirty="0">
                <a:solidFill>
                  <a:schemeClr val="bg1"/>
                </a:solidFill>
              </a:rPr>
            </a:br>
            <a:br>
              <a:rPr lang="en-US" sz="1600" dirty="0">
                <a:solidFill>
                  <a:schemeClr val="bg1"/>
                </a:solidFill>
              </a:rPr>
            </a:br>
            <a:r>
              <a:rPr lang="en-US" sz="1600" dirty="0">
                <a:solidFill>
                  <a:schemeClr val="bg1"/>
                </a:solidFill>
              </a:rPr>
              <a:t>True only for microgrid in island mode, isolated from ROG long-lines.</a:t>
            </a:r>
            <a:br>
              <a:rPr lang="en-US" sz="1600" dirty="0">
                <a:solidFill>
                  <a:schemeClr val="bg1"/>
                </a:solidFill>
              </a:rPr>
            </a:br>
            <a:br>
              <a:rPr lang="en-US" sz="1600" dirty="0">
                <a:solidFill>
                  <a:schemeClr val="bg1"/>
                </a:solidFill>
              </a:rPr>
            </a:br>
            <a:r>
              <a:rPr lang="en-US" sz="1600" dirty="0">
                <a:solidFill>
                  <a:schemeClr val="bg1"/>
                </a:solidFill>
              </a:rPr>
              <a:t>Application of proven EMP design techniques insure microgrid survivability</a:t>
            </a:r>
            <a:br>
              <a:rPr lang="en-US" sz="1600" dirty="0">
                <a:solidFill>
                  <a:schemeClr val="bg1"/>
                </a:solidFill>
              </a:rPr>
            </a:br>
            <a:r>
              <a:rPr lang="en-US" sz="1600" dirty="0">
                <a:solidFill>
                  <a:schemeClr val="bg1"/>
                </a:solidFill>
              </a:rPr>
              <a:t> Shielding of critical electronic control systems/boxes</a:t>
            </a:r>
            <a:br>
              <a:rPr lang="en-US" sz="1600" dirty="0">
                <a:solidFill>
                  <a:schemeClr val="bg1"/>
                </a:solidFill>
              </a:rPr>
            </a:br>
            <a:br>
              <a:rPr lang="en-US" sz="1600" dirty="0">
                <a:solidFill>
                  <a:schemeClr val="bg1"/>
                </a:solidFill>
              </a:rPr>
            </a:br>
            <a:r>
              <a:rPr lang="en-US" sz="1600" dirty="0">
                <a:solidFill>
                  <a:schemeClr val="bg1"/>
                </a:solidFill>
              </a:rPr>
              <a:t>Application of surge arrestors on conductive cable penetrations/terminals</a:t>
            </a:r>
            <a:br>
              <a:rPr lang="en-US" sz="1600" dirty="0">
                <a:solidFill>
                  <a:schemeClr val="bg1"/>
                </a:solidFill>
              </a:rPr>
            </a:br>
            <a:br>
              <a:rPr lang="en-US" sz="1600" dirty="0">
                <a:solidFill>
                  <a:schemeClr val="bg1"/>
                </a:solidFill>
              </a:rPr>
            </a:br>
            <a:r>
              <a:rPr lang="en-US" sz="1600" dirty="0">
                <a:solidFill>
                  <a:schemeClr val="bg1"/>
                </a:solidFill>
              </a:rPr>
              <a:t>Use of optical fiber interconnections for all control signal lines.</a:t>
            </a:r>
            <a:br>
              <a:rPr lang="en-US" sz="1600" dirty="0">
                <a:solidFill>
                  <a:schemeClr val="bg1"/>
                </a:solidFill>
              </a:rPr>
            </a:br>
            <a:endParaRPr lang="en-US" sz="1600" dirty="0">
              <a:solidFill>
                <a:schemeClr val="bg1"/>
              </a:solidFill>
            </a:endParaRPr>
          </a:p>
        </p:txBody>
      </p:sp>
      <p:pic>
        <p:nvPicPr>
          <p:cNvPr id="2" name="Picture 2">
            <a:extLst>
              <a:ext uri="{FF2B5EF4-FFF2-40B4-BE49-F238E27FC236}">
                <a16:creationId xmlns:a16="http://schemas.microsoft.com/office/drawing/2014/main" id="{367173C9-2D72-42FA-A449-330448B97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68" y="321731"/>
            <a:ext cx="4800600" cy="3400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B784C7C-75C0-4621-9D17-C1C1DA092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266" y="589872"/>
            <a:ext cx="5972175" cy="4371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49A3F33-15E7-4CC1-8742-A8A6977C444B}"/>
              </a:ext>
            </a:extLst>
          </p:cNvPr>
          <p:cNvSpPr/>
          <p:nvPr/>
        </p:nvSpPr>
        <p:spPr>
          <a:xfrm>
            <a:off x="667306" y="4940335"/>
            <a:ext cx="6096000" cy="1200329"/>
          </a:xfrm>
          <a:prstGeom prst="rect">
            <a:avLst/>
          </a:prstGeom>
        </p:spPr>
        <p:txBody>
          <a:bodyPr>
            <a:spAutoFit/>
          </a:bodyPr>
          <a:lstStyle/>
          <a:p>
            <a:r>
              <a:rPr lang="en-US" sz="2400" dirty="0">
                <a:solidFill>
                  <a:schemeClr val="bg1"/>
                </a:solidFill>
              </a:rPr>
              <a:t>HELP PROTECT </a:t>
            </a:r>
            <a:r>
              <a:rPr lang="en-US" sz="2400" dirty="0" err="1">
                <a:solidFill>
                  <a:schemeClr val="bg1"/>
                </a:solidFill>
              </a:rPr>
              <a:t>R.O.G</a:t>
            </a:r>
            <a:r>
              <a:rPr lang="en-US" sz="2400" dirty="0">
                <a:solidFill>
                  <a:schemeClr val="bg1"/>
                </a:solidFill>
              </a:rPr>
              <a:t>.  MICROGRIDS ALSO PROVIDE CYBER &amp; EMP ATTACK VECTORS INTO LARGER GRID (</a:t>
            </a:r>
            <a:r>
              <a:rPr lang="en-US" sz="2400" dirty="0" err="1">
                <a:solidFill>
                  <a:schemeClr val="bg1"/>
                </a:solidFill>
              </a:rPr>
              <a:t>R.O.G</a:t>
            </a:r>
            <a:r>
              <a:rPr lang="en-US" sz="2400" dirty="0">
                <a:solidFill>
                  <a:schemeClr val="bg1"/>
                </a:solidFill>
              </a:rPr>
              <a:t>.)</a:t>
            </a:r>
          </a:p>
        </p:txBody>
      </p:sp>
    </p:spTree>
    <p:extLst>
      <p:ext uri="{BB962C8B-B14F-4D97-AF65-F5344CB8AC3E}">
        <p14:creationId xmlns:p14="http://schemas.microsoft.com/office/powerpoint/2010/main" val="379564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D46A6AA-D931-49A9-B8A1-E4E8444D32F5}"/>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r="4415" b="-1"/>
          <a:stretch/>
        </p:blipFill>
        <p:spPr bwMode="auto">
          <a:xfrm>
            <a:off x="0" y="0"/>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C4141D-1EF6-4126-8ACD-0FB410CDF383}"/>
              </a:ext>
            </a:extLst>
          </p:cNvPr>
          <p:cNvSpPr>
            <a:spLocks noGrp="1"/>
          </p:cNvSpPr>
          <p:nvPr>
            <p:ph type="title"/>
          </p:nvPr>
        </p:nvSpPr>
        <p:spPr>
          <a:xfrm>
            <a:off x="544244" y="332799"/>
            <a:ext cx="5734174" cy="1325563"/>
          </a:xfrm>
        </p:spPr>
        <p:txBody>
          <a:bodyPr>
            <a:normAutofit/>
          </a:bodyPr>
          <a:lstStyle/>
          <a:p>
            <a:r>
              <a:rPr lang="en-US" dirty="0"/>
              <a:t>Composite Grid Protection</a:t>
            </a:r>
          </a:p>
        </p:txBody>
      </p:sp>
      <p:sp>
        <p:nvSpPr>
          <p:cNvPr id="3" name="Content Placeholder 2">
            <a:extLst>
              <a:ext uri="{FF2B5EF4-FFF2-40B4-BE49-F238E27FC236}">
                <a16:creationId xmlns:a16="http://schemas.microsoft.com/office/drawing/2014/main" id="{4EA22855-3BF6-443C-8DCA-E07BDAD827A7}"/>
              </a:ext>
            </a:extLst>
          </p:cNvPr>
          <p:cNvSpPr>
            <a:spLocks noGrp="1"/>
          </p:cNvSpPr>
          <p:nvPr>
            <p:ph idx="1"/>
          </p:nvPr>
        </p:nvSpPr>
        <p:spPr>
          <a:xfrm>
            <a:off x="-2918" y="1658362"/>
            <a:ext cx="5599544" cy="4986998"/>
          </a:xfrm>
        </p:spPr>
        <p:txBody>
          <a:bodyPr anchor="t">
            <a:normAutofit fontScale="47500" lnSpcReduction="20000"/>
          </a:bodyPr>
          <a:lstStyle/>
          <a:p>
            <a:pPr fontAlgn="base"/>
            <a:r>
              <a:rPr lang="en-US" sz="3400" dirty="0"/>
              <a:t>Two-pronged protection approach needed:</a:t>
            </a:r>
          </a:p>
          <a:p>
            <a:pPr lvl="1" fontAlgn="base"/>
            <a:r>
              <a:rPr lang="en-US" sz="3400" dirty="0"/>
              <a:t>Global </a:t>
            </a:r>
            <a:r>
              <a:rPr lang="en-US" sz="3400" dirty="0" err="1"/>
              <a:t>macrogrid</a:t>
            </a:r>
            <a:r>
              <a:rPr lang="en-US" sz="3400" dirty="0"/>
              <a:t> (ROG) protection – longer term process involved – in the meantime…</a:t>
            </a:r>
          </a:p>
          <a:p>
            <a:pPr lvl="1" fontAlgn="base"/>
            <a:r>
              <a:rPr lang="en-US" sz="3400" dirty="0"/>
              <a:t>Local protection of new microgrid installations to assure resilience of local critical infrastructure services</a:t>
            </a:r>
          </a:p>
          <a:p>
            <a:pPr lvl="1" fontAlgn="base"/>
            <a:endParaRPr lang="en-US" sz="3400" dirty="0"/>
          </a:p>
          <a:p>
            <a:pPr fontAlgn="base"/>
            <a:r>
              <a:rPr lang="en-US" sz="3400" dirty="0"/>
              <a:t>More Good News: We know how to harden – demonstrated protection standards/guidelines exist</a:t>
            </a:r>
          </a:p>
          <a:p>
            <a:pPr lvl="1" fontAlgn="base"/>
            <a:r>
              <a:rPr lang="en-US" sz="3400" dirty="0"/>
              <a:t>EMP/GMD: IEC and Military Standards applicable</a:t>
            </a:r>
          </a:p>
          <a:p>
            <a:pPr lvl="1" fontAlgn="base"/>
            <a:r>
              <a:rPr lang="en-US" sz="3400" dirty="0"/>
              <a:t>Cyber: Existing standards apply only to the bulk power system</a:t>
            </a:r>
          </a:p>
          <a:p>
            <a:pPr lvl="2" fontAlgn="base"/>
            <a:r>
              <a:rPr lang="en-US" sz="3400" dirty="0"/>
              <a:t>For microgrids, best practices are known</a:t>
            </a:r>
          </a:p>
          <a:p>
            <a:pPr lvl="2" fontAlgn="base"/>
            <a:r>
              <a:rPr lang="en-US" sz="3400" dirty="0"/>
              <a:t>Caution: Industrial Control System protection NOT the same as IT protection</a:t>
            </a:r>
          </a:p>
          <a:p>
            <a:pPr lvl="2" fontAlgn="base"/>
            <a:r>
              <a:rPr lang="en-US" sz="3400" dirty="0"/>
              <a:t>Microgrids better able to avoid internet connections and establish air gaps than </a:t>
            </a:r>
            <a:r>
              <a:rPr lang="en-US" sz="3400" dirty="0" err="1"/>
              <a:t>macrogrid</a:t>
            </a:r>
            <a:r>
              <a:rPr lang="en-US" sz="3400" dirty="0"/>
              <a:t> if considered in microgrid design phase</a:t>
            </a:r>
          </a:p>
          <a:p>
            <a:pPr lvl="2" fontAlgn="base"/>
            <a:endParaRPr lang="en-US" sz="3400" dirty="0"/>
          </a:p>
          <a:p>
            <a:pPr lvl="1" fontAlgn="base"/>
            <a:r>
              <a:rPr lang="en-US" sz="3400" dirty="0"/>
              <a:t>Physical security benchmarks and standards available</a:t>
            </a:r>
          </a:p>
          <a:p>
            <a:pPr lvl="2" fontAlgn="base"/>
            <a:r>
              <a:rPr lang="en-US" sz="3400" dirty="0" err="1"/>
              <a:t>ASD</a:t>
            </a:r>
            <a:r>
              <a:rPr lang="en-US" sz="3400" dirty="0"/>
              <a:t>(</a:t>
            </a:r>
            <a:r>
              <a:rPr lang="en-US" sz="3400" dirty="0" err="1"/>
              <a:t>HD&amp;ASA</a:t>
            </a:r>
            <a:r>
              <a:rPr lang="en-US" sz="3400" dirty="0"/>
              <a:t>) </a:t>
            </a:r>
            <a:r>
              <a:rPr lang="en-US" sz="3400" dirty="0" err="1"/>
              <a:t>DCIP</a:t>
            </a:r>
            <a:r>
              <a:rPr lang="en-US" sz="3400" dirty="0"/>
              <a:t> Standards and Benchmarks helpful, viz. AP-5 </a:t>
            </a:r>
            <a:r>
              <a:rPr lang="en-US" sz="3400" dirty="0" err="1"/>
              <a:t>DCIP</a:t>
            </a:r>
            <a:r>
              <a:rPr lang="en-US" sz="3400" dirty="0"/>
              <a:t> Electric Power Standards and Benchmarks</a:t>
            </a:r>
          </a:p>
          <a:p>
            <a:pPr lvl="2" fontAlgn="base"/>
            <a:r>
              <a:rPr lang="en-US" sz="3400" dirty="0"/>
              <a:t>DoD-HDBK-2000.12 H</a:t>
            </a:r>
          </a:p>
          <a:p>
            <a:endParaRPr lang="en-US" sz="900" dirty="0"/>
          </a:p>
        </p:txBody>
      </p:sp>
      <p:sp>
        <p:nvSpPr>
          <p:cNvPr id="86" name="Oval 85">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217" y="267240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4" name="Picture 6">
            <a:extLst>
              <a:ext uri="{FF2B5EF4-FFF2-40B4-BE49-F238E27FC236}">
                <a16:creationId xmlns:a16="http://schemas.microsoft.com/office/drawing/2014/main" id="{970E61F1-46B2-47EF-AC6D-9B28ABEF2E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86" b="11464"/>
          <a:stretch/>
        </p:blipFill>
        <p:spPr bwMode="auto">
          <a:xfrm>
            <a:off x="5925809" y="2837001"/>
            <a:ext cx="2743200" cy="274320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072658D-9904-4744-B145-4AA81175BB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66" r="1468" b="3"/>
          <a:stretch/>
        </p:blipFill>
        <p:spPr bwMode="auto">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sp>
        <p:nvSpPr>
          <p:cNvPr id="90" name="Freeform: Shape 89">
            <a:extLst>
              <a:ext uri="{FF2B5EF4-FFF2-40B4-BE49-F238E27FC236}">
                <a16:creationId xmlns:a16="http://schemas.microsoft.com/office/drawing/2014/main" id="{4BFC77B5-F38E-4A7D-80BD-C3A10B717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4334" y="4032250"/>
            <a:ext cx="3227666" cy="2825750"/>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6" name="Picture 8">
            <a:extLst>
              <a:ext uri="{FF2B5EF4-FFF2-40B4-BE49-F238E27FC236}">
                <a16:creationId xmlns:a16="http://schemas.microsoft.com/office/drawing/2014/main" id="{A1C9A553-A919-4B1A-89B7-70D2B098B0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174" r="23847" b="-3"/>
          <a:stretch/>
        </p:blipFill>
        <p:spPr bwMode="auto">
          <a:xfrm>
            <a:off x="9129290" y="4197216"/>
            <a:ext cx="3062710" cy="2660795"/>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99505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2780</TotalTime>
  <Words>940</Words>
  <Application>Microsoft Office PowerPoint</Application>
  <PresentationFormat>Widescreen</PresentationFormat>
  <Paragraphs>93</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Twentieth Century</vt:lpstr>
      <vt:lpstr>Office Theme</vt:lpstr>
      <vt:lpstr>PowerPoint Presentation</vt:lpstr>
      <vt:lpstr>  </vt:lpstr>
      <vt:lpstr>Microgrids have internal vulnerabilities   Electronic sensing and control systems required to balance generation and load – susceptible to cyber and electromagnetic-caused debilitation  Microgrids complicate the operation of the larger Macrogrid (rest of grid or ‘ROG’)  Microgrids add additional layers of complexity to the electric grid – increasing the “vulnerability of complexity”  Intermittent renewable energy sources can introduce rapid load swings to ROG Power back feed from microgrids can cause disruption and safety problems in ROG  Physical/logical connectivity between microgrid and ROG increases EMP and cyber vulnerabilities  If not designed with built-in protection, microgrids increase internal and ROG vulnerabilities to Cyber threats Electromagnetic threats including EMP, GMD, RF weapons </vt:lpstr>
      <vt:lpstr>PowerPoint Presentation</vt:lpstr>
      <vt:lpstr>MICROGRID CONTROLS PROVIDE CYBER &amp; EMP ATTACK VECTORS</vt:lpstr>
      <vt:lpstr>MICROGRIDS ALSO PROVIDE CYBER &amp; EMP  ATTACK VECTORS INTO LARGER GRID (R.O.G.)</vt:lpstr>
      <vt:lpstr>THE GOOD NEWS IS THAT WITH DESIGNED-IN PROTECTION, MICROGRIDS CAN BE MUCH MORE RESILIENT + ……</vt:lpstr>
      <vt:lpstr>Air gaps/firewalls/software to isolate microgrid communication and control networks from the R.O.G. control systems and cloud.  Small land area of microgrids and internal short line interconnects makes them virtually immune to GMD and late-time EMP (E3) threats  True only for microgrid in island mode, isolated from ROG long-lines.  Application of proven EMP design techniques insure microgrid survivability  Shielding of critical electronic control systems/boxes  Application of surge arrestors on conductive cable penetrations/terminals  Use of optical fiber interconnections for all control signal lines. </vt:lpstr>
      <vt:lpstr>Composite Grid Protection</vt:lpstr>
      <vt:lpstr>Installation of unprotected microgrids actually harms resilience  of existing infrastructure – increases “vulnerability of complexity”  Added layers of cyber/EMP vulnerability inherent in control systems, interconnecting pathways  Includes failures due to Murphy's laws and Malefactor actions  DoD experience with facility and weapon system hardening indicates designed-in protection costs are 10X lower than retrofit  protection (2-5% vs. 20-50%)   We are at a watershed where we must decide between:  CARPE DIEM for designed-in protection on microgrid installations yielding much improved electricity supply resilience, or  Proceed in lazy-faire manner to increase local and regional electric supply  vulnerability</vt:lpstr>
      <vt:lpstr>PowerPoint Presentation</vt:lpstr>
      <vt:lpstr>The HEMP Pulse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Rhoades</dc:creator>
  <cp:lastModifiedBy>Dwight Eckert</cp:lastModifiedBy>
  <cp:revision>9</cp:revision>
  <dcterms:created xsi:type="dcterms:W3CDTF">2019-10-21T05:05:43Z</dcterms:created>
  <dcterms:modified xsi:type="dcterms:W3CDTF">2019-11-08T16:49:14Z</dcterms:modified>
</cp:coreProperties>
</file>