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32" r:id="rId1"/>
  </p:sldMasterIdLst>
  <p:sldIdLst>
    <p:sldId id="256" r:id="rId2"/>
    <p:sldId id="259" r:id="rId3"/>
    <p:sldId id="261" r:id="rId4"/>
    <p:sldId id="262" r:id="rId5"/>
    <p:sldId id="258" r:id="rId6"/>
    <p:sldId id="257" r:id="rId7"/>
    <p:sldId id="263" r:id="rId8"/>
    <p:sldId id="264" r:id="rId9"/>
    <p:sldId id="265"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62"/>
    <p:restoredTop sz="94649"/>
  </p:normalViewPr>
  <p:slideViewPr>
    <p:cSldViewPr snapToGrid="0" snapToObjects="1">
      <p:cViewPr varScale="1">
        <p:scale>
          <a:sx n="87" d="100"/>
          <a:sy n="87" d="100"/>
        </p:scale>
        <p:origin x="1288"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007533" y="0"/>
            <a:ext cx="7934348"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8941881"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2611808" y="3428998"/>
            <a:ext cx="5518066" cy="2268559"/>
          </a:xfrm>
        </p:spPr>
        <p:txBody>
          <a:bodyPr anchor="t">
            <a:normAutofit/>
          </a:bodyPr>
          <a:lstStyle>
            <a:lvl1pPr algn="r">
              <a:defRPr sz="6000"/>
            </a:lvl1pPr>
          </a:lstStyle>
          <a:p>
            <a:r>
              <a:rPr lang="en-US"/>
              <a:t>Click to edit Master title style</a:t>
            </a:r>
            <a:endParaRPr lang="en-US" dirty="0"/>
          </a:p>
        </p:txBody>
      </p:sp>
      <p:sp>
        <p:nvSpPr>
          <p:cNvPr id="3" name="Subtitle 2"/>
          <p:cNvSpPr>
            <a:spLocks noGrp="1"/>
          </p:cNvSpPr>
          <p:nvPr>
            <p:ph type="subTitle" idx="1"/>
          </p:nvPr>
        </p:nvSpPr>
        <p:spPr>
          <a:xfrm>
            <a:off x="2772274" y="2268786"/>
            <a:ext cx="5357600" cy="1160213"/>
          </a:xfrm>
        </p:spPr>
        <p:txBody>
          <a:bodyPr tIns="0" anchor="b">
            <a:normAutofit/>
          </a:bodyPr>
          <a:lstStyle>
            <a:lvl1pPr marL="0" indent="0" algn="r">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11/7/19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rIns="45720"/>
          <a:lstStyle/>
          <a:p>
            <a:fld id="{6D22F896-40B5-4ADD-8801-0D06FADFA095}" type="slidenum">
              <a:rPr lang="en-US" smtClean="0"/>
              <a:t>‹#›</a:t>
            </a:fld>
            <a:endParaRPr lang="en-US" dirty="0"/>
          </a:p>
        </p:txBody>
      </p:sp>
      <p:sp>
        <p:nvSpPr>
          <p:cNvPr id="13" name="TextBox 12"/>
          <p:cNvSpPr txBox="1"/>
          <p:nvPr/>
        </p:nvSpPr>
        <p:spPr>
          <a:xfrm>
            <a:off x="2191282" y="3262852"/>
            <a:ext cx="415636" cy="461665"/>
          </a:xfrm>
          <a:prstGeom prst="rect">
            <a:avLst/>
          </a:prstGeom>
          <a:noFill/>
        </p:spPr>
        <p:txBody>
          <a:bodyPr wrap="square" rtlCol="0">
            <a:spAutoFit/>
          </a:bodyPr>
          <a:lstStyle/>
          <a:p>
            <a:pPr algn="r"/>
            <a:r>
              <a:rPr lang="en-US" sz="2400" dirty="0">
                <a:solidFill>
                  <a:schemeClr val="accent6"/>
                </a:solidFill>
                <a:latin typeface="Wingdings 3" panose="05040102010807070707" pitchFamily="18" charset="2"/>
              </a:rPr>
              <a:t>z</a:t>
            </a:r>
            <a:endParaRPr lang="en-US" sz="24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11859735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4" name="Rectangle 1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a:off x="2194236"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11808" y="808056"/>
            <a:ext cx="7954091" cy="1077229"/>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11/7/19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6999200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5" name="Rectangle 1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rot="5400000">
            <a:off x="10337141" y="416061"/>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Vertical Title 1"/>
          <p:cNvSpPr>
            <a:spLocks noGrp="1"/>
          </p:cNvSpPr>
          <p:nvPr>
            <p:ph type="title" orient="vert"/>
          </p:nvPr>
        </p:nvSpPr>
        <p:spPr>
          <a:xfrm>
            <a:off x="9239380" y="805818"/>
            <a:ext cx="1326519" cy="5244126"/>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2608751" y="970410"/>
            <a:ext cx="6466903" cy="507953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11/7/19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4884597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9" name="Rectangle 2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11/7/19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
        <p:nvSpPr>
          <p:cNvPr id="7" name="TextBox 6"/>
          <p:cNvSpPr txBox="1"/>
          <p:nvPr/>
        </p:nvSpPr>
        <p:spPr>
          <a:xfrm>
            <a:off x="2194943"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41998376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4" name="Rectangle 2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TextBox 10"/>
          <p:cNvSpPr txBox="1"/>
          <p:nvPr/>
        </p:nvSpPr>
        <p:spPr>
          <a:xfrm>
            <a:off x="2191843" y="296258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3147254"/>
            <a:ext cx="7956560" cy="1424746"/>
          </a:xfrm>
        </p:spPr>
        <p:txBody>
          <a:bodyPr anchor="t">
            <a:normAutofit/>
          </a:bodyPr>
          <a:lstStyle>
            <a:lvl1pPr algn="r">
              <a:defRPr sz="3200"/>
            </a:lvl1pPr>
          </a:lstStyle>
          <a:p>
            <a:r>
              <a:rPr lang="en-US"/>
              <a:t>Click to edit Master title style</a:t>
            </a:r>
            <a:endParaRPr lang="en-US" dirty="0"/>
          </a:p>
        </p:txBody>
      </p:sp>
      <p:sp>
        <p:nvSpPr>
          <p:cNvPr id="3" name="Text Placeholder 2"/>
          <p:cNvSpPr>
            <a:spLocks noGrp="1"/>
          </p:cNvSpPr>
          <p:nvPr>
            <p:ph type="body" idx="1"/>
          </p:nvPr>
        </p:nvSpPr>
        <p:spPr>
          <a:xfrm>
            <a:off x="2773968" y="2268786"/>
            <a:ext cx="7791931" cy="878468"/>
          </a:xfrm>
        </p:spPr>
        <p:txBody>
          <a:bodyPr tIns="0" anchor="b">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t>11/7/19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6371817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6" name="Rectangle 25"/>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609873" y="805817"/>
            <a:ext cx="7950984" cy="10817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2605374" y="2052116"/>
            <a:ext cx="3891960" cy="399782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66636" y="2052114"/>
            <a:ext cx="3894222" cy="399782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11/7/19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
        <p:nvSpPr>
          <p:cNvPr id="10" name="TextBox 9"/>
          <p:cNvSpPr txBox="1"/>
          <p:nvPr/>
        </p:nvSpPr>
        <p:spPr>
          <a:xfrm>
            <a:off x="2196172" y="641223"/>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4221627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0" name="Rectangle 19"/>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TextBox 11"/>
          <p:cNvSpPr txBox="1"/>
          <p:nvPr/>
        </p:nvSpPr>
        <p:spPr>
          <a:xfrm>
            <a:off x="2193650" y="636424"/>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805818"/>
            <a:ext cx="7956560" cy="1078348"/>
          </a:xfrm>
        </p:spPr>
        <p:txBody>
          <a:bodyPr/>
          <a:lstStyle/>
          <a:p>
            <a:r>
              <a:rPr lang="en-US"/>
              <a:t>Click to edit Master title style</a:t>
            </a:r>
            <a:endParaRPr lang="en-US" dirty="0"/>
          </a:p>
        </p:txBody>
      </p:sp>
      <p:sp>
        <p:nvSpPr>
          <p:cNvPr id="3" name="Text Placeholder 2"/>
          <p:cNvSpPr>
            <a:spLocks noGrp="1"/>
          </p:cNvSpPr>
          <p:nvPr>
            <p:ph type="body" idx="1"/>
          </p:nvPr>
        </p:nvSpPr>
        <p:spPr>
          <a:xfrm>
            <a:off x="2609285" y="2052115"/>
            <a:ext cx="3896467"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609285" y="2851331"/>
            <a:ext cx="3893623" cy="307143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666634" y="2052115"/>
            <a:ext cx="3899798"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66635" y="2851331"/>
            <a:ext cx="3899798" cy="307143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pPr/>
              <a:t>11/7/19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0049699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3" name="Rectangle 12"/>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11/7/19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
        <p:nvSpPr>
          <p:cNvPr id="8" name="TextBox 7"/>
          <p:cNvSpPr txBox="1"/>
          <p:nvPr/>
        </p:nvSpPr>
        <p:spPr>
          <a:xfrm>
            <a:off x="2196172" y="64122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31266224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12" name="Rectangle 11"/>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48A87A34-81AB-432B-8DAE-1953F412C126}" type="datetimeFigureOut">
              <a:rPr lang="en-US" smtClean="0"/>
              <a:t>11/7/19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4838929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5" name="Rectangle 2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TextBox 9"/>
          <p:cNvSpPr txBox="1"/>
          <p:nvPr/>
        </p:nvSpPr>
        <p:spPr>
          <a:xfrm>
            <a:off x="1554154"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0323" y="1282451"/>
            <a:ext cx="2664361" cy="1903241"/>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120154" y="805818"/>
            <a:ext cx="5446278" cy="52441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970322" y="3186154"/>
            <a:ext cx="2664361" cy="2386397"/>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11/7/19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9544530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9" name="Rectangle 1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6747062" y="3229"/>
            <a:ext cx="4629734" cy="6858000"/>
          </a:xfrm>
          <a:solidFill>
            <a:schemeClr val="tx1">
              <a:alpha val="10000"/>
            </a:schemeClr>
          </a:solidFill>
          <a:ln w="9525" cap="sq">
            <a:noFill/>
            <a:miter lim="800000"/>
          </a:ln>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TextBox 9"/>
          <p:cNvSpPr txBox="1"/>
          <p:nvPr/>
        </p:nvSpPr>
        <p:spPr>
          <a:xfrm>
            <a:off x="1554686"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1241" y="1282452"/>
            <a:ext cx="3970986" cy="1900473"/>
          </a:xfrm>
        </p:spPr>
        <p:txBody>
          <a:bodyPr anchor="b">
            <a:normAutofit/>
          </a:bodyPr>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970322" y="3182928"/>
            <a:ext cx="3971874" cy="2386394"/>
          </a:xfrm>
        </p:spPr>
        <p:txBody>
          <a:bodyPr>
            <a:normAutofit/>
          </a:bodyPr>
          <a:lstStyle>
            <a:lvl1pPr marL="0" indent="0" algn="l">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11/7/19</a:t>
            </a:fld>
            <a:endParaRPr lang="en-US" dirty="0"/>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9950687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8" name="Picture 17"/>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5" name="Picture 14"/>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8" name="Rectangle 7"/>
          <p:cNvSpPr/>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611808" y="808056"/>
            <a:ext cx="7958331" cy="1077229"/>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773599" y="2052116"/>
            <a:ext cx="7796540" cy="399782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810065" y="5270604"/>
            <a:ext cx="2662729" cy="182880"/>
          </a:xfrm>
          <a:prstGeom prst="rect">
            <a:avLst/>
          </a:prstGeom>
        </p:spPr>
        <p:txBody>
          <a:bodyPr vert="horz" lIns="91440" tIns="18288" rIns="91440" bIns="45720" rtlCol="0" anchor="t"/>
          <a:lstStyle>
            <a:lvl1pPr algn="r">
              <a:defRPr sz="800">
                <a:solidFill>
                  <a:schemeClr val="tx1">
                    <a:tint val="75000"/>
                  </a:schemeClr>
                </a:solidFill>
                <a:latin typeface="+mn-lt"/>
              </a:defRPr>
            </a:lvl1pPr>
          </a:lstStyle>
          <a:p>
            <a:fld id="{48A87A34-81AB-432B-8DAE-1953F412C126}" type="datetimeFigureOut">
              <a:rPr lang="en-US" smtClean="0"/>
              <a:pPr/>
              <a:t>11/7/19</a:t>
            </a:fld>
            <a:endParaRPr lang="en-US" dirty="0"/>
          </a:p>
        </p:txBody>
      </p:sp>
      <p:sp>
        <p:nvSpPr>
          <p:cNvPr id="5" name="Footer Placeholder 4"/>
          <p:cNvSpPr>
            <a:spLocks noGrp="1"/>
          </p:cNvSpPr>
          <p:nvPr>
            <p:ph type="ftr" sz="quarter" idx="3"/>
          </p:nvPr>
        </p:nvSpPr>
        <p:spPr>
          <a:xfrm rot="5400000">
            <a:off x="-2237130" y="3661144"/>
            <a:ext cx="5885352" cy="179176"/>
          </a:xfrm>
          <a:prstGeom prst="rect">
            <a:avLst/>
          </a:prstGeom>
        </p:spPr>
        <p:txBody>
          <a:bodyPr vert="horz" lIns="91440" tIns="45720" rIns="91440" bIns="18288" rtlCol="0" anchor="b"/>
          <a:lstStyle>
            <a:lvl1pPr algn="r">
              <a:defRPr sz="8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58407" y="164592"/>
            <a:ext cx="636727" cy="322851"/>
          </a:xfrm>
          <a:prstGeom prst="rect">
            <a:avLst/>
          </a:prstGeom>
        </p:spPr>
        <p:txBody>
          <a:bodyPr vert="horz" lIns="91440" tIns="45720" rIns="45720" bIns="45720" rtlCol="0" anchor="ctr"/>
          <a:lstStyle>
            <a:lvl1pPr algn="r">
              <a:defRPr sz="1800">
                <a:solidFill>
                  <a:schemeClr val="tx1">
                    <a:tint val="75000"/>
                  </a:schemeClr>
                </a:solidFill>
              </a:defRPr>
            </a:lvl1pPr>
          </a:lstStyle>
          <a:p>
            <a:fld id="{6D22F896-40B5-4ADD-8801-0D06FADFA095}" type="slidenum">
              <a:rPr lang="en-US" smtClean="0"/>
              <a:pPr/>
              <a:t>‹#›</a:t>
            </a:fld>
            <a:endParaRPr lang="en-US" dirty="0"/>
          </a:p>
        </p:txBody>
      </p:sp>
      <p:sp>
        <p:nvSpPr>
          <p:cNvPr id="57" name="Rectangle 56"/>
          <p:cNvSpPr/>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067169287"/>
      </p:ext>
    </p:extLst>
  </p:cSld>
  <p:clrMap bg1="dk1" tx1="lt1" bg2="dk2" tx2="lt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r" defTabSz="914400" rtl="0" eaLnBrk="1" latinLnBrk="0" hangingPunct="1">
        <a:lnSpc>
          <a:spcPct val="90000"/>
        </a:lnSpc>
        <a:spcBef>
          <a:spcPct val="0"/>
        </a:spcBef>
        <a:buNone/>
        <a:defRPr sz="3400" b="0" i="0" kern="1200" cap="none">
          <a:solidFill>
            <a:schemeClr val="tx1"/>
          </a:solidFill>
          <a:effectLst/>
          <a:latin typeface="+mj-lt"/>
          <a:ea typeface="+mj-ea"/>
          <a:cs typeface="+mj-cs"/>
        </a:defRPr>
      </a:lvl1pPr>
    </p:titleStyle>
    <p:bodyStyle>
      <a:lvl1pPr marL="344488" indent="-344488" algn="l" defTabSz="914400" rtl="0" eaLnBrk="1" latinLnBrk="0" hangingPunct="1">
        <a:lnSpc>
          <a:spcPct val="120000"/>
        </a:lnSpc>
        <a:spcBef>
          <a:spcPts val="1000"/>
        </a:spcBef>
        <a:spcAft>
          <a:spcPts val="600"/>
        </a:spcAft>
        <a:buClr>
          <a:schemeClr val="accent6"/>
        </a:buClr>
        <a:buSzPct val="90000"/>
        <a:buFont typeface="Wingdings" panose="05000000000000000000" pitchFamily="2" charset="2"/>
        <a:buChar char="§"/>
        <a:defRPr sz="2000" kern="1200">
          <a:solidFill>
            <a:schemeClr val="tx1"/>
          </a:solidFill>
          <a:effectLst/>
          <a:latin typeface="+mn-lt"/>
          <a:ea typeface="+mn-ea"/>
          <a:cs typeface="+mn-cs"/>
        </a:defRPr>
      </a:lvl1pPr>
      <a:lvl2pPr marL="7953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800" kern="1200">
          <a:solidFill>
            <a:schemeClr val="tx1"/>
          </a:solidFill>
          <a:effectLst/>
          <a:latin typeface="+mn-lt"/>
          <a:ea typeface="+mn-ea"/>
          <a:cs typeface="+mn-cs"/>
        </a:defRPr>
      </a:lvl2pPr>
      <a:lvl3pPr marL="12588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600" kern="1200">
          <a:solidFill>
            <a:schemeClr val="tx1"/>
          </a:solidFill>
          <a:effectLst/>
          <a:latin typeface="+mn-lt"/>
          <a:ea typeface="+mn-ea"/>
          <a:cs typeface="+mn-cs"/>
        </a:defRPr>
      </a:lvl3pPr>
      <a:lvl4pPr marL="17097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400" kern="1200">
          <a:solidFill>
            <a:schemeClr val="tx1"/>
          </a:solidFill>
          <a:effectLst/>
          <a:latin typeface="+mn-lt"/>
          <a:ea typeface="+mn-ea"/>
          <a:cs typeface="+mn-cs"/>
        </a:defRPr>
      </a:lvl4pPr>
      <a:lvl5pPr marL="21732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5pPr>
      <a:lvl6pPr marL="2642616"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6pPr>
      <a:lvl7pPr marL="3108960"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7pPr>
      <a:lvl8pPr marL="3575304"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8pPr>
      <a:lvl9pPr marL="404164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420823-51EC-DC4E-ACCA-B3BF18942702}"/>
              </a:ext>
            </a:extLst>
          </p:cNvPr>
          <p:cNvSpPr>
            <a:spLocks noGrp="1"/>
          </p:cNvSpPr>
          <p:nvPr>
            <p:ph type="ctrTitle"/>
          </p:nvPr>
        </p:nvSpPr>
        <p:spPr/>
        <p:txBody>
          <a:bodyPr/>
          <a:lstStyle/>
          <a:p>
            <a:r>
              <a:rPr lang="en-US"/>
              <a:t>Microgrid Summit</a:t>
            </a:r>
            <a:endParaRPr lang="en-US" dirty="0"/>
          </a:p>
        </p:txBody>
      </p:sp>
      <p:sp>
        <p:nvSpPr>
          <p:cNvPr id="3" name="Subtitle 2">
            <a:extLst>
              <a:ext uri="{FF2B5EF4-FFF2-40B4-BE49-F238E27FC236}">
                <a16:creationId xmlns:a16="http://schemas.microsoft.com/office/drawing/2014/main" id="{05D70A65-0E4F-5C4E-9D22-7A267D97C1DC}"/>
              </a:ext>
            </a:extLst>
          </p:cNvPr>
          <p:cNvSpPr>
            <a:spLocks noGrp="1"/>
          </p:cNvSpPr>
          <p:nvPr>
            <p:ph type="subTitle" idx="1"/>
          </p:nvPr>
        </p:nvSpPr>
        <p:spPr/>
        <p:txBody>
          <a:bodyPr>
            <a:normAutofit fontScale="85000" lnSpcReduction="20000"/>
          </a:bodyPr>
          <a:lstStyle/>
          <a:p>
            <a:r>
              <a:rPr lang="en-US" dirty="0"/>
              <a:t>Michael </a:t>
            </a:r>
            <a:r>
              <a:rPr lang="en-US" dirty="0" err="1"/>
              <a:t>Kadillak</a:t>
            </a:r>
            <a:endParaRPr lang="en-US" dirty="0"/>
          </a:p>
          <a:p>
            <a:r>
              <a:rPr lang="en-US" dirty="0"/>
              <a:t>Gallatin Energy Corporation</a:t>
            </a:r>
          </a:p>
          <a:p>
            <a:r>
              <a:rPr lang="en-US" dirty="0"/>
              <a:t>November 7, 2019</a:t>
            </a:r>
          </a:p>
        </p:txBody>
      </p:sp>
    </p:spTree>
    <p:extLst>
      <p:ext uri="{BB962C8B-B14F-4D97-AF65-F5344CB8AC3E}">
        <p14:creationId xmlns:p14="http://schemas.microsoft.com/office/powerpoint/2010/main" val="3084695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0BE3D13-5BE5-4B05-AFCF-2A2E059D29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6562092-3AA7-4EF0-9007-C44F879A13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a:extLst>
              <a:ext uri="{FF2B5EF4-FFF2-40B4-BE49-F238E27FC236}">
                <a16:creationId xmlns:a16="http://schemas.microsoft.com/office/drawing/2014/main" id="{1AC85C80-0175-4214-A13D-03C224658C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70108" y="985292"/>
            <a:ext cx="1345319" cy="1345319"/>
          </a:xfrm>
          <a:prstGeom prst="ellipse">
            <a:avLst/>
          </a:prstGeom>
          <a:solidFill>
            <a:schemeClr val="accent1">
              <a:lumMod val="40000"/>
              <a:lumOff val="6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E60B620B-3E81-4075-BC12-D4FB3E299C7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2133" y="0"/>
            <a:ext cx="12189867" cy="6858000"/>
          </a:xfrm>
          <a:prstGeom prst="rect">
            <a:avLst/>
          </a:prstGeom>
        </p:spPr>
      </p:pic>
      <p:sp>
        <p:nvSpPr>
          <p:cNvPr id="2" name="Title 1">
            <a:extLst>
              <a:ext uri="{FF2B5EF4-FFF2-40B4-BE49-F238E27FC236}">
                <a16:creationId xmlns:a16="http://schemas.microsoft.com/office/drawing/2014/main" id="{C645EA4D-9F5C-2E44-9C4A-438532C75761}"/>
              </a:ext>
            </a:extLst>
          </p:cNvPr>
          <p:cNvSpPr>
            <a:spLocks noGrp="1"/>
          </p:cNvSpPr>
          <p:nvPr>
            <p:ph type="title"/>
          </p:nvPr>
        </p:nvSpPr>
        <p:spPr>
          <a:xfrm>
            <a:off x="2611808" y="1022548"/>
            <a:ext cx="7958331" cy="1308063"/>
          </a:xfrm>
        </p:spPr>
        <p:txBody>
          <a:bodyPr anchor="b">
            <a:normAutofit/>
          </a:bodyPr>
          <a:lstStyle/>
          <a:p>
            <a:pPr algn="l"/>
            <a:r>
              <a:rPr lang="en-US" sz="4400" dirty="0">
                <a:solidFill>
                  <a:srgbClr val="1F2D29"/>
                </a:solidFill>
              </a:rPr>
              <a:t>Global Energy Usage</a:t>
            </a:r>
          </a:p>
        </p:txBody>
      </p:sp>
      <p:pic>
        <p:nvPicPr>
          <p:cNvPr id="5" name="Content Placeholder 4">
            <a:extLst>
              <a:ext uri="{FF2B5EF4-FFF2-40B4-BE49-F238E27FC236}">
                <a16:creationId xmlns:a16="http://schemas.microsoft.com/office/drawing/2014/main" id="{C3C46C7D-2481-9B47-BFF0-505D42640CD1}"/>
              </a:ext>
            </a:extLst>
          </p:cNvPr>
          <p:cNvPicPr>
            <a:picLocks noGrp="1" noChangeAspect="1"/>
          </p:cNvPicPr>
          <p:nvPr>
            <p:ph idx="1"/>
          </p:nvPr>
        </p:nvPicPr>
        <p:blipFill>
          <a:blip r:embed="rId3"/>
          <a:stretch>
            <a:fillRect/>
          </a:stretch>
        </p:blipFill>
        <p:spPr>
          <a:xfrm>
            <a:off x="3115427" y="2460390"/>
            <a:ext cx="6429816" cy="4133999"/>
          </a:xfrm>
        </p:spPr>
      </p:pic>
    </p:spTree>
    <p:extLst>
      <p:ext uri="{BB962C8B-B14F-4D97-AF65-F5344CB8AC3E}">
        <p14:creationId xmlns:p14="http://schemas.microsoft.com/office/powerpoint/2010/main" val="3895105713"/>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0BE3D13-5BE5-4B05-AFCF-2A2E059D29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6562092-3AA7-4EF0-9007-C44F879A13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a:extLst>
              <a:ext uri="{FF2B5EF4-FFF2-40B4-BE49-F238E27FC236}">
                <a16:creationId xmlns:a16="http://schemas.microsoft.com/office/drawing/2014/main" id="{1AC85C80-0175-4214-A13D-03C224658C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70108" y="985292"/>
            <a:ext cx="1345319" cy="1345319"/>
          </a:xfrm>
          <a:prstGeom prst="ellipse">
            <a:avLst/>
          </a:prstGeom>
          <a:solidFill>
            <a:schemeClr val="accent1">
              <a:lumMod val="40000"/>
              <a:lumOff val="6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E60B620B-3E81-4075-BC12-D4FB3E299C7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2133" y="0"/>
            <a:ext cx="12189867" cy="6858000"/>
          </a:xfrm>
          <a:prstGeom prst="rect">
            <a:avLst/>
          </a:prstGeom>
        </p:spPr>
      </p:pic>
      <p:sp>
        <p:nvSpPr>
          <p:cNvPr id="2" name="Title 1">
            <a:extLst>
              <a:ext uri="{FF2B5EF4-FFF2-40B4-BE49-F238E27FC236}">
                <a16:creationId xmlns:a16="http://schemas.microsoft.com/office/drawing/2014/main" id="{C645EA4D-9F5C-2E44-9C4A-438532C75761}"/>
              </a:ext>
            </a:extLst>
          </p:cNvPr>
          <p:cNvSpPr>
            <a:spLocks noGrp="1"/>
          </p:cNvSpPr>
          <p:nvPr>
            <p:ph type="title"/>
          </p:nvPr>
        </p:nvSpPr>
        <p:spPr>
          <a:xfrm>
            <a:off x="2611808" y="1022548"/>
            <a:ext cx="7958331" cy="1308063"/>
          </a:xfrm>
        </p:spPr>
        <p:txBody>
          <a:bodyPr anchor="b">
            <a:normAutofit/>
          </a:bodyPr>
          <a:lstStyle/>
          <a:p>
            <a:pPr algn="l"/>
            <a:r>
              <a:rPr lang="en-US" sz="4400" dirty="0">
                <a:solidFill>
                  <a:srgbClr val="1F2D29"/>
                </a:solidFill>
              </a:rPr>
              <a:t>Shares of Global Energy Consumption By Fuel</a:t>
            </a:r>
          </a:p>
        </p:txBody>
      </p:sp>
      <p:pic>
        <p:nvPicPr>
          <p:cNvPr id="7" name="Content Placeholder 6">
            <a:extLst>
              <a:ext uri="{FF2B5EF4-FFF2-40B4-BE49-F238E27FC236}">
                <a16:creationId xmlns:a16="http://schemas.microsoft.com/office/drawing/2014/main" id="{0A010FA5-C34C-0340-ABFD-18F6168692F3}"/>
              </a:ext>
            </a:extLst>
          </p:cNvPr>
          <p:cNvPicPr>
            <a:picLocks noGrp="1" noChangeAspect="1"/>
          </p:cNvPicPr>
          <p:nvPr>
            <p:ph idx="1"/>
          </p:nvPr>
        </p:nvPicPr>
        <p:blipFill>
          <a:blip r:embed="rId3"/>
          <a:stretch>
            <a:fillRect/>
          </a:stretch>
        </p:blipFill>
        <p:spPr>
          <a:xfrm>
            <a:off x="3115427" y="2428827"/>
            <a:ext cx="6439713" cy="3997325"/>
          </a:xfrm>
        </p:spPr>
      </p:pic>
    </p:spTree>
    <p:extLst>
      <p:ext uri="{BB962C8B-B14F-4D97-AF65-F5344CB8AC3E}">
        <p14:creationId xmlns:p14="http://schemas.microsoft.com/office/powerpoint/2010/main" val="2823886744"/>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0BE3D13-5BE5-4B05-AFCF-2A2E059D29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6562092-3AA7-4EF0-9007-C44F879A13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a:extLst>
              <a:ext uri="{FF2B5EF4-FFF2-40B4-BE49-F238E27FC236}">
                <a16:creationId xmlns:a16="http://schemas.microsoft.com/office/drawing/2014/main" id="{1AC85C80-0175-4214-A13D-03C224658C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70108" y="985292"/>
            <a:ext cx="1345319" cy="1345319"/>
          </a:xfrm>
          <a:prstGeom prst="ellipse">
            <a:avLst/>
          </a:prstGeom>
          <a:solidFill>
            <a:schemeClr val="accent1">
              <a:lumMod val="40000"/>
              <a:lumOff val="6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E60B620B-3E81-4075-BC12-D4FB3E299C7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2133" y="0"/>
            <a:ext cx="12189867" cy="6858000"/>
          </a:xfrm>
          <a:prstGeom prst="rect">
            <a:avLst/>
          </a:prstGeom>
        </p:spPr>
      </p:pic>
      <p:sp>
        <p:nvSpPr>
          <p:cNvPr id="2" name="Title 1">
            <a:extLst>
              <a:ext uri="{FF2B5EF4-FFF2-40B4-BE49-F238E27FC236}">
                <a16:creationId xmlns:a16="http://schemas.microsoft.com/office/drawing/2014/main" id="{C645EA4D-9F5C-2E44-9C4A-438532C75761}"/>
              </a:ext>
            </a:extLst>
          </p:cNvPr>
          <p:cNvSpPr>
            <a:spLocks noGrp="1"/>
          </p:cNvSpPr>
          <p:nvPr>
            <p:ph type="title"/>
          </p:nvPr>
        </p:nvSpPr>
        <p:spPr>
          <a:xfrm>
            <a:off x="2611808" y="1022548"/>
            <a:ext cx="7958331" cy="1308063"/>
          </a:xfrm>
        </p:spPr>
        <p:txBody>
          <a:bodyPr anchor="b">
            <a:normAutofit/>
          </a:bodyPr>
          <a:lstStyle/>
          <a:p>
            <a:pPr algn="l"/>
            <a:r>
              <a:rPr lang="en-US" sz="4400" dirty="0">
                <a:solidFill>
                  <a:srgbClr val="1F2D29"/>
                </a:solidFill>
              </a:rPr>
              <a:t>Marketed Natural Gas</a:t>
            </a:r>
          </a:p>
        </p:txBody>
      </p:sp>
      <p:pic>
        <p:nvPicPr>
          <p:cNvPr id="6" name="Content Placeholder 5">
            <a:extLst>
              <a:ext uri="{FF2B5EF4-FFF2-40B4-BE49-F238E27FC236}">
                <a16:creationId xmlns:a16="http://schemas.microsoft.com/office/drawing/2014/main" id="{ACBC9B0A-F49A-6645-B9B6-522B23AC6A5C}"/>
              </a:ext>
            </a:extLst>
          </p:cNvPr>
          <p:cNvPicPr>
            <a:picLocks noGrp="1" noChangeAspect="1"/>
          </p:cNvPicPr>
          <p:nvPr>
            <p:ph idx="1"/>
          </p:nvPr>
        </p:nvPicPr>
        <p:blipFill>
          <a:blip r:embed="rId3"/>
          <a:stretch>
            <a:fillRect/>
          </a:stretch>
        </p:blipFill>
        <p:spPr>
          <a:xfrm>
            <a:off x="1770108" y="2367867"/>
            <a:ext cx="9101897" cy="4063413"/>
          </a:xfrm>
        </p:spPr>
      </p:pic>
    </p:spTree>
    <p:extLst>
      <p:ext uri="{BB962C8B-B14F-4D97-AF65-F5344CB8AC3E}">
        <p14:creationId xmlns:p14="http://schemas.microsoft.com/office/powerpoint/2010/main" val="664539610"/>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0BE3D13-5BE5-4B05-AFCF-2A2E059D29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6562092-3AA7-4EF0-9007-C44F879A13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a:extLst>
              <a:ext uri="{FF2B5EF4-FFF2-40B4-BE49-F238E27FC236}">
                <a16:creationId xmlns:a16="http://schemas.microsoft.com/office/drawing/2014/main" id="{1AC85C80-0175-4214-A13D-03C224658C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70108" y="985292"/>
            <a:ext cx="1345319" cy="1345319"/>
          </a:xfrm>
          <a:prstGeom prst="ellipse">
            <a:avLst/>
          </a:prstGeom>
          <a:solidFill>
            <a:schemeClr val="accent1">
              <a:lumMod val="40000"/>
              <a:lumOff val="6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E60B620B-3E81-4075-BC12-D4FB3E299C7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2133" y="0"/>
            <a:ext cx="12189867" cy="6858000"/>
          </a:xfrm>
          <a:prstGeom prst="rect">
            <a:avLst/>
          </a:prstGeom>
        </p:spPr>
      </p:pic>
      <p:sp>
        <p:nvSpPr>
          <p:cNvPr id="2" name="Title 1">
            <a:extLst>
              <a:ext uri="{FF2B5EF4-FFF2-40B4-BE49-F238E27FC236}">
                <a16:creationId xmlns:a16="http://schemas.microsoft.com/office/drawing/2014/main" id="{2A7E7EC6-D66F-A44B-8E77-4E1FA40A544D}"/>
              </a:ext>
            </a:extLst>
          </p:cNvPr>
          <p:cNvSpPr>
            <a:spLocks noGrp="1"/>
          </p:cNvSpPr>
          <p:nvPr>
            <p:ph type="title"/>
          </p:nvPr>
        </p:nvSpPr>
        <p:spPr>
          <a:xfrm>
            <a:off x="2611808" y="1022548"/>
            <a:ext cx="7958331" cy="1308063"/>
          </a:xfrm>
        </p:spPr>
        <p:txBody>
          <a:bodyPr anchor="b">
            <a:normAutofit/>
          </a:bodyPr>
          <a:lstStyle/>
          <a:p>
            <a:pPr algn="l"/>
            <a:r>
              <a:rPr lang="en-US" sz="4400" dirty="0">
                <a:solidFill>
                  <a:srgbClr val="1F2D29"/>
                </a:solidFill>
              </a:rPr>
              <a:t>Lay Of The Land</a:t>
            </a:r>
          </a:p>
        </p:txBody>
      </p:sp>
      <p:sp>
        <p:nvSpPr>
          <p:cNvPr id="3" name="Content Placeholder 2">
            <a:extLst>
              <a:ext uri="{FF2B5EF4-FFF2-40B4-BE49-F238E27FC236}">
                <a16:creationId xmlns:a16="http://schemas.microsoft.com/office/drawing/2014/main" id="{130BE57A-11AA-C44C-9C9A-019F2F5CF6EA}"/>
              </a:ext>
            </a:extLst>
          </p:cNvPr>
          <p:cNvSpPr>
            <a:spLocks noGrp="1"/>
          </p:cNvSpPr>
          <p:nvPr>
            <p:ph idx="1"/>
          </p:nvPr>
        </p:nvSpPr>
        <p:spPr>
          <a:xfrm>
            <a:off x="2302933" y="2641604"/>
            <a:ext cx="7621606" cy="3443107"/>
          </a:xfrm>
        </p:spPr>
        <p:txBody>
          <a:bodyPr anchor="t">
            <a:normAutofit fontScale="85000" lnSpcReduction="20000"/>
          </a:bodyPr>
          <a:lstStyle/>
          <a:p>
            <a:r>
              <a:rPr lang="en-US" sz="1600" dirty="0">
                <a:solidFill>
                  <a:srgbClr val="1F2D29"/>
                </a:solidFill>
              </a:rPr>
              <a:t>I believe in markets and their efficiency and I also believe in natural gas.</a:t>
            </a:r>
          </a:p>
          <a:p>
            <a:r>
              <a:rPr lang="en-US" sz="1600" dirty="0">
                <a:solidFill>
                  <a:srgbClr val="1F2D29"/>
                </a:solidFill>
              </a:rPr>
              <a:t>Technology advances drove the Shale Gas Revolution here in the US.</a:t>
            </a:r>
          </a:p>
          <a:p>
            <a:r>
              <a:rPr lang="en-US" sz="1600" dirty="0">
                <a:solidFill>
                  <a:srgbClr val="1F2D29"/>
                </a:solidFill>
              </a:rPr>
              <a:t>The US has 21.5% of the global gas supply and last year the incremental natural gas consumed was on par with the annual gas consumption in the UK.</a:t>
            </a:r>
          </a:p>
          <a:p>
            <a:r>
              <a:rPr lang="en-US" sz="1600" dirty="0">
                <a:solidFill>
                  <a:srgbClr val="1F2D29"/>
                </a:solidFill>
              </a:rPr>
              <a:t>The LNG export business is intensely competitive. Australian LNG exports rose from 2.1 BCF in 2011 to 11.4 BCF in 2019. </a:t>
            </a:r>
          </a:p>
          <a:p>
            <a:r>
              <a:rPr lang="en-US" sz="1600" dirty="0">
                <a:solidFill>
                  <a:srgbClr val="1F2D29"/>
                </a:solidFill>
              </a:rPr>
              <a:t>US LNG exporters are highly challenged to compete in this market potentially landlocking enormous quantities of natural gas in the Gulf Coast. </a:t>
            </a:r>
          </a:p>
          <a:p>
            <a:r>
              <a:rPr lang="en-US" sz="1600" dirty="0">
                <a:solidFill>
                  <a:srgbClr val="1F2D29"/>
                </a:solidFill>
              </a:rPr>
              <a:t>Most natural gas producers are deeply concerned about product disposition and net price received.</a:t>
            </a:r>
          </a:p>
          <a:p>
            <a:endParaRPr lang="en-US" sz="1600" dirty="0">
              <a:solidFill>
                <a:srgbClr val="1F2D29"/>
              </a:solidFill>
            </a:endParaRPr>
          </a:p>
          <a:p>
            <a:endParaRPr lang="en-US" sz="1600" dirty="0">
              <a:solidFill>
                <a:srgbClr val="1F2D29"/>
              </a:solidFill>
            </a:endParaRPr>
          </a:p>
          <a:p>
            <a:endParaRPr lang="en-US" sz="1600" dirty="0">
              <a:solidFill>
                <a:srgbClr val="1F2D29"/>
              </a:solidFill>
            </a:endParaRPr>
          </a:p>
        </p:txBody>
      </p:sp>
    </p:spTree>
    <p:extLst>
      <p:ext uri="{BB962C8B-B14F-4D97-AF65-F5344CB8AC3E}">
        <p14:creationId xmlns:p14="http://schemas.microsoft.com/office/powerpoint/2010/main" val="3466962053"/>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0BE3D13-5BE5-4B05-AFCF-2A2E059D29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6562092-3AA7-4EF0-9007-C44F879A13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a:extLst>
              <a:ext uri="{FF2B5EF4-FFF2-40B4-BE49-F238E27FC236}">
                <a16:creationId xmlns:a16="http://schemas.microsoft.com/office/drawing/2014/main" id="{1AC85C80-0175-4214-A13D-03C224658C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70108" y="985292"/>
            <a:ext cx="1345319" cy="1345319"/>
          </a:xfrm>
          <a:prstGeom prst="ellipse">
            <a:avLst/>
          </a:prstGeom>
          <a:solidFill>
            <a:schemeClr val="accent1">
              <a:lumMod val="40000"/>
              <a:lumOff val="6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E60B620B-3E81-4075-BC12-D4FB3E299C7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2133" y="0"/>
            <a:ext cx="12189867" cy="6858000"/>
          </a:xfrm>
          <a:prstGeom prst="rect">
            <a:avLst/>
          </a:prstGeom>
        </p:spPr>
      </p:pic>
      <p:sp>
        <p:nvSpPr>
          <p:cNvPr id="2" name="Title 1">
            <a:extLst>
              <a:ext uri="{FF2B5EF4-FFF2-40B4-BE49-F238E27FC236}">
                <a16:creationId xmlns:a16="http://schemas.microsoft.com/office/drawing/2014/main" id="{D577373E-8F77-2A45-AB3F-2289E8CB3289}"/>
              </a:ext>
            </a:extLst>
          </p:cNvPr>
          <p:cNvSpPr>
            <a:spLocks noGrp="1"/>
          </p:cNvSpPr>
          <p:nvPr>
            <p:ph type="title"/>
          </p:nvPr>
        </p:nvSpPr>
        <p:spPr>
          <a:xfrm>
            <a:off x="2611808" y="1022548"/>
            <a:ext cx="7958331" cy="1308063"/>
          </a:xfrm>
        </p:spPr>
        <p:txBody>
          <a:bodyPr anchor="b">
            <a:normAutofit/>
          </a:bodyPr>
          <a:lstStyle/>
          <a:p>
            <a:pPr algn="l"/>
            <a:r>
              <a:rPr lang="en-US" sz="4400" dirty="0">
                <a:solidFill>
                  <a:srgbClr val="1F2D29"/>
                </a:solidFill>
              </a:rPr>
              <a:t>Business Advisement</a:t>
            </a:r>
          </a:p>
        </p:txBody>
      </p:sp>
      <p:sp>
        <p:nvSpPr>
          <p:cNvPr id="3" name="Content Placeholder 2">
            <a:extLst>
              <a:ext uri="{FF2B5EF4-FFF2-40B4-BE49-F238E27FC236}">
                <a16:creationId xmlns:a16="http://schemas.microsoft.com/office/drawing/2014/main" id="{7D26D362-5C2F-B541-8935-50539033E93B}"/>
              </a:ext>
            </a:extLst>
          </p:cNvPr>
          <p:cNvSpPr>
            <a:spLocks noGrp="1"/>
          </p:cNvSpPr>
          <p:nvPr>
            <p:ph idx="1"/>
          </p:nvPr>
        </p:nvSpPr>
        <p:spPr>
          <a:xfrm>
            <a:off x="2302933" y="2641604"/>
            <a:ext cx="7621606" cy="3443107"/>
          </a:xfrm>
        </p:spPr>
        <p:txBody>
          <a:bodyPr anchor="t">
            <a:normAutofit lnSpcReduction="10000"/>
          </a:bodyPr>
          <a:lstStyle/>
          <a:p>
            <a:r>
              <a:rPr lang="en-US" sz="1600" dirty="0">
                <a:solidFill>
                  <a:srgbClr val="1F2D29"/>
                </a:solidFill>
              </a:rPr>
              <a:t>Industrial manufacturing clients that consumes enormous quantities of power and natural gas.</a:t>
            </a:r>
          </a:p>
          <a:p>
            <a:r>
              <a:rPr lang="en-US" sz="1600" dirty="0">
                <a:solidFill>
                  <a:srgbClr val="1F2D29"/>
                </a:solidFill>
              </a:rPr>
              <a:t>Controllable costs as a function of net energy consumption can be 40%+ of final product costs.</a:t>
            </a:r>
          </a:p>
          <a:p>
            <a:r>
              <a:rPr lang="en-US" sz="1600" dirty="0">
                <a:solidFill>
                  <a:srgbClr val="1F2D29"/>
                </a:solidFill>
              </a:rPr>
              <a:t>Spending upwards of $1 mm + a month for power and $1.5 mm+ a month for natural gas. </a:t>
            </a:r>
          </a:p>
          <a:p>
            <a:r>
              <a:rPr lang="en-US" sz="1600" dirty="0">
                <a:solidFill>
                  <a:srgbClr val="1F2D29"/>
                </a:solidFill>
              </a:rPr>
              <a:t>Intense global competition driving forward business challenges.</a:t>
            </a:r>
          </a:p>
          <a:p>
            <a:r>
              <a:rPr lang="en-US" sz="1600" dirty="0">
                <a:solidFill>
                  <a:srgbClr val="1F2D29"/>
                </a:solidFill>
              </a:rPr>
              <a:t>Constantly on the prowl for costs saving projects / alternatives to evaluate and will consider any and all options that deliver the necessary results. </a:t>
            </a:r>
          </a:p>
          <a:p>
            <a:endParaRPr lang="en-US" sz="1600" dirty="0">
              <a:solidFill>
                <a:srgbClr val="1F2D29"/>
              </a:solidFill>
            </a:endParaRPr>
          </a:p>
          <a:p>
            <a:endParaRPr lang="en-US" sz="1600" dirty="0">
              <a:solidFill>
                <a:srgbClr val="1F2D29"/>
              </a:solidFill>
            </a:endParaRPr>
          </a:p>
        </p:txBody>
      </p:sp>
    </p:spTree>
    <p:extLst>
      <p:ext uri="{BB962C8B-B14F-4D97-AF65-F5344CB8AC3E}">
        <p14:creationId xmlns:p14="http://schemas.microsoft.com/office/powerpoint/2010/main" val="2138561298"/>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0BE3D13-5BE5-4B05-AFCF-2A2E059D29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6562092-3AA7-4EF0-9007-C44F879A13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a:extLst>
              <a:ext uri="{FF2B5EF4-FFF2-40B4-BE49-F238E27FC236}">
                <a16:creationId xmlns:a16="http://schemas.microsoft.com/office/drawing/2014/main" id="{1AC85C80-0175-4214-A13D-03C224658C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70108" y="985292"/>
            <a:ext cx="1345319" cy="1345319"/>
          </a:xfrm>
          <a:prstGeom prst="ellipse">
            <a:avLst/>
          </a:prstGeom>
          <a:solidFill>
            <a:schemeClr val="accent1">
              <a:lumMod val="40000"/>
              <a:lumOff val="6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E60B620B-3E81-4075-BC12-D4FB3E299C7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2133" y="0"/>
            <a:ext cx="12189867" cy="6858000"/>
          </a:xfrm>
          <a:prstGeom prst="rect">
            <a:avLst/>
          </a:prstGeom>
        </p:spPr>
      </p:pic>
      <p:sp>
        <p:nvSpPr>
          <p:cNvPr id="2" name="Title 1">
            <a:extLst>
              <a:ext uri="{FF2B5EF4-FFF2-40B4-BE49-F238E27FC236}">
                <a16:creationId xmlns:a16="http://schemas.microsoft.com/office/drawing/2014/main" id="{E0CECA05-10F1-2448-B229-C9E5FA490250}"/>
              </a:ext>
            </a:extLst>
          </p:cNvPr>
          <p:cNvSpPr>
            <a:spLocks noGrp="1"/>
          </p:cNvSpPr>
          <p:nvPr>
            <p:ph type="title"/>
          </p:nvPr>
        </p:nvSpPr>
        <p:spPr>
          <a:xfrm>
            <a:off x="2611808" y="1022548"/>
            <a:ext cx="7958331" cy="1308063"/>
          </a:xfrm>
        </p:spPr>
        <p:txBody>
          <a:bodyPr anchor="b">
            <a:normAutofit/>
          </a:bodyPr>
          <a:lstStyle/>
          <a:p>
            <a:pPr algn="l"/>
            <a:r>
              <a:rPr lang="en-US" sz="4400" dirty="0">
                <a:solidFill>
                  <a:srgbClr val="1F2D29"/>
                </a:solidFill>
              </a:rPr>
              <a:t>The Need To Compete</a:t>
            </a:r>
          </a:p>
        </p:txBody>
      </p:sp>
      <p:sp>
        <p:nvSpPr>
          <p:cNvPr id="3" name="Content Placeholder 2">
            <a:extLst>
              <a:ext uri="{FF2B5EF4-FFF2-40B4-BE49-F238E27FC236}">
                <a16:creationId xmlns:a16="http://schemas.microsoft.com/office/drawing/2014/main" id="{3980F945-9DAF-2D4D-93D7-77526D14FE2B}"/>
              </a:ext>
            </a:extLst>
          </p:cNvPr>
          <p:cNvSpPr>
            <a:spLocks noGrp="1"/>
          </p:cNvSpPr>
          <p:nvPr>
            <p:ph idx="1"/>
          </p:nvPr>
        </p:nvSpPr>
        <p:spPr>
          <a:xfrm>
            <a:off x="2302933" y="2641604"/>
            <a:ext cx="7621606" cy="3443107"/>
          </a:xfrm>
        </p:spPr>
        <p:txBody>
          <a:bodyPr anchor="t">
            <a:normAutofit/>
          </a:bodyPr>
          <a:lstStyle/>
          <a:p>
            <a:r>
              <a:rPr lang="en-US" sz="1600" dirty="0">
                <a:solidFill>
                  <a:srgbClr val="1F2D29"/>
                </a:solidFill>
              </a:rPr>
              <a:t>China produces 55% of the world’s aluminum. The US produces 1.48%</a:t>
            </a:r>
          </a:p>
          <a:p>
            <a:r>
              <a:rPr lang="en-US" sz="1600" dirty="0">
                <a:solidFill>
                  <a:srgbClr val="1F2D29"/>
                </a:solidFill>
              </a:rPr>
              <a:t>China produces 51% of the worlds steel. The US produces 4.8%</a:t>
            </a:r>
          </a:p>
          <a:p>
            <a:r>
              <a:rPr lang="en-US" sz="1600" dirty="0">
                <a:solidFill>
                  <a:srgbClr val="1F2D29"/>
                </a:solidFill>
              </a:rPr>
              <a:t>China and India are emerging economies and are responsible for a significant portion of current incremental global energy consumption. </a:t>
            </a:r>
          </a:p>
          <a:p>
            <a:r>
              <a:rPr lang="en-US" sz="1600" dirty="0">
                <a:solidFill>
                  <a:srgbClr val="1F2D29"/>
                </a:solidFill>
              </a:rPr>
              <a:t>For many large energy consuming manufacturing operations, the ability to effectively manage controllable energy costs (both net price and escalation) is critical to being able to remain in business.</a:t>
            </a:r>
          </a:p>
          <a:p>
            <a:endParaRPr lang="en-US" sz="1600" dirty="0">
              <a:solidFill>
                <a:srgbClr val="1F2D29"/>
              </a:solidFill>
            </a:endParaRPr>
          </a:p>
        </p:txBody>
      </p:sp>
    </p:spTree>
    <p:extLst>
      <p:ext uri="{BB962C8B-B14F-4D97-AF65-F5344CB8AC3E}">
        <p14:creationId xmlns:p14="http://schemas.microsoft.com/office/powerpoint/2010/main" val="813330267"/>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0BE3D13-5BE5-4B05-AFCF-2A2E059D29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6562092-3AA7-4EF0-9007-C44F879A13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a:extLst>
              <a:ext uri="{FF2B5EF4-FFF2-40B4-BE49-F238E27FC236}">
                <a16:creationId xmlns:a16="http://schemas.microsoft.com/office/drawing/2014/main" id="{1AC85C80-0175-4214-A13D-03C224658C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70108" y="985292"/>
            <a:ext cx="1345319" cy="1345319"/>
          </a:xfrm>
          <a:prstGeom prst="ellipse">
            <a:avLst/>
          </a:prstGeom>
          <a:solidFill>
            <a:schemeClr val="accent1">
              <a:lumMod val="40000"/>
              <a:lumOff val="6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E60B620B-3E81-4075-BC12-D4FB3E299C7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2133" y="0"/>
            <a:ext cx="12189867" cy="6858000"/>
          </a:xfrm>
          <a:prstGeom prst="rect">
            <a:avLst/>
          </a:prstGeom>
        </p:spPr>
      </p:pic>
      <p:sp>
        <p:nvSpPr>
          <p:cNvPr id="2" name="Title 1">
            <a:extLst>
              <a:ext uri="{FF2B5EF4-FFF2-40B4-BE49-F238E27FC236}">
                <a16:creationId xmlns:a16="http://schemas.microsoft.com/office/drawing/2014/main" id="{E782C84E-9B94-3846-8EBC-6F0E73B1FAA0}"/>
              </a:ext>
            </a:extLst>
          </p:cNvPr>
          <p:cNvSpPr>
            <a:spLocks noGrp="1"/>
          </p:cNvSpPr>
          <p:nvPr>
            <p:ph type="title"/>
          </p:nvPr>
        </p:nvSpPr>
        <p:spPr>
          <a:xfrm>
            <a:off x="2611808" y="1022548"/>
            <a:ext cx="7958331" cy="1308063"/>
          </a:xfrm>
        </p:spPr>
        <p:txBody>
          <a:bodyPr anchor="b">
            <a:normAutofit/>
          </a:bodyPr>
          <a:lstStyle/>
          <a:p>
            <a:pPr algn="l"/>
            <a:r>
              <a:rPr lang="en-US" sz="4400" dirty="0">
                <a:solidFill>
                  <a:srgbClr val="1F2D29"/>
                </a:solidFill>
              </a:rPr>
              <a:t>Energy Costs Options</a:t>
            </a:r>
          </a:p>
        </p:txBody>
      </p:sp>
      <p:sp>
        <p:nvSpPr>
          <p:cNvPr id="3" name="Content Placeholder 2">
            <a:extLst>
              <a:ext uri="{FF2B5EF4-FFF2-40B4-BE49-F238E27FC236}">
                <a16:creationId xmlns:a16="http://schemas.microsoft.com/office/drawing/2014/main" id="{65D1050E-A7F6-704A-BDAD-F4E958E50C47}"/>
              </a:ext>
            </a:extLst>
          </p:cNvPr>
          <p:cNvSpPr>
            <a:spLocks noGrp="1"/>
          </p:cNvSpPr>
          <p:nvPr>
            <p:ph idx="1"/>
          </p:nvPr>
        </p:nvSpPr>
        <p:spPr>
          <a:xfrm>
            <a:off x="2302933" y="2641604"/>
            <a:ext cx="7621606" cy="3443107"/>
          </a:xfrm>
        </p:spPr>
        <p:txBody>
          <a:bodyPr anchor="t">
            <a:normAutofit fontScale="92500" lnSpcReduction="20000"/>
          </a:bodyPr>
          <a:lstStyle/>
          <a:p>
            <a:r>
              <a:rPr lang="en-US" sz="1600" dirty="0">
                <a:solidFill>
                  <a:srgbClr val="1F2D29"/>
                </a:solidFill>
              </a:rPr>
              <a:t>Bypass the natural gas utility and construct a pipeline directly to the natural gas supply source. </a:t>
            </a:r>
          </a:p>
          <a:p>
            <a:r>
              <a:rPr lang="en-US" sz="1600" dirty="0">
                <a:solidFill>
                  <a:srgbClr val="1F2D29"/>
                </a:solidFill>
              </a:rPr>
              <a:t>Negotiate special rates with power and natural gas utilities as a bypass threat to secure favorable price and contract terms</a:t>
            </a:r>
          </a:p>
          <a:p>
            <a:r>
              <a:rPr lang="en-US" sz="1600" dirty="0">
                <a:solidFill>
                  <a:srgbClr val="1F2D29"/>
                </a:solidFill>
              </a:rPr>
              <a:t>Self generate power at the manufacturing facility that assumes the all in costs of power generation facilities, fixed price of natural gas (or other fuels) and economics are favorable. Cogen when possible is optimal. </a:t>
            </a:r>
          </a:p>
          <a:p>
            <a:r>
              <a:rPr lang="en-US" sz="1600" dirty="0">
                <a:solidFill>
                  <a:srgbClr val="1F2D29"/>
                </a:solidFill>
              </a:rPr>
              <a:t>Excess power is sold in the wholesale market preferably under established terms so intrinsic risk is mitigated.    </a:t>
            </a:r>
          </a:p>
          <a:p>
            <a:r>
              <a:rPr lang="en-US" sz="1600" dirty="0">
                <a:solidFill>
                  <a:srgbClr val="1F2D29"/>
                </a:solidFill>
              </a:rPr>
              <a:t>In the current market enormous consideration is being undertaken to evaluate self generation in parts of the US accessible to natural gas supply. </a:t>
            </a:r>
          </a:p>
        </p:txBody>
      </p:sp>
    </p:spTree>
    <p:extLst>
      <p:ext uri="{BB962C8B-B14F-4D97-AF65-F5344CB8AC3E}">
        <p14:creationId xmlns:p14="http://schemas.microsoft.com/office/powerpoint/2010/main" val="3981010209"/>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0BE3D13-5BE5-4B05-AFCF-2A2E059D29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6562092-3AA7-4EF0-9007-C44F879A13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a:extLst>
              <a:ext uri="{FF2B5EF4-FFF2-40B4-BE49-F238E27FC236}">
                <a16:creationId xmlns:a16="http://schemas.microsoft.com/office/drawing/2014/main" id="{1AC85C80-0175-4214-A13D-03C224658C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70108" y="985292"/>
            <a:ext cx="1345319" cy="1345319"/>
          </a:xfrm>
          <a:prstGeom prst="ellipse">
            <a:avLst/>
          </a:prstGeom>
          <a:solidFill>
            <a:schemeClr val="accent1">
              <a:lumMod val="40000"/>
              <a:lumOff val="6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E60B620B-3E81-4075-BC12-D4FB3E299C7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2133" y="0"/>
            <a:ext cx="12189867" cy="6858000"/>
          </a:xfrm>
          <a:prstGeom prst="rect">
            <a:avLst/>
          </a:prstGeom>
        </p:spPr>
      </p:pic>
      <p:sp>
        <p:nvSpPr>
          <p:cNvPr id="2" name="Title 1">
            <a:extLst>
              <a:ext uri="{FF2B5EF4-FFF2-40B4-BE49-F238E27FC236}">
                <a16:creationId xmlns:a16="http://schemas.microsoft.com/office/drawing/2014/main" id="{E782C84E-9B94-3846-8EBC-6F0E73B1FAA0}"/>
              </a:ext>
            </a:extLst>
          </p:cNvPr>
          <p:cNvSpPr>
            <a:spLocks noGrp="1"/>
          </p:cNvSpPr>
          <p:nvPr>
            <p:ph type="title"/>
          </p:nvPr>
        </p:nvSpPr>
        <p:spPr>
          <a:xfrm>
            <a:off x="2611808" y="1022548"/>
            <a:ext cx="7958331" cy="1308063"/>
          </a:xfrm>
        </p:spPr>
        <p:txBody>
          <a:bodyPr anchor="b">
            <a:normAutofit/>
          </a:bodyPr>
          <a:lstStyle/>
          <a:p>
            <a:pPr algn="l"/>
            <a:r>
              <a:rPr lang="en-US" sz="4400" dirty="0">
                <a:solidFill>
                  <a:srgbClr val="1F2D29"/>
                </a:solidFill>
              </a:rPr>
              <a:t>Wish List</a:t>
            </a:r>
          </a:p>
        </p:txBody>
      </p:sp>
      <p:sp>
        <p:nvSpPr>
          <p:cNvPr id="3" name="Content Placeholder 2">
            <a:extLst>
              <a:ext uri="{FF2B5EF4-FFF2-40B4-BE49-F238E27FC236}">
                <a16:creationId xmlns:a16="http://schemas.microsoft.com/office/drawing/2014/main" id="{65D1050E-A7F6-704A-BDAD-F4E958E50C47}"/>
              </a:ext>
            </a:extLst>
          </p:cNvPr>
          <p:cNvSpPr>
            <a:spLocks noGrp="1"/>
          </p:cNvSpPr>
          <p:nvPr>
            <p:ph idx="1"/>
          </p:nvPr>
        </p:nvSpPr>
        <p:spPr>
          <a:xfrm>
            <a:off x="2302933" y="2641604"/>
            <a:ext cx="7621606" cy="3443107"/>
          </a:xfrm>
        </p:spPr>
        <p:txBody>
          <a:bodyPr anchor="t">
            <a:normAutofit/>
          </a:bodyPr>
          <a:lstStyle/>
          <a:p>
            <a:r>
              <a:rPr lang="en-US" sz="1600" dirty="0">
                <a:solidFill>
                  <a:srgbClr val="1F2D29"/>
                </a:solidFill>
              </a:rPr>
              <a:t>FERC regulatory infrastructure rules remains intact.</a:t>
            </a:r>
          </a:p>
          <a:p>
            <a:r>
              <a:rPr lang="en-US" sz="1600" dirty="0">
                <a:solidFill>
                  <a:srgbClr val="1F2D29"/>
                </a:solidFill>
              </a:rPr>
              <a:t>The power markets completely deregulate.</a:t>
            </a:r>
          </a:p>
          <a:p>
            <a:r>
              <a:rPr lang="en-US" sz="1600" dirty="0">
                <a:solidFill>
                  <a:srgbClr val="1F2D29"/>
                </a:solidFill>
              </a:rPr>
              <a:t>Power consumers have the ability to </a:t>
            </a:r>
            <a:r>
              <a:rPr lang="en-US" sz="1600">
                <a:solidFill>
                  <a:srgbClr val="1F2D29"/>
                </a:solidFill>
              </a:rPr>
              <a:t>select a power </a:t>
            </a:r>
            <a:r>
              <a:rPr lang="en-US" sz="1600" dirty="0">
                <a:solidFill>
                  <a:srgbClr val="1F2D29"/>
                </a:solidFill>
              </a:rPr>
              <a:t>source at their discretion.</a:t>
            </a:r>
          </a:p>
          <a:p>
            <a:r>
              <a:rPr lang="en-US" sz="1600" dirty="0">
                <a:solidFill>
                  <a:srgbClr val="1F2D29"/>
                </a:solidFill>
              </a:rPr>
              <a:t>Market drivers facilitate the slow methodical and necessary efficiency improvements / augmentations to the power delivery infrastructure.</a:t>
            </a:r>
          </a:p>
          <a:p>
            <a:endParaRPr lang="en-US" sz="1600" dirty="0">
              <a:solidFill>
                <a:srgbClr val="1F2D29"/>
              </a:solidFill>
            </a:endParaRPr>
          </a:p>
          <a:p>
            <a:endParaRPr lang="en-US" sz="1600" dirty="0">
              <a:solidFill>
                <a:srgbClr val="1F2D29"/>
              </a:solidFill>
            </a:endParaRPr>
          </a:p>
        </p:txBody>
      </p:sp>
    </p:spTree>
    <p:extLst>
      <p:ext uri="{BB962C8B-B14F-4D97-AF65-F5344CB8AC3E}">
        <p14:creationId xmlns:p14="http://schemas.microsoft.com/office/powerpoint/2010/main" val="492180578"/>
      </p:ext>
    </p:extLst>
  </p:cSld>
  <p:clrMapOvr>
    <a:overrideClrMapping bg1="lt1" tx1="dk1" bg2="lt2" tx2="dk2" accent1="accent1" accent2="accent2" accent3="accent3" accent4="accent4" accent5="accent5" accent6="accent6" hlink="hlink" folHlink="folHlink"/>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adison">
  <a:themeElements>
    <a:clrScheme name="Madison">
      <a:dk1>
        <a:sysClr val="windowText" lastClr="000000"/>
      </a:dk1>
      <a:lt1>
        <a:sysClr val="window" lastClr="FFFFFF"/>
      </a:lt1>
      <a:dk2>
        <a:srgbClr val="1F2D29"/>
      </a:dk2>
      <a:lt2>
        <a:srgbClr val="C5FAEB"/>
      </a:lt2>
      <a:accent1>
        <a:srgbClr val="A1D68B"/>
      </a:accent1>
      <a:accent2>
        <a:srgbClr val="5EC795"/>
      </a:accent2>
      <a:accent3>
        <a:srgbClr val="4DADCF"/>
      </a:accent3>
      <a:accent4>
        <a:srgbClr val="CDB756"/>
      </a:accent4>
      <a:accent5>
        <a:srgbClr val="E29C36"/>
      </a:accent5>
      <a:accent6>
        <a:srgbClr val="8EC0C1"/>
      </a:accent6>
      <a:hlink>
        <a:srgbClr val="6D9D9B"/>
      </a:hlink>
      <a:folHlink>
        <a:srgbClr val="6D8583"/>
      </a:folHlink>
    </a:clrScheme>
    <a:fontScheme name="Madison">
      <a:majorFont>
        <a:latin typeface="Arial" panose="020B0604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adison">
      <a:fillStyleLst>
        <a:solidFill>
          <a:schemeClr val="phClr"/>
        </a:solidFill>
        <a:gradFill rotWithShape="1">
          <a:gsLst>
            <a:gs pos="0">
              <a:schemeClr val="phClr">
                <a:tint val="48000"/>
                <a:alpha val="88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solidFill>
          <a:schemeClr val="phClr"/>
        </a:solidFill>
        <a:blipFill rotWithShape="1">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Madison" id="{025CB5FB-2DD3-45EE-B6F0-CC461540EB19}" vid="{6AC10936-2DFC-4054-9ADF-B5E2C5F86190}"/>
    </a:ext>
  </a:extLst>
</a:theme>
</file>

<file path=docProps/app.xml><?xml version="1.0" encoding="utf-8"?>
<Properties xmlns="http://schemas.openxmlformats.org/officeDocument/2006/extended-properties" xmlns:vt="http://schemas.openxmlformats.org/officeDocument/2006/docPropsVTypes">
  <TotalTime>71</TotalTime>
  <Words>487</Words>
  <Application>Microsoft Macintosh PowerPoint</Application>
  <PresentationFormat>Widescreen</PresentationFormat>
  <Paragraphs>37</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MS Shell Dlg 2</vt:lpstr>
      <vt:lpstr>Wingdings</vt:lpstr>
      <vt:lpstr>Wingdings 3</vt:lpstr>
      <vt:lpstr>Madison</vt:lpstr>
      <vt:lpstr>Microgrid Summit</vt:lpstr>
      <vt:lpstr>Global Energy Usage</vt:lpstr>
      <vt:lpstr>Shares of Global Energy Consumption By Fuel</vt:lpstr>
      <vt:lpstr>Marketed Natural Gas</vt:lpstr>
      <vt:lpstr>Lay Of The Land</vt:lpstr>
      <vt:lpstr>Business Advisement</vt:lpstr>
      <vt:lpstr>The Need To Compete</vt:lpstr>
      <vt:lpstr>Energy Costs Options</vt:lpstr>
      <vt:lpstr>Wish List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Microgrid Summit</dc:title>
  <dc:creator>Mike Kadillak</dc:creator>
  <cp:lastModifiedBy>Mike Kadillak</cp:lastModifiedBy>
  <cp:revision>8</cp:revision>
  <dcterms:created xsi:type="dcterms:W3CDTF">2019-11-07T20:51:24Z</dcterms:created>
  <dcterms:modified xsi:type="dcterms:W3CDTF">2019-11-07T22:03:02Z</dcterms:modified>
</cp:coreProperties>
</file>