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3"/>
  </p:notesMasterIdLst>
  <p:handoutMasterIdLst>
    <p:handoutMasterId r:id="rId14"/>
  </p:handoutMasterIdLst>
  <p:sldIdLst>
    <p:sldId id="299" r:id="rId3"/>
    <p:sldId id="256" r:id="rId4"/>
    <p:sldId id="303" r:id="rId5"/>
    <p:sldId id="257" r:id="rId6"/>
    <p:sldId id="304" r:id="rId7"/>
    <p:sldId id="306" r:id="rId8"/>
    <p:sldId id="294" r:id="rId9"/>
    <p:sldId id="305" r:id="rId10"/>
    <p:sldId id="302" r:id="rId11"/>
    <p:sldId id="293" r:id="rId12"/>
  </p:sldIdLst>
  <p:sldSz cx="9144000" cy="6858000" type="screen4x3"/>
  <p:notesSz cx="6858000" cy="9078913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79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AEEB1-E070-4064-A206-E68E03E0C449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3301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23301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9A6C2-C3D0-48F4-84A4-2BCF20CC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956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0789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858000" cy="90789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6868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4000" y="-11798300"/>
            <a:ext cx="16644938" cy="12484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6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11652"/>
            <a:ext cx="5481638" cy="4079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5967909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4222413" y="-11798300"/>
            <a:ext cx="16643351" cy="12484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83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/>
          <p:cNvSpPr txBox="1">
            <a:spLocks noChangeArrowheads="1"/>
          </p:cNvSpPr>
          <p:nvPr/>
        </p:nvSpPr>
        <p:spPr bwMode="auto">
          <a:xfrm>
            <a:off x="2143125" y="688976"/>
            <a:ext cx="2571750" cy="340359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59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1" y="4311651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2143125" y="688976"/>
            <a:ext cx="2571750" cy="340359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1" y="4311651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6"/>
            <a:ext cx="2571750" cy="340359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1" y="4311651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6"/>
            <a:ext cx="2571750" cy="340359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1" y="4311651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6"/>
            <a:ext cx="2571750" cy="340359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1" y="4311651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143125" y="688976"/>
            <a:ext cx="2571750" cy="340359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1" y="4311651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/>
          <p:cNvSpPr txBox="1">
            <a:spLocks noChangeArrowheads="1"/>
          </p:cNvSpPr>
          <p:nvPr/>
        </p:nvSpPr>
        <p:spPr bwMode="auto">
          <a:xfrm>
            <a:off x="2143125" y="688976"/>
            <a:ext cx="2571750" cy="340359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1" y="4311651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/>
          <p:cNvSpPr txBox="1">
            <a:spLocks noChangeArrowheads="1"/>
          </p:cNvSpPr>
          <p:nvPr/>
        </p:nvSpPr>
        <p:spPr bwMode="auto">
          <a:xfrm>
            <a:off x="2143125" y="688976"/>
            <a:ext cx="2571750" cy="340359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1" y="4311651"/>
            <a:ext cx="5483225" cy="4081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4222413" y="-11798300"/>
            <a:ext cx="16643351" cy="12484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0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89247-268C-4984-B9F4-6DAD30D36E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0B587-025E-42EC-AEF5-D5E75D61B8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7813"/>
            <a:ext cx="2055813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6625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A0CF1-552D-4278-BB0D-9FC0073A9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E60C4-9DE8-4C6E-83F2-EF13ABD9B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D2C6E-C2E9-4D59-9AD6-F19CB043AE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9C415-AAEA-4394-B9D0-B75FCE738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3680D-E5F3-47F8-8F99-938C993455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58C1D-1481-4C4E-B4A7-C3689612F4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570CE-BCAD-4F93-89A9-A7E796B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09D51-BADA-4EB5-BB46-51AE50A9E0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A1A15-8B61-4EB4-A574-9B99F1E76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13F8F-0EFF-4205-B07C-ED6D7F857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32D21-3D3F-4235-99F7-D48D3E861C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63313-E3EB-4801-9730-4B23CAFF6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1600200"/>
            <a:ext cx="2055813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6625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0A9EF-4850-4D90-8B0A-79AD583A05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67638" cy="1824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00C85-9A62-426A-B24B-CE297068C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57185-66A9-45BB-BE03-18F8FE1DF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71C65-6EE0-4122-809D-85A5A37B91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F8006-E16D-4142-9115-2C178F1FF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53E9B-2F34-49E7-B8C3-493F43B37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FE088-DCE6-4F5E-B3C8-D3CE3A256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25C1E-B3FB-4F5B-B524-DE1E4EED7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B3408-2E50-4A0C-9096-5BB182D390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66"/>
            </a:gs>
            <a:gs pos="100000">
              <a:srgbClr val="5C9D9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4716463" y="5345113"/>
            <a:ext cx="4425950" cy="1511300"/>
            <a:chOff x="2971" y="3367"/>
            <a:chExt cx="2788" cy="952"/>
          </a:xfrm>
        </p:grpSpPr>
        <p:sp>
          <p:nvSpPr>
            <p:cNvPr id="2" name="Freeform 2"/>
            <p:cNvSpPr>
              <a:spLocks noChangeArrowheads="1"/>
            </p:cNvSpPr>
            <p:nvPr/>
          </p:nvSpPr>
          <p:spPr bwMode="auto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7" name="Freeform 3"/>
            <p:cNvSpPr>
              <a:spLocks noChangeArrowheads="1"/>
            </p:cNvSpPr>
            <p:nvPr/>
          </p:nvSpPr>
          <p:spPr bwMode="auto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8" name="Freeform 4"/>
            <p:cNvSpPr>
              <a:spLocks noChangeArrowheads="1"/>
            </p:cNvSpPr>
            <p:nvPr/>
          </p:nvSpPr>
          <p:spPr bwMode="auto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9" name="Freeform 5"/>
            <p:cNvSpPr>
              <a:spLocks noChangeArrowheads="1"/>
            </p:cNvSpPr>
            <p:nvPr/>
          </p:nvSpPr>
          <p:spPr bwMode="auto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0" name="Freeform 6"/>
            <p:cNvSpPr>
              <a:spLocks noChangeArrowheads="1"/>
            </p:cNvSpPr>
            <p:nvPr/>
          </p:nvSpPr>
          <p:spPr bwMode="auto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1" name="Freeform 7"/>
            <p:cNvSpPr>
              <a:spLocks noChangeArrowheads="1"/>
            </p:cNvSpPr>
            <p:nvPr/>
          </p:nvSpPr>
          <p:spPr bwMode="auto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2" name="Freeform 8"/>
            <p:cNvSpPr>
              <a:spLocks noChangeArrowheads="1"/>
            </p:cNvSpPr>
            <p:nvPr/>
          </p:nvSpPr>
          <p:spPr bwMode="auto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Freeform 9"/>
            <p:cNvSpPr>
              <a:spLocks noChangeArrowheads="1"/>
            </p:cNvSpPr>
            <p:nvPr/>
          </p:nvSpPr>
          <p:spPr bwMode="auto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Freeform 10"/>
            <p:cNvSpPr>
              <a:spLocks noChangeArrowheads="1"/>
            </p:cNvSpPr>
            <p:nvPr/>
          </p:nvSpPr>
          <p:spPr bwMode="auto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5" name="Freeform 11"/>
            <p:cNvSpPr>
              <a:spLocks noChangeArrowheads="1"/>
            </p:cNvSpPr>
            <p:nvPr/>
          </p:nvSpPr>
          <p:spPr bwMode="auto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2"/>
            <p:cNvSpPr>
              <a:spLocks noChangeArrowheads="1"/>
            </p:cNvSpPr>
            <p:nvPr/>
          </p:nvSpPr>
          <p:spPr bwMode="auto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3"/>
            <p:cNvSpPr>
              <a:spLocks noChangeArrowheads="1"/>
            </p:cNvSpPr>
            <p:nvPr/>
          </p:nvSpPr>
          <p:spPr bwMode="auto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4"/>
            <p:cNvSpPr>
              <a:spLocks noChangeArrowheads="1"/>
            </p:cNvSpPr>
            <p:nvPr/>
          </p:nvSpPr>
          <p:spPr bwMode="auto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15"/>
            <p:cNvSpPr>
              <a:spLocks noChangeArrowheads="1"/>
            </p:cNvSpPr>
            <p:nvPr/>
          </p:nvSpPr>
          <p:spPr bwMode="auto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16"/>
            <p:cNvSpPr>
              <a:spLocks noChangeArrowheads="1"/>
            </p:cNvSpPr>
            <p:nvPr/>
          </p:nvSpPr>
          <p:spPr bwMode="auto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41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4838" cy="1135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288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083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288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6DEF4529-02CA-4A88-8910-42A8528BE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66"/>
            </a:gs>
            <a:gs pos="100000">
              <a:srgbClr val="5C9D9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4716463" y="5345113"/>
            <a:ext cx="4425950" cy="1511300"/>
            <a:chOff x="2971" y="3367"/>
            <a:chExt cx="2788" cy="952"/>
          </a:xfrm>
        </p:grpSpPr>
        <p:sp>
          <p:nvSpPr>
            <p:cNvPr id="2" name="Freeform 2"/>
            <p:cNvSpPr>
              <a:spLocks noChangeArrowheads="1"/>
            </p:cNvSpPr>
            <p:nvPr/>
          </p:nvSpPr>
          <p:spPr bwMode="auto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6666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1" name="Freeform 3"/>
            <p:cNvSpPr>
              <a:spLocks noChangeArrowheads="1"/>
            </p:cNvSpPr>
            <p:nvPr/>
          </p:nvSpPr>
          <p:spPr bwMode="auto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2" name="Freeform 4"/>
            <p:cNvSpPr>
              <a:spLocks noChangeArrowheads="1"/>
            </p:cNvSpPr>
            <p:nvPr/>
          </p:nvSpPr>
          <p:spPr bwMode="auto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3" name="Freeform 5"/>
            <p:cNvSpPr>
              <a:spLocks noChangeArrowheads="1"/>
            </p:cNvSpPr>
            <p:nvPr/>
          </p:nvSpPr>
          <p:spPr bwMode="auto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4" name="Freeform 6"/>
            <p:cNvSpPr>
              <a:spLocks noChangeArrowheads="1"/>
            </p:cNvSpPr>
            <p:nvPr/>
          </p:nvSpPr>
          <p:spPr bwMode="auto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5" name="Freeform 7"/>
            <p:cNvSpPr>
              <a:spLocks noChangeArrowheads="1"/>
            </p:cNvSpPr>
            <p:nvPr/>
          </p:nvSpPr>
          <p:spPr bwMode="auto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6" name="Freeform 8"/>
            <p:cNvSpPr>
              <a:spLocks noChangeArrowheads="1"/>
            </p:cNvSpPr>
            <p:nvPr/>
          </p:nvSpPr>
          <p:spPr bwMode="auto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7" name="Freeform 9"/>
            <p:cNvSpPr>
              <a:spLocks noChangeArrowheads="1"/>
            </p:cNvSpPr>
            <p:nvPr/>
          </p:nvSpPr>
          <p:spPr bwMode="auto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8" name="Freeform 10"/>
            <p:cNvSpPr>
              <a:spLocks noChangeArrowheads="1"/>
            </p:cNvSpPr>
            <p:nvPr/>
          </p:nvSpPr>
          <p:spPr bwMode="auto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9" name="Freeform 11"/>
            <p:cNvSpPr>
              <a:spLocks noChangeArrowheads="1"/>
            </p:cNvSpPr>
            <p:nvPr/>
          </p:nvSpPr>
          <p:spPr bwMode="auto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0" name="Freeform 12"/>
            <p:cNvSpPr>
              <a:spLocks noChangeArrowheads="1"/>
            </p:cNvSpPr>
            <p:nvPr/>
          </p:nvSpPr>
          <p:spPr bwMode="auto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1" name="Freeform 13"/>
            <p:cNvSpPr>
              <a:spLocks noChangeArrowheads="1"/>
            </p:cNvSpPr>
            <p:nvPr/>
          </p:nvSpPr>
          <p:spPr bwMode="auto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2" name="Freeform 14"/>
            <p:cNvSpPr>
              <a:spLocks noChangeArrowheads="1"/>
            </p:cNvSpPr>
            <p:nvPr/>
          </p:nvSpPr>
          <p:spPr bwMode="auto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3" name="Freeform 15"/>
            <p:cNvSpPr>
              <a:spLocks noChangeArrowheads="1"/>
            </p:cNvSpPr>
            <p:nvPr/>
          </p:nvSpPr>
          <p:spPr bwMode="auto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4" name="Freeform 16"/>
            <p:cNvSpPr>
              <a:spLocks noChangeArrowheads="1"/>
            </p:cNvSpPr>
            <p:nvPr/>
          </p:nvSpPr>
          <p:spPr bwMode="auto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rgbClr val="009999"/>
                </a:gs>
                <a:gs pos="100000">
                  <a:srgbClr val="008A8A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65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600200"/>
            <a:ext cx="7767638" cy="182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288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>
              <a:tabLst>
                <a:tab pos="723900" algn="l"/>
                <a:tab pos="14478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083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eaLnBrk="1">
              <a:tabLst>
                <a:tab pos="723900" algn="l"/>
                <a:tab pos="1447800" algn="l"/>
                <a:tab pos="21717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288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>
              <a:tabLst>
                <a:tab pos="723900" algn="l"/>
                <a:tab pos="1447800" algn="l"/>
              </a:tabLst>
              <a:defRPr sz="1200" smtClean="0">
                <a:solidFill>
                  <a:srgbClr val="EAEAE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5FA5113-F6C8-4F42-A46B-6832422C8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4838" cy="452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Gothic" charset="-128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EAEAEA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paul@PikesPeakEconomicsClub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hyperlink" Target="http://www.pikespeakeconomicsclub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MoNU_-__LlQ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ises.org/esandtam/pes1.as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00400"/>
            <a:ext cx="7767638" cy="3429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"</a:t>
            </a:r>
            <a:r>
              <a:rPr lang="en-US" dirty="0"/>
              <a:t>Rebellion to Tyrants is Obedience to </a:t>
            </a:r>
            <a:r>
              <a:rPr lang="en-US" dirty="0" smtClean="0"/>
              <a:t>God“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Great Seal Of The United States – original 1776 motto by Thomas Jefferson, Ben Franklin, and John Adams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1693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The End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1"/>
            <a:ext cx="8229600" cy="1524000"/>
          </a:xfrm>
        </p:spPr>
        <p:txBody>
          <a:bodyPr/>
          <a:lstStyle/>
          <a:p>
            <a:pPr marL="338138" indent="-338138" eaLnBrk="1" hangingPunct="1"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dirty="0" smtClean="0"/>
              <a:t>Thank you for your attention.</a:t>
            </a:r>
          </a:p>
          <a:p>
            <a:pPr marL="338138" indent="-338138" eaLnBrk="1" hangingPunct="1"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dirty="0" smtClean="0"/>
              <a:t>We have time for a few questions.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5700" dirty="0" smtClean="0"/>
              <a:t>Praxeology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2286000"/>
            <a:ext cx="8229600" cy="4572000"/>
          </a:xfrm>
        </p:spPr>
        <p:txBody>
          <a:bodyPr lIns="90000" tIns="46800" rIns="90000" bIns="46800"/>
          <a:lstStyle/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 smtClean="0"/>
              <a:t>The Challenge of Liberty: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 smtClean="0"/>
              <a:t>2013 Summer Seminars for Students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2800" dirty="0" smtClean="0"/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800" dirty="0" smtClean="0"/>
              <a:t>Independent Institute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800" dirty="0" smtClean="0"/>
              <a:t>Colorado Springs, CO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7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800" dirty="0" smtClean="0"/>
              <a:t>June 18, 2013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5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sz="2000" dirty="0" smtClean="0"/>
          </a:p>
          <a:p>
            <a:pPr marL="0" indent="0" algn="ctr" eaLnBrk="1" hangingPunct="1">
              <a:lnSpc>
                <a:spcPct val="80000"/>
              </a:lnSpc>
              <a:spcBef>
                <a:spcPts val="5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000" dirty="0" smtClean="0"/>
              <a:t>Paul T. Prentice, Ph.D.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3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000" dirty="0" smtClean="0">
                <a:solidFill>
                  <a:srgbClr val="CCCCFF"/>
                </a:solidFill>
                <a:hlinkClick r:id="rId3"/>
              </a:rPr>
              <a:t>paul@PikesPeakEconomicsClub.com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300"/>
              </a:spcBef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sz="2000" dirty="0" smtClean="0">
                <a:hlinkClick r:id="rId4"/>
              </a:rPr>
              <a:t>www.PikesPeakEconomicsClub.com</a:t>
            </a:r>
            <a:r>
              <a:rPr lang="en-US" sz="2000" dirty="0" smtClean="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Praxeology Defined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b="1" dirty="0"/>
              <a:t>Praxeology</a:t>
            </a:r>
            <a:r>
              <a:rPr lang="en-US" sz="2400" dirty="0" smtClean="0"/>
              <a:t> </a:t>
            </a:r>
            <a:r>
              <a:rPr lang="en-US" sz="2400" dirty="0"/>
              <a:t>(Gr. </a:t>
            </a:r>
            <a:r>
              <a:rPr lang="en-US" sz="2400" i="1" dirty="0"/>
              <a:t>praxis</a:t>
            </a:r>
            <a:r>
              <a:rPr lang="en-US" sz="2400" dirty="0"/>
              <a:t> (π</a:t>
            </a:r>
            <a:r>
              <a:rPr lang="en-US" sz="2400" dirty="0" err="1"/>
              <a:t>ρᾶξις</a:t>
            </a:r>
            <a:r>
              <a:rPr lang="en-US" sz="2400" dirty="0"/>
              <a:t>), </a:t>
            </a:r>
            <a:r>
              <a:rPr lang="en-US" sz="2400" dirty="0" smtClean="0"/>
              <a:t>action; </a:t>
            </a:r>
            <a:r>
              <a:rPr lang="en-US" sz="2400" dirty="0"/>
              <a:t>and </a:t>
            </a:r>
            <a:r>
              <a:rPr lang="en-US" sz="2400" i="1" dirty="0"/>
              <a:t>logos</a:t>
            </a:r>
            <a:r>
              <a:rPr lang="en-US" sz="2400" dirty="0"/>
              <a:t> (</a:t>
            </a:r>
            <a:r>
              <a:rPr lang="en-US" sz="2400" dirty="0" err="1"/>
              <a:t>λόγος</a:t>
            </a:r>
            <a:r>
              <a:rPr lang="en-US" sz="2400" dirty="0"/>
              <a:t>), </a:t>
            </a:r>
            <a:r>
              <a:rPr lang="en-US" sz="2400" dirty="0" smtClean="0"/>
              <a:t>reasoned discourse): The term </a:t>
            </a:r>
            <a:r>
              <a:rPr lang="en-US" sz="2400" dirty="0"/>
              <a:t>was </a:t>
            </a:r>
            <a:r>
              <a:rPr lang="en-US" sz="2400" dirty="0" smtClean="0"/>
              <a:t>defined </a:t>
            </a:r>
            <a:r>
              <a:rPr lang="en-US" sz="2400" dirty="0"/>
              <a:t>as "The science of human action" in 1890 </a:t>
            </a:r>
            <a:r>
              <a:rPr lang="en-US" sz="2400" dirty="0" smtClean="0"/>
              <a:t>by Alfred </a:t>
            </a:r>
            <a:r>
              <a:rPr lang="en-US" sz="2400" dirty="0" err="1" smtClean="0"/>
              <a:t>Espinas</a:t>
            </a:r>
            <a:r>
              <a:rPr lang="en-US" sz="2400" dirty="0" smtClean="0"/>
              <a:t>, </a:t>
            </a:r>
            <a:r>
              <a:rPr lang="en-US" sz="2400" i="1" dirty="0" smtClean="0"/>
              <a:t>Revue </a:t>
            </a:r>
            <a:r>
              <a:rPr lang="en-US" sz="2400" i="1" dirty="0" err="1" smtClean="0"/>
              <a:t>Philosophique</a:t>
            </a:r>
            <a:r>
              <a:rPr lang="en-US" sz="2400" i="1" dirty="0" smtClean="0"/>
              <a:t>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The </a:t>
            </a:r>
            <a:r>
              <a:rPr lang="en-US" sz="2400" dirty="0"/>
              <a:t>term was used </a:t>
            </a:r>
            <a:r>
              <a:rPr lang="en-US" sz="2400" dirty="0" smtClean="0"/>
              <a:t>previously, in 1882 by </a:t>
            </a:r>
            <a:r>
              <a:rPr lang="en-US" sz="2400" dirty="0"/>
              <a:t>Louis </a:t>
            </a:r>
            <a:r>
              <a:rPr lang="en-US" sz="2400" dirty="0" err="1"/>
              <a:t>Bourdeaux</a:t>
            </a:r>
            <a:r>
              <a:rPr lang="en-US" sz="2400" dirty="0" smtClean="0"/>
              <a:t>, the </a:t>
            </a:r>
            <a:r>
              <a:rPr lang="en-US" sz="2400" dirty="0"/>
              <a:t>French author of a classification of the </a:t>
            </a:r>
            <a:r>
              <a:rPr lang="en-US" sz="2400" dirty="0" smtClean="0"/>
              <a:t>sciences, </a:t>
            </a:r>
            <a:r>
              <a:rPr lang="en-US" sz="2400" i="1" dirty="0" err="1"/>
              <a:t>Théorie</a:t>
            </a:r>
            <a:r>
              <a:rPr lang="en-US" sz="2400" i="1" dirty="0"/>
              <a:t> des sciences: Plan de Science </a:t>
            </a:r>
            <a:r>
              <a:rPr lang="en-US" sz="2400" i="1" dirty="0" err="1" smtClean="0"/>
              <a:t>intégrale</a:t>
            </a:r>
            <a:r>
              <a:rPr lang="en-US" sz="2400" i="1" dirty="0" smtClean="0"/>
              <a:t>; </a:t>
            </a:r>
            <a:r>
              <a:rPr lang="en-US" sz="2400" dirty="0" smtClean="0"/>
              <a:t>and as </a:t>
            </a:r>
            <a:r>
              <a:rPr lang="en-US" sz="2400" dirty="0"/>
              <a:t>far back as 1608, </a:t>
            </a:r>
            <a:r>
              <a:rPr lang="en-US" sz="2400" dirty="0" smtClean="0"/>
              <a:t>by </a:t>
            </a:r>
            <a:r>
              <a:rPr lang="en-US" sz="2400" dirty="0" err="1" smtClean="0"/>
              <a:t>Clems</a:t>
            </a:r>
            <a:r>
              <a:rPr lang="en-US" sz="2400" dirty="0" smtClean="0"/>
              <a:t> </a:t>
            </a:r>
            <a:r>
              <a:rPr lang="en-US" sz="2400" dirty="0" err="1" smtClean="0"/>
              <a:t>Timpler</a:t>
            </a:r>
            <a:r>
              <a:rPr lang="en-US" sz="2400" dirty="0" smtClean="0"/>
              <a:t>, </a:t>
            </a:r>
            <a:r>
              <a:rPr lang="en-US" sz="2400" i="1" dirty="0" err="1" smtClean="0"/>
              <a:t>Philosophiae</a:t>
            </a:r>
            <a:r>
              <a:rPr lang="en-US" sz="2400" i="1" dirty="0" smtClean="0"/>
              <a:t> </a:t>
            </a:r>
            <a:r>
              <a:rPr lang="en-US" sz="2400" i="1" dirty="0" err="1"/>
              <a:t>practicae</a:t>
            </a:r>
            <a:r>
              <a:rPr lang="en-US" sz="2400" i="1" dirty="0"/>
              <a:t> </a:t>
            </a:r>
            <a:r>
              <a:rPr lang="en-US" sz="2400" i="1" dirty="0" err="1"/>
              <a:t>systema</a:t>
            </a:r>
            <a:r>
              <a:rPr lang="en-US" sz="2400" i="1" dirty="0"/>
              <a:t> </a:t>
            </a:r>
            <a:r>
              <a:rPr lang="en-US" sz="2400" i="1" dirty="0" err="1" smtClean="0"/>
              <a:t>methodicum</a:t>
            </a:r>
            <a:r>
              <a:rPr lang="en-US" sz="2400" i="1" dirty="0" smtClean="0"/>
              <a:t>.</a:t>
            </a:r>
            <a:endParaRPr lang="en-US" sz="2400" dirty="0" smtClean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Deductive </a:t>
            </a:r>
            <a:r>
              <a:rPr lang="en-US" sz="2400" dirty="0"/>
              <a:t>argument based on “self-evident</a:t>
            </a:r>
            <a:r>
              <a:rPr lang="en-US" sz="2400" dirty="0" smtClean="0"/>
              <a:t>” </a:t>
            </a:r>
            <a:r>
              <a:rPr lang="en-US" sz="2400" dirty="0"/>
              <a:t>or </a:t>
            </a:r>
            <a:r>
              <a:rPr lang="en-US" sz="2400" dirty="0" smtClean="0"/>
              <a:t>“axiomatic” </a:t>
            </a:r>
            <a:r>
              <a:rPr lang="en-US" sz="2400" dirty="0"/>
              <a:t>truths</a:t>
            </a:r>
            <a:r>
              <a:rPr lang="en-US" sz="2400" dirty="0" smtClean="0"/>
              <a:t>.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Leads to universal laws of Human Action based on a-priori reasoning.</a:t>
            </a:r>
          </a:p>
        </p:txBody>
      </p:sp>
    </p:spTree>
    <p:extLst>
      <p:ext uri="{BB962C8B-B14F-4D97-AF65-F5344CB8AC3E}">
        <p14:creationId xmlns:p14="http://schemas.microsoft.com/office/powerpoint/2010/main" val="220077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Ludwig von </a:t>
            </a:r>
            <a:r>
              <a:rPr lang="en-US" dirty="0" err="1" smtClean="0"/>
              <a:t>Mises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Human Action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00200"/>
            <a:ext cx="8229600" cy="52578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The </a:t>
            </a:r>
            <a:r>
              <a:rPr lang="en-US" sz="2400" dirty="0"/>
              <a:t>most common use of the </a:t>
            </a:r>
            <a:r>
              <a:rPr lang="en-US" sz="2400" dirty="0" smtClean="0"/>
              <a:t>term “praxeology” </a:t>
            </a:r>
            <a:r>
              <a:rPr lang="en-US" sz="2400" dirty="0"/>
              <a:t>is in connection with the work </a:t>
            </a:r>
            <a:r>
              <a:rPr lang="en-US" sz="2400" dirty="0" smtClean="0"/>
              <a:t>of Ludwig von </a:t>
            </a:r>
            <a:r>
              <a:rPr lang="en-US" sz="2400" dirty="0" err="1" smtClean="0"/>
              <a:t>Mises</a:t>
            </a:r>
            <a:r>
              <a:rPr lang="en-US" sz="2400" dirty="0" smtClean="0"/>
              <a:t> and the Austrian school of economics. </a:t>
            </a:r>
            <a:endParaRPr lang="en-US" sz="2400" dirty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b="1" dirty="0" smtClean="0"/>
              <a:t>Praxeology</a:t>
            </a:r>
            <a:r>
              <a:rPr lang="en-US" sz="2400" dirty="0" smtClean="0"/>
              <a:t>: The </a:t>
            </a:r>
            <a:r>
              <a:rPr lang="en-US" sz="2400" dirty="0"/>
              <a:t>scientific study of </a:t>
            </a:r>
            <a:r>
              <a:rPr lang="en-US" sz="2400" dirty="0" smtClean="0"/>
              <a:t>human action, </a:t>
            </a:r>
            <a:r>
              <a:rPr lang="en-US" sz="2400" dirty="0"/>
              <a:t>which is </a:t>
            </a:r>
            <a:r>
              <a:rPr lang="en-US" sz="2400" i="1" dirty="0"/>
              <a:t>purposeful behavior</a:t>
            </a:r>
            <a:r>
              <a:rPr lang="en-US" sz="2400" dirty="0"/>
              <a:t>. A human acts whenever he uses </a:t>
            </a:r>
            <a:r>
              <a:rPr lang="en-US" sz="2400" i="1" dirty="0"/>
              <a:t>means</a:t>
            </a:r>
            <a:r>
              <a:rPr lang="en-US" sz="2400" dirty="0"/>
              <a:t> to achieve an </a:t>
            </a:r>
            <a:r>
              <a:rPr lang="en-US" sz="2400" i="1" dirty="0"/>
              <a:t>end</a:t>
            </a:r>
            <a:r>
              <a:rPr lang="en-US" sz="2400" dirty="0"/>
              <a:t> that he or she subjectively values. </a:t>
            </a:r>
            <a:endParaRPr lang="en-US" sz="2400" dirty="0" smtClean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Human </a:t>
            </a:r>
            <a:r>
              <a:rPr lang="en-US" sz="2400" dirty="0"/>
              <a:t>action is </a:t>
            </a:r>
            <a:r>
              <a:rPr lang="en-US" sz="2400" dirty="0" smtClean="0"/>
              <a:t>thus </a:t>
            </a:r>
            <a:r>
              <a:rPr lang="en-US" sz="2400" dirty="0"/>
              <a:t>intentional; a person acts for a </a:t>
            </a:r>
            <a:r>
              <a:rPr lang="en-US" sz="2400" i="1" dirty="0"/>
              <a:t>reason</a:t>
            </a:r>
            <a:r>
              <a:rPr lang="en-US" sz="2400" dirty="0"/>
              <a:t>. </a:t>
            </a:r>
            <a:endParaRPr lang="en-US" sz="2400" dirty="0" smtClean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Therefore </a:t>
            </a:r>
            <a:r>
              <a:rPr lang="en-US" sz="2400" dirty="0"/>
              <a:t>not all human behavior is </a:t>
            </a:r>
            <a:r>
              <a:rPr lang="en-US" sz="2400" b="1" dirty="0"/>
              <a:t>action</a:t>
            </a:r>
            <a:r>
              <a:rPr lang="en-US" sz="2400" dirty="0"/>
              <a:t> in the </a:t>
            </a:r>
            <a:r>
              <a:rPr lang="en-US" sz="2400" dirty="0" err="1"/>
              <a:t>praxeological</a:t>
            </a:r>
            <a:r>
              <a:rPr lang="en-US" sz="2400" dirty="0"/>
              <a:t> sense: purely reflexive or unconscious bodily movements (such as coughing when exposed to tear gas) are not examples of </a:t>
            </a:r>
            <a:r>
              <a:rPr lang="en-US" sz="2400" dirty="0" smtClean="0"/>
              <a:t>action.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Ludwig von </a:t>
            </a:r>
            <a:r>
              <a:rPr lang="en-US" dirty="0" err="1" smtClean="0"/>
              <a:t>Mises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(continued)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828800"/>
            <a:ext cx="8229600" cy="48006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Praxeology </a:t>
            </a:r>
            <a:r>
              <a:rPr lang="en-US" sz="2400" dirty="0"/>
              <a:t>starts from the undeniable axiom that human beings exist and act, </a:t>
            </a:r>
            <a:r>
              <a:rPr lang="en-US" sz="2400" dirty="0" smtClean="0"/>
              <a:t>from which we can logically deduce implications </a:t>
            </a:r>
            <a:r>
              <a:rPr lang="en-US" sz="2400" dirty="0"/>
              <a:t>of this </a:t>
            </a:r>
            <a:r>
              <a:rPr lang="en-US" sz="2400" dirty="0" smtClean="0"/>
              <a:t>axiom.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These </a:t>
            </a:r>
            <a:r>
              <a:rPr lang="en-US" sz="2400" dirty="0"/>
              <a:t>deduced propositions are true </a:t>
            </a:r>
            <a:r>
              <a:rPr lang="en-US" sz="2400" i="1" dirty="0"/>
              <a:t>a priori</a:t>
            </a:r>
            <a:r>
              <a:rPr lang="en-US" sz="2400" dirty="0"/>
              <a:t>; there is no need to test them in the way that a physicist might test a proposed "law" of Nature</a:t>
            </a:r>
            <a:r>
              <a:rPr lang="en-US" sz="2400" dirty="0" smtClean="0"/>
              <a:t>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As </a:t>
            </a:r>
            <a:r>
              <a:rPr lang="en-US" sz="2400" dirty="0"/>
              <a:t>long as a </a:t>
            </a:r>
            <a:r>
              <a:rPr lang="en-US" sz="2400" dirty="0" err="1"/>
              <a:t>praxeological</a:t>
            </a:r>
            <a:r>
              <a:rPr lang="en-US" sz="2400" dirty="0"/>
              <a:t> statement has been derived correctly, it must necessarily contain as much truth as the original axioms</a:t>
            </a:r>
            <a:r>
              <a:rPr lang="en-US" sz="2400" dirty="0" smtClean="0"/>
              <a:t>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/>
              <a:t>Its roots are found in Aristotelian logic and syllogisms.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/>
              <a:t>Praxeology – Episode 1 (</a:t>
            </a:r>
            <a:r>
              <a:rPr lang="en-US" sz="2400" dirty="0" err="1"/>
              <a:t>Youtube</a:t>
            </a:r>
            <a:r>
              <a:rPr lang="en-US" sz="2400" dirty="0"/>
              <a:t> 00:04:07):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/>
              <a:t>	</a:t>
            </a:r>
            <a:r>
              <a:rPr lang="en-US" sz="2400" dirty="0">
                <a:hlinkClick r:id="rId3"/>
              </a:rPr>
              <a:t>http://www.youtube.com/watch?v=MoNU_-__LlQ</a:t>
            </a:r>
            <a:r>
              <a:rPr lang="en-US" sz="2400" dirty="0"/>
              <a:t> </a:t>
            </a: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422552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304800"/>
            <a:ext cx="8915400" cy="2514600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Hans Herman-Hoppe:</a:t>
            </a:r>
            <a:br>
              <a:rPr lang="en-US" dirty="0" smtClean="0"/>
            </a:br>
            <a:r>
              <a:rPr lang="en-US" u="sng" dirty="0" smtClean="0"/>
              <a:t>Economic Science and the Austrian Method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Ch. 1 - Praxeology and Economic Science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2966113"/>
            <a:ext cx="8229600" cy="3663287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 order to emphasize the status of economics as a pure science, a science that has more in common with a discipline like applied logic than, for instance, with the empirical natural sciences,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Mises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proposes the term "praxeology" (the logic of action) for the branch of knowledge exemplified by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economics.”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3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400" dirty="0" smtClean="0">
                <a:hlinkClick r:id="rId3"/>
              </a:rPr>
              <a:t>http</a:t>
            </a:r>
            <a:r>
              <a:rPr lang="en-US" sz="2400" dirty="0">
                <a:hlinkClick r:id="rId3"/>
              </a:rPr>
              <a:t>://</a:t>
            </a:r>
            <a:r>
              <a:rPr lang="en-US" sz="2400" dirty="0" smtClean="0">
                <a:hlinkClick r:id="rId3"/>
              </a:rPr>
              <a:t>mises.org/esandtam/pes1.asp</a:t>
            </a:r>
            <a:endParaRPr lang="en-US" sz="2400" dirty="0" smtClean="0"/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1635201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549"/>
            <a:ext cx="8229600" cy="1398587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“Government Charity” is an Oxymoron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8229600" cy="5410200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A-Priori</a:t>
            </a:r>
            <a:r>
              <a:rPr lang="en-US" sz="2800" dirty="0" smtClean="0"/>
              <a:t>: </a:t>
            </a:r>
            <a:r>
              <a:rPr lang="en-US" sz="2800" i="1" dirty="0" smtClean="0"/>
              <a:t>Government</a:t>
            </a:r>
            <a:r>
              <a:rPr lang="en-US" sz="2800" dirty="0" smtClean="0"/>
              <a:t> has no pre-existing supply of resources.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Major Premise</a:t>
            </a:r>
            <a:r>
              <a:rPr lang="en-US" sz="2800" dirty="0" smtClean="0"/>
              <a:t>: Before government can give to one, it must first coerce from another (through taxes, inflation, or debt).</a:t>
            </a:r>
          </a:p>
          <a:p>
            <a:pPr marL="338138" indent="-338138" eaLnBrk="1" hangingPunct="1">
              <a:lnSpc>
                <a:spcPct val="8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Definition</a:t>
            </a:r>
            <a:r>
              <a:rPr lang="en-US" sz="2800" dirty="0" smtClean="0"/>
              <a:t>: </a:t>
            </a:r>
            <a:r>
              <a:rPr lang="en-US" sz="2800" i="1" dirty="0" smtClean="0"/>
              <a:t>Charity</a:t>
            </a:r>
            <a:r>
              <a:rPr lang="en-US" sz="2800" dirty="0" smtClean="0"/>
              <a:t> - voluntary giving. (“Charity” is a form of “Love” in Greek. They both translate as “Agape”.)</a:t>
            </a:r>
          </a:p>
          <a:p>
            <a:pPr marL="338138" indent="-338138" eaLnBrk="1" hangingPunct="1">
              <a:lnSpc>
                <a:spcPct val="8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Definition</a:t>
            </a:r>
            <a:r>
              <a:rPr lang="en-US" sz="2800" dirty="0" smtClean="0"/>
              <a:t>: Oxymoron – an internally inconsistent statement, such as “I am a Christian-Atheist”, or “I am a Libertarian-Socialist.”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Conclusion</a:t>
            </a:r>
            <a:r>
              <a:rPr lang="en-US" sz="2800" dirty="0"/>
              <a:t>: </a:t>
            </a:r>
            <a:r>
              <a:rPr lang="en-US" sz="2800" i="1" dirty="0"/>
              <a:t>Government </a:t>
            </a:r>
            <a:r>
              <a:rPr lang="en-US" sz="2800" i="1" dirty="0" smtClean="0"/>
              <a:t>charity</a:t>
            </a:r>
            <a:r>
              <a:rPr lang="en-US" sz="2800" dirty="0" smtClean="0"/>
              <a:t> </a:t>
            </a:r>
            <a:r>
              <a:rPr lang="en-US" sz="2800" dirty="0"/>
              <a:t>is an oxymoron</a:t>
            </a:r>
            <a:endParaRPr lang="en-US" sz="28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0"/>
            <a:ext cx="8229600" cy="1398587"/>
          </a:xfrm>
        </p:spPr>
        <p:txBody>
          <a:bodyPr/>
          <a:lstStyle/>
          <a:p>
            <a:pPr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/>
              <a:t>“Rebellion to Tyrants is Obedience to God”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371600"/>
            <a:ext cx="8229600" cy="5486400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A-Priori I</a:t>
            </a:r>
            <a:r>
              <a:rPr lang="en-US" sz="2800" dirty="0" smtClean="0"/>
              <a:t>: Tyrants are opposed to liberty.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Major Premise I</a:t>
            </a:r>
            <a:r>
              <a:rPr lang="en-US" sz="2800" dirty="0" smtClean="0"/>
              <a:t>: Liberty is a creator-endowed natural right. “</a:t>
            </a:r>
            <a:r>
              <a:rPr lang="en-US" sz="2800" i="1" dirty="0" smtClean="0"/>
              <a:t>God who gave us life gave us liberty</a:t>
            </a:r>
            <a:r>
              <a:rPr lang="en-US" sz="2800" dirty="0" smtClean="0"/>
              <a:t>.” – Thomas Jefferson</a:t>
            </a:r>
          </a:p>
          <a:p>
            <a:pPr marL="338138" indent="-338138" eaLnBrk="1" hangingPunct="1">
              <a:lnSpc>
                <a:spcPct val="8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Conclusion I</a:t>
            </a:r>
            <a:r>
              <a:rPr lang="en-US" sz="2800" dirty="0" smtClean="0"/>
              <a:t>: Tyrants are opposed to God’s natural rights</a:t>
            </a:r>
            <a:r>
              <a:rPr lang="en-US" sz="2800" dirty="0" smtClean="0"/>
              <a:t>.</a:t>
            </a:r>
          </a:p>
          <a:p>
            <a:pPr marL="338138" indent="-338138" eaLnBrk="1" hangingPunct="1">
              <a:lnSpc>
                <a:spcPct val="8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/>
              <a:t>Definition</a:t>
            </a:r>
            <a:r>
              <a:rPr lang="en-US" sz="2800" dirty="0"/>
              <a:t>: Rebellion = Opposition.</a:t>
            </a:r>
          </a:p>
          <a:p>
            <a:pPr marL="338138" indent="-338138" eaLnBrk="1" hangingPunct="1">
              <a:lnSpc>
                <a:spcPct val="8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/>
              <a:t>Definition</a:t>
            </a:r>
            <a:r>
              <a:rPr lang="en-US" sz="2800" dirty="0"/>
              <a:t>: Obedience = Opposition to Opposition.</a:t>
            </a:r>
          </a:p>
          <a:p>
            <a:pPr marL="338138" indent="-338138" eaLnBrk="1" hangingPunct="1">
              <a:lnSpc>
                <a:spcPct val="80000"/>
              </a:lnSpc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A-Priori </a:t>
            </a:r>
            <a:r>
              <a:rPr lang="en-US" sz="2800" b="1" dirty="0" smtClean="0"/>
              <a:t>II: </a:t>
            </a:r>
            <a:r>
              <a:rPr lang="en-US" sz="2800" dirty="0" smtClean="0"/>
              <a:t>Opposition to opposition of something is to be for that thing.</a:t>
            </a:r>
          </a:p>
          <a:p>
            <a:pPr marL="0" indent="0" eaLnBrk="1" hangingPunct="1">
              <a:lnSpc>
                <a:spcPct val="80000"/>
              </a:lnSpc>
              <a:buClr>
                <a:srgbClr val="EEC85E"/>
              </a:buClr>
              <a:buSzPct val="70000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dirty="0"/>
              <a:t>	</a:t>
            </a:r>
            <a:r>
              <a:rPr lang="en-US" sz="2800" dirty="0" smtClean="0"/>
              <a:t>(Not “Not-A” = A)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700"/>
              </a:spcBef>
              <a:buClr>
                <a:srgbClr val="EEC85E"/>
              </a:buClr>
              <a:buSzPct val="70000"/>
              <a:buFont typeface="Wingdings" charset="2"/>
              <a:buChar char=""/>
              <a:tabLst>
                <a:tab pos="338138" algn="l"/>
                <a:tab pos="450850" algn="l"/>
                <a:tab pos="908050" algn="l"/>
                <a:tab pos="1365250" algn="l"/>
                <a:tab pos="1822450" algn="l"/>
                <a:tab pos="2279650" algn="l"/>
                <a:tab pos="2736850" algn="l"/>
                <a:tab pos="3194050" algn="l"/>
                <a:tab pos="3651250" algn="l"/>
                <a:tab pos="4108450" algn="l"/>
                <a:tab pos="4565650" algn="l"/>
                <a:tab pos="5022850" algn="l"/>
                <a:tab pos="5480050" algn="l"/>
                <a:tab pos="5937250" algn="l"/>
                <a:tab pos="6394450" algn="l"/>
                <a:tab pos="6851650" algn="l"/>
                <a:tab pos="7308850" algn="l"/>
                <a:tab pos="7766050" algn="l"/>
                <a:tab pos="8223250" algn="l"/>
                <a:tab pos="8680450" algn="l"/>
                <a:tab pos="9137650" algn="l"/>
              </a:tabLst>
              <a:defRPr/>
            </a:pPr>
            <a:r>
              <a:rPr lang="en-US" sz="2800" b="1" dirty="0" smtClean="0"/>
              <a:t>Conclusion </a:t>
            </a:r>
            <a:r>
              <a:rPr lang="en-US" sz="2800" b="1" dirty="0" smtClean="0"/>
              <a:t>II</a:t>
            </a:r>
            <a:r>
              <a:rPr lang="en-US" sz="2800" dirty="0" smtClean="0"/>
              <a:t>: “Rebellion to Tyrants is Obedience to God”.</a:t>
            </a:r>
          </a:p>
        </p:txBody>
      </p:sp>
    </p:spTree>
    <p:extLst>
      <p:ext uri="{BB962C8B-B14F-4D97-AF65-F5344CB8AC3E}">
        <p14:creationId xmlns:p14="http://schemas.microsoft.com/office/powerpoint/2010/main" val="6582617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8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4838" cy="685800"/>
          </a:xfrm>
        </p:spPr>
        <p:txBody>
          <a:bodyPr/>
          <a:lstStyle/>
          <a:p>
            <a:r>
              <a:rPr lang="en-US" dirty="0" smtClean="0"/>
              <a:t>Reason v. Emotion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4028"/>
            <a:ext cx="9144000" cy="5743972"/>
          </a:xfrm>
        </p:spPr>
      </p:pic>
    </p:spTree>
    <p:extLst>
      <p:ext uri="{BB962C8B-B14F-4D97-AF65-F5344CB8AC3E}">
        <p14:creationId xmlns:p14="http://schemas.microsoft.com/office/powerpoint/2010/main" val="2356755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Verdan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Verdan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</TotalTime>
  <Words>621</Words>
  <Application>Microsoft Office PowerPoint</Application>
  <PresentationFormat>On-screen Show (4:3)</PresentationFormat>
  <Paragraphs>51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   "Rebellion to Tyrants is Obedience to God“  Great Seal Of The United States – original 1776 motto by Thomas Jefferson, Ben Franklin, and John Adams </vt:lpstr>
      <vt:lpstr>Praxeology</vt:lpstr>
      <vt:lpstr>Praxeology Defined</vt:lpstr>
      <vt:lpstr>Ludwig von Mises: Human Action</vt:lpstr>
      <vt:lpstr>Ludwig von Mises: (continued)</vt:lpstr>
      <vt:lpstr>Hans Herman-Hoppe: Economic Science and the Austrian Method Ch. 1 - Praxeology and Economic Science</vt:lpstr>
      <vt:lpstr>“Government Charity” is an Oxymoron</vt:lpstr>
      <vt:lpstr>“Rebellion to Tyrants is Obedience to God”</vt:lpstr>
      <vt:lpstr>Reason v. Emotion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Moral Basis of Capitalism</dc:title>
  <dc:creator>Paul</dc:creator>
  <cp:lastModifiedBy>Paul</cp:lastModifiedBy>
  <cp:revision>144</cp:revision>
  <cp:lastPrinted>2013-06-17T16:03:54Z</cp:lastPrinted>
  <dcterms:created xsi:type="dcterms:W3CDTF">2009-09-26T02:06:28Z</dcterms:created>
  <dcterms:modified xsi:type="dcterms:W3CDTF">2013-06-19T12:52:00Z</dcterms:modified>
</cp:coreProperties>
</file>