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handoutMasterIdLst>
    <p:handoutMasterId r:id="rId14"/>
  </p:handoutMasterIdLst>
  <p:sldIdLst>
    <p:sldId id="299" r:id="rId3"/>
    <p:sldId id="256" r:id="rId4"/>
    <p:sldId id="303" r:id="rId5"/>
    <p:sldId id="257" r:id="rId6"/>
    <p:sldId id="304" r:id="rId7"/>
    <p:sldId id="306" r:id="rId8"/>
    <p:sldId id="294" r:id="rId9"/>
    <p:sldId id="305" r:id="rId10"/>
    <p:sldId id="302" r:id="rId11"/>
    <p:sldId id="293" r:id="rId12"/>
  </p:sldIdLst>
  <p:sldSz cx="9144000" cy="6858000" type="screen4x3"/>
  <p:notesSz cx="6858000" cy="90789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7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AEEB1-E070-4064-A206-E68E03E0C449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3301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3301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9A6C2-C3D0-48F4-84A4-2BCF20CC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5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0789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0789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868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224000" y="-11798300"/>
            <a:ext cx="16644938" cy="12484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11652"/>
            <a:ext cx="5481638" cy="4079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596790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4222413" y="-11798300"/>
            <a:ext cx="16643351" cy="12484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83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2143125" y="688976"/>
            <a:ext cx="2571750" cy="3403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1" y="4311651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4222413" y="-11798300"/>
            <a:ext cx="16643351" cy="12484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05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89247-268C-4984-B9F4-6DAD30D36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0B587-025E-42EC-AEF5-D5E75D61B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7813"/>
            <a:ext cx="2055813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6625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A0CF1-552D-4278-BB0D-9FC0073A9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E60C4-9DE8-4C6E-83F2-EF13ABD9B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D2C6E-C2E9-4D59-9AD6-F19CB043A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9C415-AAEA-4394-B9D0-B75FCE738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3680D-E5F3-47F8-8F99-938C99345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58C1D-1481-4C4E-B4A7-C3689612F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570CE-BCAD-4F93-89A9-A7E796BDD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09D51-BADA-4EB5-BB46-51AE50A9E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1A15-8B61-4EB4-A574-9B99F1E76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3F8F-0EFF-4205-B07C-ED6D7F857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32D21-3D3F-4235-99F7-D48D3E861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63313-E3EB-4801-9730-4B23CAFF6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600200"/>
            <a:ext cx="2055813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6625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0A9EF-4850-4D90-8B0A-79AD583A0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67638" cy="1824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00C85-9A62-426A-B24B-CE297068C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57185-66A9-45BB-BE03-18F8FE1DF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71C65-6EE0-4122-809D-85A5A37B9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F8006-E16D-4142-9115-2C178F1FF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53E9B-2F34-49E7-B8C3-493F43B37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FE088-DCE6-4F5E-B3C8-D3CE3A256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25C1E-B3FB-4F5B-B524-DE1E4EED7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B3408-2E50-4A0C-9096-5BB182D39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5C9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4716463" y="5345113"/>
            <a:ext cx="4425950" cy="1511300"/>
            <a:chOff x="2971" y="3367"/>
            <a:chExt cx="2788" cy="952"/>
          </a:xfrm>
        </p:grpSpPr>
        <p:sp>
          <p:nvSpPr>
            <p:cNvPr id="2" name="Freeform 2"/>
            <p:cNvSpPr>
              <a:spLocks noChangeArrowheads="1"/>
            </p:cNvSpPr>
            <p:nvPr/>
          </p:nvSpPr>
          <p:spPr bwMode="auto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" name="Freeform 8"/>
            <p:cNvSpPr>
              <a:spLocks noChangeArrowheads="1"/>
            </p:cNvSpPr>
            <p:nvPr/>
          </p:nvSpPr>
          <p:spPr bwMode="auto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9"/>
            <p:cNvSpPr>
              <a:spLocks noChangeArrowheads="1"/>
            </p:cNvSpPr>
            <p:nvPr/>
          </p:nvSpPr>
          <p:spPr bwMode="auto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0"/>
            <p:cNvSpPr>
              <a:spLocks noChangeArrowheads="1"/>
            </p:cNvSpPr>
            <p:nvPr/>
          </p:nvSpPr>
          <p:spPr bwMode="auto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11"/>
            <p:cNvSpPr>
              <a:spLocks noChangeArrowheads="1"/>
            </p:cNvSpPr>
            <p:nvPr/>
          </p:nvSpPr>
          <p:spPr bwMode="auto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2"/>
            <p:cNvSpPr>
              <a:spLocks noChangeArrowheads="1"/>
            </p:cNvSpPr>
            <p:nvPr/>
          </p:nvSpPr>
          <p:spPr bwMode="auto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3"/>
            <p:cNvSpPr>
              <a:spLocks noChangeArrowheads="1"/>
            </p:cNvSpPr>
            <p:nvPr/>
          </p:nvSpPr>
          <p:spPr bwMode="auto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4"/>
            <p:cNvSpPr>
              <a:spLocks noChangeArrowheads="1"/>
            </p:cNvSpPr>
            <p:nvPr/>
          </p:nvSpPr>
          <p:spPr bwMode="auto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5"/>
            <p:cNvSpPr>
              <a:spLocks noChangeArrowheads="1"/>
            </p:cNvSpPr>
            <p:nvPr/>
          </p:nvSpPr>
          <p:spPr bwMode="auto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6"/>
            <p:cNvSpPr>
              <a:spLocks noChangeArrowheads="1"/>
            </p:cNvSpPr>
            <p:nvPr/>
          </p:nvSpPr>
          <p:spPr bwMode="auto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4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4838" cy="1135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DEF4529-02CA-4A88-8910-42A8528BE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5C9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4716463" y="5345113"/>
            <a:ext cx="4425950" cy="1511300"/>
            <a:chOff x="2971" y="3367"/>
            <a:chExt cx="2788" cy="952"/>
          </a:xfrm>
        </p:grpSpPr>
        <p:sp>
          <p:nvSpPr>
            <p:cNvPr id="2" name="Freeform 2"/>
            <p:cNvSpPr>
              <a:spLocks noChangeArrowheads="1"/>
            </p:cNvSpPr>
            <p:nvPr/>
          </p:nvSpPr>
          <p:spPr bwMode="auto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1" name="Freeform 3"/>
            <p:cNvSpPr>
              <a:spLocks noChangeArrowheads="1"/>
            </p:cNvSpPr>
            <p:nvPr/>
          </p:nvSpPr>
          <p:spPr bwMode="auto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2" name="Freeform 4"/>
            <p:cNvSpPr>
              <a:spLocks noChangeArrowheads="1"/>
            </p:cNvSpPr>
            <p:nvPr/>
          </p:nvSpPr>
          <p:spPr bwMode="auto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3" name="Freeform 5"/>
            <p:cNvSpPr>
              <a:spLocks noChangeArrowheads="1"/>
            </p:cNvSpPr>
            <p:nvPr/>
          </p:nvSpPr>
          <p:spPr bwMode="auto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4" name="Freeform 6"/>
            <p:cNvSpPr>
              <a:spLocks noChangeArrowheads="1"/>
            </p:cNvSpPr>
            <p:nvPr/>
          </p:nvSpPr>
          <p:spPr bwMode="auto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5" name="Freeform 7"/>
            <p:cNvSpPr>
              <a:spLocks noChangeArrowheads="1"/>
            </p:cNvSpPr>
            <p:nvPr/>
          </p:nvSpPr>
          <p:spPr bwMode="auto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6" name="Freeform 8"/>
            <p:cNvSpPr>
              <a:spLocks noChangeArrowheads="1"/>
            </p:cNvSpPr>
            <p:nvPr/>
          </p:nvSpPr>
          <p:spPr bwMode="auto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9"/>
            <p:cNvSpPr>
              <a:spLocks noChangeArrowheads="1"/>
            </p:cNvSpPr>
            <p:nvPr/>
          </p:nvSpPr>
          <p:spPr bwMode="auto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10"/>
            <p:cNvSpPr>
              <a:spLocks noChangeArrowheads="1"/>
            </p:cNvSpPr>
            <p:nvPr/>
          </p:nvSpPr>
          <p:spPr bwMode="auto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Freeform 11"/>
            <p:cNvSpPr>
              <a:spLocks noChangeArrowheads="1"/>
            </p:cNvSpPr>
            <p:nvPr/>
          </p:nvSpPr>
          <p:spPr bwMode="auto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Freeform 12"/>
            <p:cNvSpPr>
              <a:spLocks noChangeArrowheads="1"/>
            </p:cNvSpPr>
            <p:nvPr/>
          </p:nvSpPr>
          <p:spPr bwMode="auto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Freeform 13"/>
            <p:cNvSpPr>
              <a:spLocks noChangeArrowheads="1"/>
            </p:cNvSpPr>
            <p:nvPr/>
          </p:nvSpPr>
          <p:spPr bwMode="auto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Freeform 14"/>
            <p:cNvSpPr>
              <a:spLocks noChangeArrowheads="1"/>
            </p:cNvSpPr>
            <p:nvPr/>
          </p:nvSpPr>
          <p:spPr bwMode="auto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15"/>
            <p:cNvSpPr>
              <a:spLocks noChangeArrowheads="1"/>
            </p:cNvSpPr>
            <p:nvPr/>
          </p:nvSpPr>
          <p:spPr bwMode="auto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16"/>
            <p:cNvSpPr>
              <a:spLocks noChangeArrowheads="1"/>
            </p:cNvSpPr>
            <p:nvPr/>
          </p:nvSpPr>
          <p:spPr bwMode="auto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6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00200"/>
            <a:ext cx="7767638" cy="182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>
              <a:tabLst>
                <a:tab pos="723900" algn="l"/>
                <a:tab pos="14478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>
              <a:tabLst>
                <a:tab pos="723900" algn="l"/>
                <a:tab pos="1447800" algn="l"/>
                <a:tab pos="21717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tabLst>
                <a:tab pos="723900" algn="l"/>
                <a:tab pos="14478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5FA5113-F6C8-4F42-A46B-6832422C8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@PikesPeakEconomicsClub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://www.pikespeakeconomicsclub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oNU_-__Ll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ises.org/esandtam/pes1.a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00400"/>
            <a:ext cx="7767638" cy="3429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</a:t>
            </a:r>
            <a:r>
              <a:rPr lang="en-US" dirty="0"/>
              <a:t>Rebellion to Tyrants is Obedience to </a:t>
            </a:r>
            <a:r>
              <a:rPr lang="en-US" dirty="0" smtClean="0"/>
              <a:t>God“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Great Seal Of The United States – original 1776 motto by Thomas Jefferson, Ben Franklin, and John Adams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1693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The End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pPr marL="338138" indent="-338138" eaLnBrk="1" hangingPunct="1"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dirty="0" smtClean="0"/>
              <a:t>Thank you for your attention.</a:t>
            </a:r>
          </a:p>
          <a:p>
            <a:pPr marL="338138" indent="-338138" eaLnBrk="1" hangingPunct="1"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dirty="0" smtClean="0"/>
              <a:t>We have time for a few questions.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5700" dirty="0" smtClean="0"/>
              <a:t>Praxeology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2286000"/>
            <a:ext cx="8229600" cy="4572000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The Challenge of Liberty: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2013 Summer Seminars for Students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/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Independent Institute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Colorado Springs, CO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June 18, 2013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000" dirty="0" smtClean="0"/>
          </a:p>
          <a:p>
            <a:pPr marL="0" indent="0" algn="ctr" eaLnBrk="1" hangingPunct="1">
              <a:lnSpc>
                <a:spcPct val="80000"/>
              </a:lnSpc>
              <a:spcBef>
                <a:spcPts val="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/>
              <a:t>Paul T. Prentice, Ph.D.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3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>
                <a:solidFill>
                  <a:srgbClr val="CCCCFF"/>
                </a:solidFill>
                <a:hlinkClick r:id="rId3"/>
              </a:rPr>
              <a:t>paul@PikesPeakEconomicsClub.com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3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>
                <a:hlinkClick r:id="rId4"/>
              </a:rPr>
              <a:t>www.PikesPeakEconomicsClub.com</a:t>
            </a: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Praxeology Defined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b="1" dirty="0"/>
              <a:t>Praxeology</a:t>
            </a:r>
            <a:r>
              <a:rPr lang="en-US" sz="2400" dirty="0" smtClean="0"/>
              <a:t> </a:t>
            </a:r>
            <a:r>
              <a:rPr lang="en-US" sz="2400" dirty="0"/>
              <a:t>(Gr. </a:t>
            </a:r>
            <a:r>
              <a:rPr lang="en-US" sz="2400" i="1" dirty="0"/>
              <a:t>praxis</a:t>
            </a:r>
            <a:r>
              <a:rPr lang="en-US" sz="2400" dirty="0"/>
              <a:t> (π</a:t>
            </a:r>
            <a:r>
              <a:rPr lang="en-US" sz="2400" dirty="0" err="1"/>
              <a:t>ρᾶξις</a:t>
            </a:r>
            <a:r>
              <a:rPr lang="en-US" sz="2400" dirty="0"/>
              <a:t>), </a:t>
            </a:r>
            <a:r>
              <a:rPr lang="en-US" sz="2400" dirty="0" smtClean="0"/>
              <a:t>action; </a:t>
            </a:r>
            <a:r>
              <a:rPr lang="en-US" sz="2400" dirty="0"/>
              <a:t>and </a:t>
            </a:r>
            <a:r>
              <a:rPr lang="en-US" sz="2400" i="1" dirty="0"/>
              <a:t>logos</a:t>
            </a:r>
            <a:r>
              <a:rPr lang="en-US" sz="2400" dirty="0"/>
              <a:t> (</a:t>
            </a:r>
            <a:r>
              <a:rPr lang="en-US" sz="2400" dirty="0" err="1"/>
              <a:t>λόγος</a:t>
            </a:r>
            <a:r>
              <a:rPr lang="en-US" sz="2400" dirty="0"/>
              <a:t>), </a:t>
            </a:r>
            <a:r>
              <a:rPr lang="en-US" sz="2400" dirty="0" smtClean="0"/>
              <a:t>reasoned discourse): The term </a:t>
            </a:r>
            <a:r>
              <a:rPr lang="en-US" sz="2400" dirty="0"/>
              <a:t>was </a:t>
            </a:r>
            <a:r>
              <a:rPr lang="en-US" sz="2400" dirty="0" smtClean="0"/>
              <a:t>defined </a:t>
            </a:r>
            <a:r>
              <a:rPr lang="en-US" sz="2400" dirty="0"/>
              <a:t>as "The science of human action" in 1890 </a:t>
            </a:r>
            <a:r>
              <a:rPr lang="en-US" sz="2400" dirty="0" smtClean="0"/>
              <a:t>by Alfred </a:t>
            </a:r>
            <a:r>
              <a:rPr lang="en-US" sz="2400" dirty="0" err="1" smtClean="0"/>
              <a:t>Espinas</a:t>
            </a:r>
            <a:r>
              <a:rPr lang="en-US" sz="2400" dirty="0" smtClean="0"/>
              <a:t>, </a:t>
            </a:r>
            <a:r>
              <a:rPr lang="en-US" sz="2400" i="1" dirty="0" smtClean="0"/>
              <a:t>Revue </a:t>
            </a:r>
            <a:r>
              <a:rPr lang="en-US" sz="2400" i="1" dirty="0" err="1" smtClean="0"/>
              <a:t>Philosophique</a:t>
            </a:r>
            <a:r>
              <a:rPr lang="en-US" sz="2400" i="1" dirty="0" smtClean="0"/>
              <a:t>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 </a:t>
            </a:r>
            <a:r>
              <a:rPr lang="en-US" sz="2400" dirty="0"/>
              <a:t>term was used </a:t>
            </a:r>
            <a:r>
              <a:rPr lang="en-US" sz="2400" dirty="0" smtClean="0"/>
              <a:t>previously, in 1882 by </a:t>
            </a:r>
            <a:r>
              <a:rPr lang="en-US" sz="2400" dirty="0"/>
              <a:t>Louis </a:t>
            </a:r>
            <a:r>
              <a:rPr lang="en-US" sz="2400" dirty="0" err="1"/>
              <a:t>Bourdeaux</a:t>
            </a:r>
            <a:r>
              <a:rPr lang="en-US" sz="2400" dirty="0" smtClean="0"/>
              <a:t>, the </a:t>
            </a:r>
            <a:r>
              <a:rPr lang="en-US" sz="2400" dirty="0"/>
              <a:t>French author of a classification of the </a:t>
            </a:r>
            <a:r>
              <a:rPr lang="en-US" sz="2400" dirty="0" smtClean="0"/>
              <a:t>sciences, </a:t>
            </a:r>
            <a:r>
              <a:rPr lang="en-US" sz="2400" i="1" dirty="0" err="1"/>
              <a:t>Théorie</a:t>
            </a:r>
            <a:r>
              <a:rPr lang="en-US" sz="2400" i="1" dirty="0"/>
              <a:t> des sciences: Plan de Science </a:t>
            </a:r>
            <a:r>
              <a:rPr lang="en-US" sz="2400" i="1" dirty="0" err="1" smtClean="0"/>
              <a:t>intégrale</a:t>
            </a:r>
            <a:r>
              <a:rPr lang="en-US" sz="2400" i="1" dirty="0" smtClean="0"/>
              <a:t>; </a:t>
            </a:r>
            <a:r>
              <a:rPr lang="en-US" sz="2400" dirty="0" smtClean="0"/>
              <a:t>and as </a:t>
            </a:r>
            <a:r>
              <a:rPr lang="en-US" sz="2400" dirty="0"/>
              <a:t>far back as 1608, </a:t>
            </a:r>
            <a:r>
              <a:rPr lang="en-US" sz="2400" dirty="0" smtClean="0"/>
              <a:t>by </a:t>
            </a:r>
            <a:r>
              <a:rPr lang="en-US" sz="2400" dirty="0" err="1" smtClean="0"/>
              <a:t>Clems</a:t>
            </a:r>
            <a:r>
              <a:rPr lang="en-US" sz="2400" dirty="0" smtClean="0"/>
              <a:t> </a:t>
            </a:r>
            <a:r>
              <a:rPr lang="en-US" sz="2400" dirty="0" err="1" smtClean="0"/>
              <a:t>Timpler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Philosophiae</a:t>
            </a:r>
            <a:r>
              <a:rPr lang="en-US" sz="2400" i="1" dirty="0" smtClean="0"/>
              <a:t> </a:t>
            </a:r>
            <a:r>
              <a:rPr lang="en-US" sz="2400" i="1" dirty="0" err="1"/>
              <a:t>practicae</a:t>
            </a:r>
            <a:r>
              <a:rPr lang="en-US" sz="2400" i="1" dirty="0"/>
              <a:t> </a:t>
            </a:r>
            <a:r>
              <a:rPr lang="en-US" sz="2400" i="1" dirty="0" err="1"/>
              <a:t>systema</a:t>
            </a:r>
            <a:r>
              <a:rPr lang="en-US" sz="2400" i="1" dirty="0"/>
              <a:t> </a:t>
            </a:r>
            <a:r>
              <a:rPr lang="en-US" sz="2400" i="1" dirty="0" err="1" smtClean="0"/>
              <a:t>methodicum</a:t>
            </a:r>
            <a:r>
              <a:rPr lang="en-US" sz="2400" i="1" dirty="0" smtClean="0"/>
              <a:t>.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Deductive </a:t>
            </a:r>
            <a:r>
              <a:rPr lang="en-US" sz="2400" dirty="0"/>
              <a:t>argument based on “self-evident</a:t>
            </a:r>
            <a:r>
              <a:rPr lang="en-US" sz="2400" dirty="0" smtClean="0"/>
              <a:t>” </a:t>
            </a:r>
            <a:r>
              <a:rPr lang="en-US" sz="2400" dirty="0"/>
              <a:t>or </a:t>
            </a:r>
            <a:r>
              <a:rPr lang="en-US" sz="2400" dirty="0" smtClean="0"/>
              <a:t>“axiomatic” </a:t>
            </a:r>
            <a:r>
              <a:rPr lang="en-US" sz="2400" dirty="0"/>
              <a:t>truths</a:t>
            </a:r>
            <a:r>
              <a:rPr lang="en-US" sz="2400" dirty="0" smtClean="0"/>
              <a:t>.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Leads to universal laws of Human Action based on a-priori reasoning.</a:t>
            </a:r>
          </a:p>
        </p:txBody>
      </p:sp>
    </p:spTree>
    <p:extLst>
      <p:ext uri="{BB962C8B-B14F-4D97-AF65-F5344CB8AC3E}">
        <p14:creationId xmlns:p14="http://schemas.microsoft.com/office/powerpoint/2010/main" val="220077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Ludwig von </a:t>
            </a:r>
            <a:r>
              <a:rPr lang="en-US" dirty="0" err="1" smtClean="0"/>
              <a:t>Mises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Human Action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229600" cy="52578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 </a:t>
            </a:r>
            <a:r>
              <a:rPr lang="en-US" sz="2400" dirty="0"/>
              <a:t>most common use of the </a:t>
            </a:r>
            <a:r>
              <a:rPr lang="en-US" sz="2400" dirty="0" smtClean="0"/>
              <a:t>term “praxeology” </a:t>
            </a:r>
            <a:r>
              <a:rPr lang="en-US" sz="2400" dirty="0"/>
              <a:t>is in connection with the work </a:t>
            </a:r>
            <a:r>
              <a:rPr lang="en-US" sz="2400" dirty="0" smtClean="0"/>
              <a:t>of Ludwig von </a:t>
            </a:r>
            <a:r>
              <a:rPr lang="en-US" sz="2400" dirty="0" err="1" smtClean="0"/>
              <a:t>Mises</a:t>
            </a:r>
            <a:r>
              <a:rPr lang="en-US" sz="2400" dirty="0" smtClean="0"/>
              <a:t> and the Austrian school of economics. </a:t>
            </a:r>
            <a:endParaRPr lang="en-US" sz="2400" dirty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b="1" dirty="0" smtClean="0"/>
              <a:t>Praxeology</a:t>
            </a:r>
            <a:r>
              <a:rPr lang="en-US" sz="2400" dirty="0" smtClean="0"/>
              <a:t>: The </a:t>
            </a:r>
            <a:r>
              <a:rPr lang="en-US" sz="2400" dirty="0"/>
              <a:t>scientific study of </a:t>
            </a:r>
            <a:r>
              <a:rPr lang="en-US" sz="2400" dirty="0" smtClean="0"/>
              <a:t>human action, </a:t>
            </a:r>
            <a:r>
              <a:rPr lang="en-US" sz="2400" dirty="0"/>
              <a:t>which is </a:t>
            </a:r>
            <a:r>
              <a:rPr lang="en-US" sz="2400" i="1" dirty="0"/>
              <a:t>purposeful behavior</a:t>
            </a:r>
            <a:r>
              <a:rPr lang="en-US" sz="2400" dirty="0"/>
              <a:t>. A human acts whenever he uses </a:t>
            </a:r>
            <a:r>
              <a:rPr lang="en-US" sz="2400" i="1" dirty="0"/>
              <a:t>means</a:t>
            </a:r>
            <a:r>
              <a:rPr lang="en-US" sz="2400" dirty="0"/>
              <a:t> to achieve an </a:t>
            </a:r>
            <a:r>
              <a:rPr lang="en-US" sz="2400" i="1" dirty="0"/>
              <a:t>end</a:t>
            </a:r>
            <a:r>
              <a:rPr lang="en-US" sz="2400" dirty="0"/>
              <a:t> that he or she subjectively values. 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Human </a:t>
            </a:r>
            <a:r>
              <a:rPr lang="en-US" sz="2400" dirty="0"/>
              <a:t>action is </a:t>
            </a:r>
            <a:r>
              <a:rPr lang="en-US" sz="2400" dirty="0" smtClean="0"/>
              <a:t>thus </a:t>
            </a:r>
            <a:r>
              <a:rPr lang="en-US" sz="2400" dirty="0"/>
              <a:t>intentional; a person acts for a </a:t>
            </a:r>
            <a:r>
              <a:rPr lang="en-US" sz="2400" i="1" dirty="0"/>
              <a:t>reason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Therefore </a:t>
            </a:r>
            <a:r>
              <a:rPr lang="en-US" sz="2400" dirty="0"/>
              <a:t>not all human behavior is </a:t>
            </a:r>
            <a:r>
              <a:rPr lang="en-US" sz="2400" b="1" dirty="0"/>
              <a:t>action</a:t>
            </a:r>
            <a:r>
              <a:rPr lang="en-US" sz="2400" dirty="0"/>
              <a:t> in the </a:t>
            </a:r>
            <a:r>
              <a:rPr lang="en-US" sz="2400" dirty="0" err="1"/>
              <a:t>praxeological</a:t>
            </a:r>
            <a:r>
              <a:rPr lang="en-US" sz="2400" dirty="0"/>
              <a:t> sense: purely reflexive or unconscious bodily movements (such as coughing when exposed to tear gas) are not examples of </a:t>
            </a:r>
            <a:r>
              <a:rPr lang="en-US" sz="2400" dirty="0" smtClean="0"/>
              <a:t>action.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Ludwig von </a:t>
            </a:r>
            <a:r>
              <a:rPr lang="en-US" dirty="0" err="1" smtClean="0"/>
              <a:t>Mises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(continued)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229600" cy="48006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Praxeology </a:t>
            </a:r>
            <a:r>
              <a:rPr lang="en-US" sz="2400" dirty="0"/>
              <a:t>starts from the undeniable axiom that human beings exist and act, </a:t>
            </a:r>
            <a:r>
              <a:rPr lang="en-US" sz="2400" dirty="0" smtClean="0"/>
              <a:t>from which we can logically deduce implications </a:t>
            </a:r>
            <a:r>
              <a:rPr lang="en-US" sz="2400" dirty="0"/>
              <a:t>of this </a:t>
            </a:r>
            <a:r>
              <a:rPr lang="en-US" sz="2400" dirty="0" smtClean="0"/>
              <a:t>axiom.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These </a:t>
            </a:r>
            <a:r>
              <a:rPr lang="en-US" sz="2400" dirty="0"/>
              <a:t>deduced propositions are true </a:t>
            </a:r>
            <a:r>
              <a:rPr lang="en-US" sz="2400" i="1" dirty="0"/>
              <a:t>a priori</a:t>
            </a:r>
            <a:r>
              <a:rPr lang="en-US" sz="2400" dirty="0"/>
              <a:t>; there is no need to test them in the way that a physicist might test a proposed "law" of Nature</a:t>
            </a:r>
            <a:r>
              <a:rPr lang="en-US" sz="2400" dirty="0" smtClean="0"/>
              <a:t>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As </a:t>
            </a:r>
            <a:r>
              <a:rPr lang="en-US" sz="2400" dirty="0"/>
              <a:t>long as a </a:t>
            </a:r>
            <a:r>
              <a:rPr lang="en-US" sz="2400" dirty="0" err="1"/>
              <a:t>praxeological</a:t>
            </a:r>
            <a:r>
              <a:rPr lang="en-US" sz="2400" dirty="0"/>
              <a:t> statement has been derived correctly, it must necessarily contain as much truth as the original axioms</a:t>
            </a:r>
            <a:r>
              <a:rPr lang="en-US" sz="2400" dirty="0" smtClean="0"/>
              <a:t>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Its roots are found in Aristotelian logic and syllogisms.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/>
              <a:t>Praxeology – Episode 1 (</a:t>
            </a:r>
            <a:r>
              <a:rPr lang="en-US" sz="2400" dirty="0" err="1"/>
              <a:t>Youtube</a:t>
            </a:r>
            <a:r>
              <a:rPr lang="en-US" sz="2400" dirty="0"/>
              <a:t> 00:04:07):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/>
              <a:t>	</a:t>
            </a:r>
            <a:r>
              <a:rPr lang="en-US" sz="2400" dirty="0">
                <a:hlinkClick r:id="rId3"/>
              </a:rPr>
              <a:t>http://www.youtube.com/watch?v=MoNU_-__LlQ</a:t>
            </a:r>
            <a:r>
              <a:rPr lang="en-US" sz="2400" dirty="0"/>
              <a:t>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2255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304800"/>
            <a:ext cx="8915400" cy="25146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Hans Herman-Hoppe:</a:t>
            </a:r>
            <a:br>
              <a:rPr lang="en-US" dirty="0" smtClean="0"/>
            </a:br>
            <a:r>
              <a:rPr lang="en-US" u="sng" dirty="0" smtClean="0"/>
              <a:t>Economic Science and the Austrian Method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Ch. 1 - Praxeology and Economic Science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966113"/>
            <a:ext cx="8229600" cy="3663287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“In order to emphasize the status of economics as a pure science, a science that has more in common with a discipline like applied logic than, for instance, with the empirical natural sciences,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proposes the term "praxeology" (the logic of action) for the branch of knowledge exemplified by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economics.”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rId3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mises.org/esandtam/pes1.asp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35201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49"/>
            <a:ext cx="8229600" cy="1398587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“Government Charity” is an Oxymoron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8229600" cy="5410200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A-Priori</a:t>
            </a:r>
            <a:r>
              <a:rPr lang="en-US" sz="2800" dirty="0" smtClean="0"/>
              <a:t>: </a:t>
            </a:r>
            <a:r>
              <a:rPr lang="en-US" sz="2800" i="1" dirty="0" smtClean="0"/>
              <a:t>Government</a:t>
            </a:r>
            <a:r>
              <a:rPr lang="en-US" sz="2800" dirty="0" smtClean="0"/>
              <a:t> has no pre-existing supply of resources.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Major Premise</a:t>
            </a:r>
            <a:r>
              <a:rPr lang="en-US" sz="2800" dirty="0" smtClean="0"/>
              <a:t>: Before government can give to one, it must first coerce from another (through taxes, inflation, or debt).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Definition</a:t>
            </a:r>
            <a:r>
              <a:rPr lang="en-US" sz="2800" dirty="0" smtClean="0"/>
              <a:t>: </a:t>
            </a:r>
            <a:r>
              <a:rPr lang="en-US" sz="2800" i="1" dirty="0" smtClean="0"/>
              <a:t>Charity</a:t>
            </a:r>
            <a:r>
              <a:rPr lang="en-US" sz="2800" dirty="0" smtClean="0"/>
              <a:t> - voluntary giving. (“Charity” is a form of “Love” in Greek. They both translate as “Agape”.)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Definition</a:t>
            </a:r>
            <a:r>
              <a:rPr lang="en-US" sz="2800" dirty="0" smtClean="0"/>
              <a:t>: Oxymoron – an internally inconsistent statement, such as “I am a Christian-Atheist”, or “I am a Libertarian-Socialist.”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Conclusion</a:t>
            </a:r>
            <a:r>
              <a:rPr lang="en-US" sz="2800" dirty="0"/>
              <a:t>: </a:t>
            </a:r>
            <a:r>
              <a:rPr lang="en-US" sz="2800" i="1" dirty="0"/>
              <a:t>Government </a:t>
            </a:r>
            <a:r>
              <a:rPr lang="en-US" sz="2800" i="1" dirty="0" smtClean="0"/>
              <a:t>charity</a:t>
            </a:r>
            <a:r>
              <a:rPr lang="en-US" sz="2800" dirty="0" smtClean="0"/>
              <a:t> </a:t>
            </a:r>
            <a:r>
              <a:rPr lang="en-US" sz="2800" dirty="0"/>
              <a:t>is an oxymoron</a:t>
            </a:r>
            <a:endParaRPr lang="en-US" sz="28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0"/>
            <a:ext cx="8229600" cy="1398587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“Rebellion to Tyrants is Obedience to God”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371600"/>
            <a:ext cx="8229600" cy="5486400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A-Priori I</a:t>
            </a:r>
            <a:r>
              <a:rPr lang="en-US" sz="2800" dirty="0" smtClean="0"/>
              <a:t>: Tyrants are opposed to liberty.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Major Premise I</a:t>
            </a:r>
            <a:r>
              <a:rPr lang="en-US" sz="2800" dirty="0" smtClean="0"/>
              <a:t>: Liberty is a creator-endowed natural right. “</a:t>
            </a:r>
            <a:r>
              <a:rPr lang="en-US" sz="2800" i="1" dirty="0" smtClean="0"/>
              <a:t>God who gave us life gave us liberty</a:t>
            </a:r>
            <a:r>
              <a:rPr lang="en-US" sz="2800" dirty="0" smtClean="0"/>
              <a:t>.” – Thomas Jefferson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Conclusion I</a:t>
            </a:r>
            <a:r>
              <a:rPr lang="en-US" sz="2800" dirty="0" smtClean="0"/>
              <a:t>: Tyrants are opposed to God’s natural rights</a:t>
            </a:r>
            <a:r>
              <a:rPr lang="en-US" sz="2800" dirty="0" smtClean="0"/>
              <a:t>.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/>
              <a:t>Definition</a:t>
            </a:r>
            <a:r>
              <a:rPr lang="en-US" sz="2800" dirty="0"/>
              <a:t>: Rebellion = Opposition.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/>
              <a:t>Definition</a:t>
            </a:r>
            <a:r>
              <a:rPr lang="en-US" sz="2800" dirty="0"/>
              <a:t>: Obedience = Opposition to Opposition.</a:t>
            </a:r>
          </a:p>
          <a:p>
            <a:pPr marL="338138" indent="-338138" eaLnBrk="1" hangingPunct="1">
              <a:lnSpc>
                <a:spcPct val="8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A-Priori </a:t>
            </a:r>
            <a:r>
              <a:rPr lang="en-US" sz="2800" b="1" dirty="0" smtClean="0"/>
              <a:t>II: </a:t>
            </a:r>
            <a:r>
              <a:rPr lang="en-US" sz="2800" dirty="0" smtClean="0"/>
              <a:t>Opposition to opposition of something is to be for that thing.</a:t>
            </a:r>
          </a:p>
          <a:p>
            <a:pPr marL="0" indent="0" eaLnBrk="1" hangingPunct="1">
              <a:lnSpc>
                <a:spcPct val="80000"/>
              </a:lnSpc>
              <a:buClr>
                <a:srgbClr val="EEC85E"/>
              </a:buClr>
              <a:buSzPct val="70000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dirty="0"/>
              <a:t>	</a:t>
            </a:r>
            <a:r>
              <a:rPr lang="en-US" sz="2800" dirty="0" smtClean="0"/>
              <a:t>(Not “Not-A” = A)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800" b="1" dirty="0" smtClean="0"/>
              <a:t>Conclusion </a:t>
            </a:r>
            <a:r>
              <a:rPr lang="en-US" sz="2800" b="1" dirty="0" smtClean="0"/>
              <a:t>II</a:t>
            </a:r>
            <a:r>
              <a:rPr lang="en-US" sz="2800" dirty="0" smtClean="0"/>
              <a:t>: “Rebellion to Tyrants is Obedience to God”.</a:t>
            </a:r>
          </a:p>
        </p:txBody>
      </p:sp>
    </p:spTree>
    <p:extLst>
      <p:ext uri="{BB962C8B-B14F-4D97-AF65-F5344CB8AC3E}">
        <p14:creationId xmlns:p14="http://schemas.microsoft.com/office/powerpoint/2010/main" val="6582617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4838" cy="685800"/>
          </a:xfrm>
        </p:spPr>
        <p:txBody>
          <a:bodyPr/>
          <a:lstStyle/>
          <a:p>
            <a:r>
              <a:rPr lang="en-US" dirty="0" smtClean="0"/>
              <a:t>Reason v. Emotion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4028"/>
            <a:ext cx="9144000" cy="5743972"/>
          </a:xfrm>
        </p:spPr>
      </p:pic>
    </p:spTree>
    <p:extLst>
      <p:ext uri="{BB962C8B-B14F-4D97-AF65-F5344CB8AC3E}">
        <p14:creationId xmlns:p14="http://schemas.microsoft.com/office/powerpoint/2010/main" val="235675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Verdan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Verdan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621</Words>
  <Application>Microsoft Office PowerPoint</Application>
  <PresentationFormat>On-screen Show (4:3)</PresentationFormat>
  <Paragraphs>51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   "Rebellion to Tyrants is Obedience to God“  Great Seal Of The United States – original 1776 motto by Thomas Jefferson, Ben Franklin, and John Adams </vt:lpstr>
      <vt:lpstr>Praxeology</vt:lpstr>
      <vt:lpstr>Praxeology Defined</vt:lpstr>
      <vt:lpstr>Ludwig von Mises: Human Action</vt:lpstr>
      <vt:lpstr>Ludwig von Mises: (continued)</vt:lpstr>
      <vt:lpstr>Hans Herman-Hoppe: Economic Science and the Austrian Method Ch. 1 - Praxeology and Economic Science</vt:lpstr>
      <vt:lpstr>“Government Charity” is an Oxymoron</vt:lpstr>
      <vt:lpstr>“Rebellion to Tyrants is Obedience to God”</vt:lpstr>
      <vt:lpstr>Reason v. Emotion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Moral Basis of Capitalism</dc:title>
  <dc:creator>Paul</dc:creator>
  <cp:lastModifiedBy>Paul</cp:lastModifiedBy>
  <cp:revision>144</cp:revision>
  <cp:lastPrinted>2013-06-17T16:03:54Z</cp:lastPrinted>
  <dcterms:created xsi:type="dcterms:W3CDTF">2009-09-26T02:06:28Z</dcterms:created>
  <dcterms:modified xsi:type="dcterms:W3CDTF">2013-06-19T12:52:00Z</dcterms:modified>
</cp:coreProperties>
</file>