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13"/>
  </p:notesMasterIdLst>
  <p:handoutMasterIdLst>
    <p:handoutMasterId r:id="rId14"/>
  </p:handoutMasterIdLst>
  <p:sldIdLst>
    <p:sldId id="299" r:id="rId3"/>
    <p:sldId id="256" r:id="rId4"/>
    <p:sldId id="257" r:id="rId5"/>
    <p:sldId id="303" r:id="rId6"/>
    <p:sldId id="260" r:id="rId7"/>
    <p:sldId id="304" r:id="rId8"/>
    <p:sldId id="305" r:id="rId9"/>
    <p:sldId id="306" r:id="rId10"/>
    <p:sldId id="307" r:id="rId11"/>
    <p:sldId id="293" r:id="rId12"/>
  </p:sldIdLst>
  <p:sldSz cx="9144000" cy="6858000" type="screen4x3"/>
  <p:notesSz cx="6858000" cy="9078913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S Gothic" charset="-128"/>
        <a:cs typeface="+mn-cs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S Gothic" charset="-128"/>
        <a:cs typeface="+mn-cs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S Gothic" charset="-128"/>
        <a:cs typeface="+mn-cs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S Gothic" charset="-128"/>
        <a:cs typeface="+mn-cs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S Gothic" charset="-128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MS Gothic" charset="-128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MS Gothic" charset="-128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MS Gothic" charset="-128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MS Gothic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AEEB1-E070-4064-A206-E68E03E0C449}" type="datetimeFigureOut">
              <a:rPr lang="en-US" smtClean="0"/>
              <a:t>6/19/2013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23300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23300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C9A6C2-C3D0-48F4-84A4-2BCF20CC2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9568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0789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6858000" cy="90789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6868" name="Rectangle 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1798300" y="-11798300"/>
            <a:ext cx="11795125" cy="12484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3076" name="Rectangle 4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11650"/>
            <a:ext cx="5481638" cy="4079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35967909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1"/>
          <p:cNvSpPr txBox="1">
            <a:spLocks noChangeArrowheads="1"/>
          </p:cNvSpPr>
          <p:nvPr/>
        </p:nvSpPr>
        <p:spPr bwMode="auto">
          <a:xfrm>
            <a:off x="2143125" y="688975"/>
            <a:ext cx="2571750" cy="3403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800" y="4311650"/>
            <a:ext cx="5483225" cy="408146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1"/>
          <p:cNvSpPr txBox="1">
            <a:spLocks noChangeArrowheads="1"/>
          </p:cNvSpPr>
          <p:nvPr/>
        </p:nvSpPr>
        <p:spPr bwMode="auto">
          <a:xfrm>
            <a:off x="2143125" y="688975"/>
            <a:ext cx="2571750" cy="3403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800" y="4311650"/>
            <a:ext cx="5483225" cy="408146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1"/>
          <p:cNvSpPr txBox="1">
            <a:spLocks noChangeArrowheads="1"/>
          </p:cNvSpPr>
          <p:nvPr/>
        </p:nvSpPr>
        <p:spPr bwMode="auto">
          <a:xfrm>
            <a:off x="2143125" y="688975"/>
            <a:ext cx="2571750" cy="3403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800" y="4311650"/>
            <a:ext cx="5483225" cy="408146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1"/>
          <p:cNvSpPr txBox="1">
            <a:spLocks noChangeArrowheads="1"/>
          </p:cNvSpPr>
          <p:nvPr/>
        </p:nvSpPr>
        <p:spPr bwMode="auto">
          <a:xfrm>
            <a:off x="2143125" y="688975"/>
            <a:ext cx="2571750" cy="3403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7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800" y="4311650"/>
            <a:ext cx="5483225" cy="408146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1"/>
          <p:cNvSpPr txBox="1">
            <a:spLocks noChangeArrowheads="1"/>
          </p:cNvSpPr>
          <p:nvPr/>
        </p:nvSpPr>
        <p:spPr bwMode="auto">
          <a:xfrm>
            <a:off x="2143125" y="688975"/>
            <a:ext cx="2571750" cy="3403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800" y="4311650"/>
            <a:ext cx="5483225" cy="408146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1"/>
          <p:cNvSpPr txBox="1">
            <a:spLocks noChangeArrowheads="1"/>
          </p:cNvSpPr>
          <p:nvPr/>
        </p:nvSpPr>
        <p:spPr bwMode="auto">
          <a:xfrm>
            <a:off x="2143125" y="688975"/>
            <a:ext cx="2571750" cy="3403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800" y="4311650"/>
            <a:ext cx="5483225" cy="408146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1"/>
          <p:cNvSpPr txBox="1">
            <a:spLocks noChangeArrowheads="1"/>
          </p:cNvSpPr>
          <p:nvPr/>
        </p:nvSpPr>
        <p:spPr bwMode="auto">
          <a:xfrm>
            <a:off x="2143125" y="688975"/>
            <a:ext cx="2571750" cy="3403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800" y="4311650"/>
            <a:ext cx="5483225" cy="408146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1"/>
          <p:cNvSpPr txBox="1">
            <a:spLocks noChangeArrowheads="1"/>
          </p:cNvSpPr>
          <p:nvPr/>
        </p:nvSpPr>
        <p:spPr bwMode="auto">
          <a:xfrm>
            <a:off x="2143125" y="688975"/>
            <a:ext cx="2571750" cy="3403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800" y="4311650"/>
            <a:ext cx="5483225" cy="408146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ext Box 1"/>
          <p:cNvSpPr txBox="1">
            <a:spLocks noChangeArrowheads="1"/>
          </p:cNvSpPr>
          <p:nvPr/>
        </p:nvSpPr>
        <p:spPr bwMode="auto">
          <a:xfrm>
            <a:off x="2143125" y="688975"/>
            <a:ext cx="2571750" cy="3403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59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800" y="4311650"/>
            <a:ext cx="5483225" cy="408146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89247-268C-4984-B9F4-6DAD30D36E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30B587-025E-42EC-AEF5-D5E75D61B8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277813"/>
            <a:ext cx="2055813" cy="5848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6625" cy="5848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2A0CF1-552D-4278-BB0D-9FC0073A95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E60C4-9DE8-4C6E-83F2-EF13ABD9B2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D2C6E-C2E9-4D59-9AD6-F19CB043AE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59C415-AAEA-4394-B9D0-B75FCE738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5425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4963"/>
            <a:ext cx="4037013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3680D-E5F3-47F8-8F99-938C993455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58C1D-1481-4C4E-B4A7-C3689612F4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7570CE-BCAD-4F93-89A9-A7E796BDDC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09D51-BADA-4EB5-BB46-51AE50A9E0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A1A15-8B61-4EB4-A574-9B99F1E765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13F8F-0EFF-4205-B07C-ED6D7F8573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332D21-3D3F-4235-99F7-D48D3E861C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63313-E3EB-4801-9730-4B23CAFF6A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1600200"/>
            <a:ext cx="2055813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6625" cy="4525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10A9EF-4850-4D90-8B0A-79AD583A05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7767638" cy="18240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B00C85-9A62-426A-B24B-CE297068C4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657185-66A9-45BB-BE03-18F8FE1DFE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54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D71C65-6EE0-4122-809D-85A5A37B91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F8006-E16D-4142-9115-2C178F1FF6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553E9B-2F34-49E7-B8C3-493F43B377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FE088-DCE6-4F5E-B3C8-D3CE3A2565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C25C1E-B3FB-4F5B-B524-DE1E4EED7F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FB3408-2E50-4A0C-9096-5BB182D390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6666"/>
            </a:gs>
            <a:gs pos="100000">
              <a:srgbClr val="5C9D9D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"/>
          <p:cNvGrpSpPr>
            <a:grpSpLocks/>
          </p:cNvGrpSpPr>
          <p:nvPr/>
        </p:nvGrpSpPr>
        <p:grpSpPr bwMode="auto">
          <a:xfrm>
            <a:off x="4716463" y="5345113"/>
            <a:ext cx="4425950" cy="1511300"/>
            <a:chOff x="2971" y="3367"/>
            <a:chExt cx="2788" cy="952"/>
          </a:xfrm>
        </p:grpSpPr>
        <p:sp>
          <p:nvSpPr>
            <p:cNvPr id="2" name="Freeform 2"/>
            <p:cNvSpPr>
              <a:spLocks noChangeArrowheads="1"/>
            </p:cNvSpPr>
            <p:nvPr/>
          </p:nvSpPr>
          <p:spPr bwMode="auto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6666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7" name="Freeform 3"/>
            <p:cNvSpPr>
              <a:spLocks noChangeArrowheads="1"/>
            </p:cNvSpPr>
            <p:nvPr/>
          </p:nvSpPr>
          <p:spPr bwMode="auto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8" name="Freeform 4"/>
            <p:cNvSpPr>
              <a:spLocks noChangeArrowheads="1"/>
            </p:cNvSpPr>
            <p:nvPr/>
          </p:nvSpPr>
          <p:spPr bwMode="auto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9" name="Freeform 5"/>
            <p:cNvSpPr>
              <a:spLocks noChangeArrowheads="1"/>
            </p:cNvSpPr>
            <p:nvPr/>
          </p:nvSpPr>
          <p:spPr bwMode="auto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0" name="Freeform 6"/>
            <p:cNvSpPr>
              <a:spLocks noChangeArrowheads="1"/>
            </p:cNvSpPr>
            <p:nvPr/>
          </p:nvSpPr>
          <p:spPr bwMode="auto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1" name="Freeform 7"/>
            <p:cNvSpPr>
              <a:spLocks noChangeArrowheads="1"/>
            </p:cNvSpPr>
            <p:nvPr/>
          </p:nvSpPr>
          <p:spPr bwMode="auto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2" name="Freeform 8"/>
            <p:cNvSpPr>
              <a:spLocks noChangeArrowheads="1"/>
            </p:cNvSpPr>
            <p:nvPr/>
          </p:nvSpPr>
          <p:spPr bwMode="auto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3" name="Freeform 9"/>
            <p:cNvSpPr>
              <a:spLocks noChangeArrowheads="1"/>
            </p:cNvSpPr>
            <p:nvPr/>
          </p:nvSpPr>
          <p:spPr bwMode="auto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Freeform 10"/>
            <p:cNvSpPr>
              <a:spLocks noChangeArrowheads="1"/>
            </p:cNvSpPr>
            <p:nvPr/>
          </p:nvSpPr>
          <p:spPr bwMode="auto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5" name="Freeform 11"/>
            <p:cNvSpPr>
              <a:spLocks noChangeArrowheads="1"/>
            </p:cNvSpPr>
            <p:nvPr/>
          </p:nvSpPr>
          <p:spPr bwMode="auto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Freeform 12"/>
            <p:cNvSpPr>
              <a:spLocks noChangeArrowheads="1"/>
            </p:cNvSpPr>
            <p:nvPr/>
          </p:nvSpPr>
          <p:spPr bwMode="auto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" name="Freeform 13"/>
            <p:cNvSpPr>
              <a:spLocks noChangeArrowheads="1"/>
            </p:cNvSpPr>
            <p:nvPr/>
          </p:nvSpPr>
          <p:spPr bwMode="auto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8" name="Freeform 14"/>
            <p:cNvSpPr>
              <a:spLocks noChangeArrowheads="1"/>
            </p:cNvSpPr>
            <p:nvPr/>
          </p:nvSpPr>
          <p:spPr bwMode="auto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" name="Freeform 15"/>
            <p:cNvSpPr>
              <a:spLocks noChangeArrowheads="1"/>
            </p:cNvSpPr>
            <p:nvPr/>
          </p:nvSpPr>
          <p:spPr bwMode="auto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" name="Freeform 16"/>
            <p:cNvSpPr>
              <a:spLocks noChangeArrowheads="1"/>
            </p:cNvSpPr>
            <p:nvPr/>
          </p:nvSpPr>
          <p:spPr bwMode="auto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41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4838" cy="1135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42" name="Rectangle 18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3638"/>
            <a:ext cx="2128838" cy="452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 smtClean="0">
                <a:solidFill>
                  <a:srgbClr val="EAEAEA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3" name="Rectangle 19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0838" cy="452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 smtClean="0">
                <a:solidFill>
                  <a:srgbClr val="EAEAEA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" name="Rectangle 20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3638"/>
            <a:ext cx="2128838" cy="452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 smtClean="0">
                <a:solidFill>
                  <a:srgbClr val="EAEAEA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6DEF4529-02CA-4A88-8910-42A8528BE2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45" name="Rectangle 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4838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fade/>
  </p:transition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Gothic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Gothic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Gothic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Gothic" charset="-128"/>
        </a:defRPr>
      </a:lvl5pPr>
      <a:lvl6pPr marL="25146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Gothic" charset="-128"/>
        </a:defRPr>
      </a:lvl6pPr>
      <a:lvl7pPr marL="29718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Gothic" charset="-128"/>
        </a:defRPr>
      </a:lvl7pPr>
      <a:lvl8pPr marL="34290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Gothic" charset="-128"/>
        </a:defRPr>
      </a:lvl8pPr>
      <a:lvl9pPr marL="38862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Gothic" charset="-128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EAEAEA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EAEAEA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EAEAEA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EAEAEA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EAEAEA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EAEAEA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EAEAEA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EAEAEA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EAEAEA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6666"/>
            </a:gs>
            <a:gs pos="100000">
              <a:srgbClr val="5C9D9D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"/>
          <p:cNvGrpSpPr>
            <a:grpSpLocks/>
          </p:cNvGrpSpPr>
          <p:nvPr/>
        </p:nvGrpSpPr>
        <p:grpSpPr bwMode="auto">
          <a:xfrm>
            <a:off x="4716463" y="5345113"/>
            <a:ext cx="4425950" cy="1511300"/>
            <a:chOff x="2971" y="3367"/>
            <a:chExt cx="2788" cy="952"/>
          </a:xfrm>
        </p:grpSpPr>
        <p:sp>
          <p:nvSpPr>
            <p:cNvPr id="2" name="Freeform 2"/>
            <p:cNvSpPr>
              <a:spLocks noChangeArrowheads="1"/>
            </p:cNvSpPr>
            <p:nvPr/>
          </p:nvSpPr>
          <p:spPr bwMode="auto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6666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1" name="Freeform 3"/>
            <p:cNvSpPr>
              <a:spLocks noChangeArrowheads="1"/>
            </p:cNvSpPr>
            <p:nvPr/>
          </p:nvSpPr>
          <p:spPr bwMode="auto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2" name="Freeform 4"/>
            <p:cNvSpPr>
              <a:spLocks noChangeArrowheads="1"/>
            </p:cNvSpPr>
            <p:nvPr/>
          </p:nvSpPr>
          <p:spPr bwMode="auto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3" name="Freeform 5"/>
            <p:cNvSpPr>
              <a:spLocks noChangeArrowheads="1"/>
            </p:cNvSpPr>
            <p:nvPr/>
          </p:nvSpPr>
          <p:spPr bwMode="auto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4" name="Freeform 6"/>
            <p:cNvSpPr>
              <a:spLocks noChangeArrowheads="1"/>
            </p:cNvSpPr>
            <p:nvPr/>
          </p:nvSpPr>
          <p:spPr bwMode="auto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5" name="Freeform 7"/>
            <p:cNvSpPr>
              <a:spLocks noChangeArrowheads="1"/>
            </p:cNvSpPr>
            <p:nvPr/>
          </p:nvSpPr>
          <p:spPr bwMode="auto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6" name="Freeform 8"/>
            <p:cNvSpPr>
              <a:spLocks noChangeArrowheads="1"/>
            </p:cNvSpPr>
            <p:nvPr/>
          </p:nvSpPr>
          <p:spPr bwMode="auto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7" name="Freeform 9"/>
            <p:cNvSpPr>
              <a:spLocks noChangeArrowheads="1"/>
            </p:cNvSpPr>
            <p:nvPr/>
          </p:nvSpPr>
          <p:spPr bwMode="auto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8" name="Freeform 10"/>
            <p:cNvSpPr>
              <a:spLocks noChangeArrowheads="1"/>
            </p:cNvSpPr>
            <p:nvPr/>
          </p:nvSpPr>
          <p:spPr bwMode="auto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9" name="Freeform 11"/>
            <p:cNvSpPr>
              <a:spLocks noChangeArrowheads="1"/>
            </p:cNvSpPr>
            <p:nvPr/>
          </p:nvSpPr>
          <p:spPr bwMode="auto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0" name="Freeform 12"/>
            <p:cNvSpPr>
              <a:spLocks noChangeArrowheads="1"/>
            </p:cNvSpPr>
            <p:nvPr/>
          </p:nvSpPr>
          <p:spPr bwMode="auto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1" name="Freeform 13"/>
            <p:cNvSpPr>
              <a:spLocks noChangeArrowheads="1"/>
            </p:cNvSpPr>
            <p:nvPr/>
          </p:nvSpPr>
          <p:spPr bwMode="auto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2" name="Freeform 14"/>
            <p:cNvSpPr>
              <a:spLocks noChangeArrowheads="1"/>
            </p:cNvSpPr>
            <p:nvPr/>
          </p:nvSpPr>
          <p:spPr bwMode="auto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3" name="Freeform 15"/>
            <p:cNvSpPr>
              <a:spLocks noChangeArrowheads="1"/>
            </p:cNvSpPr>
            <p:nvPr/>
          </p:nvSpPr>
          <p:spPr bwMode="auto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4" name="Freeform 16"/>
            <p:cNvSpPr>
              <a:spLocks noChangeArrowheads="1"/>
            </p:cNvSpPr>
            <p:nvPr/>
          </p:nvSpPr>
          <p:spPr bwMode="auto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rgbClr val="009999"/>
                </a:gs>
                <a:gs pos="100000">
                  <a:srgbClr val="008A8A"/>
                </a:gs>
              </a:gsLst>
              <a:lin ang="135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065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600200"/>
            <a:ext cx="7767638" cy="18240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2066" name="Rectangle 18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3638"/>
            <a:ext cx="2128838" cy="452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eaLnBrk="1">
              <a:tabLst>
                <a:tab pos="723900" algn="l"/>
                <a:tab pos="1447800" algn="l"/>
              </a:tabLst>
              <a:defRPr sz="1200" smtClean="0">
                <a:solidFill>
                  <a:srgbClr val="EAEAEA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67" name="Rectangle 19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0838" cy="452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 eaLnBrk="1">
              <a:tabLst>
                <a:tab pos="723900" algn="l"/>
                <a:tab pos="1447800" algn="l"/>
                <a:tab pos="2171700" algn="l"/>
              </a:tabLst>
              <a:defRPr sz="1200" smtClean="0">
                <a:solidFill>
                  <a:srgbClr val="EAEAEA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68" name="Rectangle 20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3638"/>
            <a:ext cx="2128838" cy="452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>
              <a:tabLst>
                <a:tab pos="723900" algn="l"/>
                <a:tab pos="1447800" algn="l"/>
              </a:tabLst>
              <a:defRPr sz="1200" smtClean="0">
                <a:solidFill>
                  <a:srgbClr val="EAEAEA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15FA5113-F6C8-4F42-A46B-6832422C81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69" name="Rectangle 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4838" cy="4521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>
    <p:fade/>
  </p:transition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Gothic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Gothic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Gothic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Gothic" charset="-128"/>
        </a:defRPr>
      </a:lvl5pPr>
      <a:lvl6pPr marL="25146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Gothic" charset="-128"/>
        </a:defRPr>
      </a:lvl6pPr>
      <a:lvl7pPr marL="29718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Gothic" charset="-128"/>
        </a:defRPr>
      </a:lvl7pPr>
      <a:lvl8pPr marL="34290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Gothic" charset="-128"/>
        </a:defRPr>
      </a:lvl8pPr>
      <a:lvl9pPr marL="38862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CC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Gothic" charset="-128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EAEAEA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EAEAEA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EAEAEA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EAEAEA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EAEAEA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EAEAEA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EAEAEA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EAEAEA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EAEAEA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paul@PikesPeakEconomicsClub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Relationship Id="rId4" Type="http://schemas.openxmlformats.org/officeDocument/2006/relationships/hyperlink" Target="http://www.pikespeakeconomicsclub.com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erc.org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dependent.org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00400"/>
            <a:ext cx="7767638" cy="34290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"</a:t>
            </a:r>
            <a:r>
              <a:rPr lang="en-US" dirty="0"/>
              <a:t>Rebellion to Tyrants is Obedience to </a:t>
            </a:r>
            <a:r>
              <a:rPr lang="en-US" dirty="0" smtClean="0"/>
              <a:t>God“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Great Seal Of The United States – original 1776 motto by Thomas Jefferson, Ben Franklin, and John Adams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1693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dirty="0" smtClean="0"/>
              <a:t>The End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00050" y="2438400"/>
            <a:ext cx="8229600" cy="1524000"/>
          </a:xfrm>
        </p:spPr>
        <p:txBody>
          <a:bodyPr/>
          <a:lstStyle/>
          <a:p>
            <a:pPr marL="338138" indent="-338138" eaLnBrk="1" hangingPunct="1"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endParaRPr lang="en-US" dirty="0" smtClean="0"/>
          </a:p>
          <a:p>
            <a:pPr marL="338138" indent="-338138" eaLnBrk="1" hangingPunct="1"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dirty="0" smtClean="0"/>
              <a:t>Thank you for your attention.</a:t>
            </a:r>
          </a:p>
          <a:p>
            <a:pPr marL="338138" indent="-338138" eaLnBrk="1" hangingPunct="1"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dirty="0" smtClean="0"/>
              <a:t>We have time for a few questions.</a:t>
            </a:r>
          </a:p>
        </p:txBody>
      </p:sp>
      <p:pic>
        <p:nvPicPr>
          <p:cNvPr id="4" name="Picture 2" descr="C:\Users\Paul\AppData\Local\Microsoft\Windows\Temporary Internet Files\Content.IE5\ZHCNKZDQ\MC900436903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990600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5700" dirty="0" smtClean="0"/>
              <a:t>Environmentalism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457200" y="2286000"/>
            <a:ext cx="8229600" cy="4572000"/>
          </a:xfrm>
        </p:spPr>
        <p:txBody>
          <a:bodyPr lIns="90000" tIns="46800" rIns="90000" bIns="46800"/>
          <a:lstStyle/>
          <a:p>
            <a:pPr marL="0" indent="0" algn="ctr" eaLnBrk="1" hangingPunct="1">
              <a:lnSpc>
                <a:spcPct val="80000"/>
              </a:lnSpc>
              <a:spcBef>
                <a:spcPts val="7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dirty="0" smtClean="0"/>
              <a:t>The Challenge of Liberty:</a:t>
            </a:r>
          </a:p>
          <a:p>
            <a:pPr marL="0" indent="0" algn="ctr" eaLnBrk="1" hangingPunct="1">
              <a:lnSpc>
                <a:spcPct val="80000"/>
              </a:lnSpc>
              <a:spcBef>
                <a:spcPts val="7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dirty="0" smtClean="0"/>
              <a:t>2013 Summer Seminars for Students</a:t>
            </a:r>
          </a:p>
          <a:p>
            <a:pPr marL="0" indent="0" algn="ctr" eaLnBrk="1" hangingPunct="1">
              <a:lnSpc>
                <a:spcPct val="80000"/>
              </a:lnSpc>
              <a:spcBef>
                <a:spcPts val="7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endParaRPr lang="en-US" sz="2800" dirty="0" smtClean="0"/>
          </a:p>
          <a:p>
            <a:pPr marL="0" indent="0" algn="ctr" eaLnBrk="1" hangingPunct="1">
              <a:lnSpc>
                <a:spcPct val="80000"/>
              </a:lnSpc>
              <a:spcBef>
                <a:spcPts val="7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2800" dirty="0" smtClean="0"/>
              <a:t>Independent Institute</a:t>
            </a:r>
          </a:p>
          <a:p>
            <a:pPr marL="0" indent="0" algn="ctr" eaLnBrk="1" hangingPunct="1">
              <a:lnSpc>
                <a:spcPct val="80000"/>
              </a:lnSpc>
              <a:spcBef>
                <a:spcPts val="7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2800" dirty="0" smtClean="0"/>
              <a:t>Colorado Springs, CO</a:t>
            </a:r>
          </a:p>
          <a:p>
            <a:pPr marL="0" indent="0" algn="ctr" eaLnBrk="1" hangingPunct="1">
              <a:lnSpc>
                <a:spcPct val="80000"/>
              </a:lnSpc>
              <a:spcBef>
                <a:spcPts val="7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2800" dirty="0" smtClean="0"/>
              <a:t>June 20, 2013</a:t>
            </a:r>
          </a:p>
          <a:p>
            <a:pPr marL="0" indent="0" algn="ctr" eaLnBrk="1" hangingPunct="1">
              <a:lnSpc>
                <a:spcPct val="80000"/>
              </a:lnSpc>
              <a:spcBef>
                <a:spcPts val="5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endParaRPr lang="en-US" sz="2000" dirty="0" smtClean="0"/>
          </a:p>
          <a:p>
            <a:pPr marL="0" indent="0" algn="ctr" eaLnBrk="1" hangingPunct="1">
              <a:lnSpc>
                <a:spcPct val="80000"/>
              </a:lnSpc>
              <a:spcBef>
                <a:spcPts val="5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2000" dirty="0" smtClean="0"/>
              <a:t>Paul T. Prentice, Ph.D.</a:t>
            </a:r>
          </a:p>
          <a:p>
            <a:pPr marL="0" indent="0" algn="ctr" eaLnBrk="1" hangingPunct="1">
              <a:lnSpc>
                <a:spcPct val="80000"/>
              </a:lnSpc>
              <a:spcBef>
                <a:spcPts val="3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2000" dirty="0" smtClean="0">
                <a:solidFill>
                  <a:srgbClr val="CCCCFF"/>
                </a:solidFill>
                <a:hlinkClick r:id="rId3"/>
              </a:rPr>
              <a:t>paul@PikesPeakEconomicsClub.com</a:t>
            </a:r>
          </a:p>
          <a:p>
            <a:pPr marL="0" indent="0" algn="ctr" eaLnBrk="1" hangingPunct="1">
              <a:lnSpc>
                <a:spcPct val="80000"/>
              </a:lnSpc>
              <a:spcBef>
                <a:spcPts val="3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2000" dirty="0" smtClean="0">
                <a:hlinkClick r:id="rId4"/>
              </a:rPr>
              <a:t>www.PikesPeakEconomicsClub.com</a:t>
            </a:r>
            <a:r>
              <a:rPr lang="en-US" sz="2000" dirty="0" smtClean="0"/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dirty="0" smtClean="0"/>
              <a:t>What is “Environmentalism”?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dirty="0" smtClean="0"/>
              <a:t>No clear definition.</a:t>
            </a: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u="sng" dirty="0" smtClean="0"/>
              <a:t>Webster</a:t>
            </a:r>
            <a:r>
              <a:rPr lang="en-US" sz="2400" dirty="0" smtClean="0"/>
              <a:t>: Advocacy </a:t>
            </a:r>
            <a:r>
              <a:rPr lang="en-US" sz="2400" dirty="0"/>
              <a:t>of the preservation, restoration, or improvement of the natural environment; </a:t>
            </a:r>
            <a:r>
              <a:rPr lang="en-US" sz="2400" i="1" dirty="0" smtClean="0"/>
              <a:t>especially</a:t>
            </a:r>
            <a:r>
              <a:rPr lang="en-US" sz="2400" b="1" dirty="0" smtClean="0"/>
              <a:t>:</a:t>
            </a:r>
            <a:r>
              <a:rPr lang="en-US" sz="2400" dirty="0" smtClean="0"/>
              <a:t> </a:t>
            </a:r>
            <a:r>
              <a:rPr lang="en-US" sz="2400" dirty="0"/>
              <a:t>the movement to control </a:t>
            </a:r>
            <a:r>
              <a:rPr lang="en-US" sz="2400" dirty="0" smtClean="0"/>
              <a:t>pollution.</a:t>
            </a: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dirty="0" smtClean="0"/>
              <a:t>Social consciousness, or political, movement?</a:t>
            </a: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dirty="0" smtClean="0"/>
              <a:t>Pagan religion?</a:t>
            </a: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dirty="0" smtClean="0"/>
              <a:t>Secular religion?</a:t>
            </a: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dirty="0" smtClean="0"/>
              <a:t>Judeo-Christian ethic – stewardship of the planet?</a:t>
            </a: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dirty="0"/>
              <a:t>Seems to assume that “Man” exists apart and separate from the natural environment.</a:t>
            </a: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dirty="0" smtClean="0"/>
              <a:t>Anti-Human ethic?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dirty="0" smtClean="0"/>
              <a:t>Wikipedia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dirty="0"/>
              <a:t>E</a:t>
            </a:r>
            <a:r>
              <a:rPr lang="en-US" sz="2400" dirty="0" smtClean="0"/>
              <a:t>nvironmentalism </a:t>
            </a:r>
            <a:r>
              <a:rPr lang="en-US" sz="2400" dirty="0"/>
              <a:t>is an attempt to balance relations between humans and the various natural systems on which they </a:t>
            </a:r>
            <a:r>
              <a:rPr lang="en-US" sz="2400" dirty="0" smtClean="0"/>
              <a:t>depend.</a:t>
            </a: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dirty="0" smtClean="0"/>
              <a:t>All the </a:t>
            </a:r>
            <a:r>
              <a:rPr lang="en-US" sz="2400" dirty="0"/>
              <a:t>components are accorded a proper degree </a:t>
            </a:r>
            <a:r>
              <a:rPr lang="en-US" sz="2400" dirty="0" smtClean="0"/>
              <a:t>of sustainability (capacity </a:t>
            </a:r>
            <a:r>
              <a:rPr lang="en-US" sz="2400" dirty="0"/>
              <a:t>to </a:t>
            </a:r>
            <a:r>
              <a:rPr lang="en-US" sz="2400" dirty="0" smtClean="0"/>
              <a:t>endure). </a:t>
            </a: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dirty="0" smtClean="0"/>
              <a:t>The </a:t>
            </a:r>
            <a:r>
              <a:rPr lang="en-US" sz="2400" dirty="0"/>
              <a:t>exact measures and outcomes of this balance is controversial and there are many different ways for environmental concerns to be expressed in practice. </a:t>
            </a:r>
            <a:endParaRPr lang="en-US" sz="2400" dirty="0" smtClean="0"/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dirty="0" smtClean="0"/>
              <a:t>Environmentalism </a:t>
            </a:r>
            <a:r>
              <a:rPr lang="en-US" sz="2400" dirty="0"/>
              <a:t>and environmental concerns are often represented by the </a:t>
            </a:r>
            <a:r>
              <a:rPr lang="en-US" sz="2400" dirty="0" smtClean="0"/>
              <a:t>color green, but </a:t>
            </a:r>
            <a:r>
              <a:rPr lang="en-US" sz="2400" dirty="0"/>
              <a:t>this association has been appropriated by the marketing industries and is a key tactic </a:t>
            </a:r>
            <a:r>
              <a:rPr lang="en-US" sz="2400" dirty="0" smtClean="0"/>
              <a:t>of “</a:t>
            </a:r>
            <a:r>
              <a:rPr lang="en-US" sz="2400" dirty="0" err="1" smtClean="0"/>
              <a:t>greenwashing</a:t>
            </a:r>
            <a:r>
              <a:rPr lang="en-US" sz="2400" dirty="0" smtClean="0"/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3419018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0" y="-112713"/>
            <a:ext cx="9144000" cy="1922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 anchorCtr="1"/>
          <a:lstStyle/>
          <a:p>
            <a:pPr algn="ct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40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Is Environmental</a:t>
            </a:r>
            <a:r>
              <a:rPr lang="en-US" sz="4000" b="1" u="sng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ism</a:t>
            </a:r>
            <a:r>
              <a:rPr lang="en-US" sz="40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a Philosophy? (must have three </a:t>
            </a:r>
            <a:r>
              <a:rPr lang="en-US" sz="4000" dirty="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distinct components)</a:t>
            </a:r>
          </a:p>
        </p:txBody>
      </p:sp>
      <p:grpSp>
        <p:nvGrpSpPr>
          <p:cNvPr id="7171" name="Group 2"/>
          <p:cNvGrpSpPr>
            <a:grpSpLocks/>
          </p:cNvGrpSpPr>
          <p:nvPr/>
        </p:nvGrpSpPr>
        <p:grpSpPr bwMode="auto">
          <a:xfrm>
            <a:off x="457200" y="1981200"/>
            <a:ext cx="8229600" cy="4494213"/>
            <a:chOff x="288" y="1248"/>
            <a:chExt cx="5184" cy="2831"/>
          </a:xfrm>
        </p:grpSpPr>
        <p:sp>
          <p:nvSpPr>
            <p:cNvPr id="7172" name="AutoShape 3"/>
            <p:cNvSpPr>
              <a:spLocks noChangeArrowheads="1"/>
            </p:cNvSpPr>
            <p:nvPr/>
          </p:nvSpPr>
          <p:spPr bwMode="auto">
            <a:xfrm>
              <a:off x="288" y="1248"/>
              <a:ext cx="5184" cy="2831"/>
            </a:xfrm>
            <a:prstGeom prst="roundRect">
              <a:avLst>
                <a:gd name="adj" fmla="val 32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7173" name="AutoShape 5"/>
            <p:cNvCxnSpPr>
              <a:cxnSpLocks noChangeShapeType="1"/>
              <a:stCxn id="7176" idx="0"/>
              <a:endCxn id="7174" idx="2"/>
            </p:cNvCxnSpPr>
            <p:nvPr/>
          </p:nvCxnSpPr>
          <p:spPr bwMode="auto">
            <a:xfrm flipV="1">
              <a:off x="2879" y="2377"/>
              <a:ext cx="566" cy="2"/>
            </a:xfrm>
            <a:prstGeom prst="bentConnector3">
              <a:avLst>
                <a:gd name="adj1" fmla="val 50000"/>
              </a:avLst>
            </a:prstGeom>
            <a:noFill/>
            <a:ln w="28440">
              <a:solidFill>
                <a:srgbClr val="EAEAEA"/>
              </a:solidFill>
              <a:miter lim="800000"/>
              <a:headEnd/>
              <a:tailEnd/>
            </a:ln>
          </p:spPr>
        </p:cxnSp>
        <p:sp>
          <p:nvSpPr>
            <p:cNvPr id="7174" name="AutoShape 7"/>
            <p:cNvSpPr>
              <a:spLocks noChangeArrowheads="1"/>
            </p:cNvSpPr>
            <p:nvPr/>
          </p:nvSpPr>
          <p:spPr bwMode="auto">
            <a:xfrm>
              <a:off x="2102" y="1248"/>
              <a:ext cx="1555" cy="1132"/>
            </a:xfrm>
            <a:prstGeom prst="roundRect">
              <a:avLst>
                <a:gd name="adj" fmla="val 16667"/>
              </a:avLst>
            </a:prstGeom>
            <a:solidFill>
              <a:srgbClr val="339966"/>
            </a:solidFill>
            <a:ln w="9360">
              <a:solidFill>
                <a:srgbClr val="EAEAEA"/>
              </a:solidFill>
              <a:miter lim="800000"/>
              <a:headEnd/>
              <a:tailEnd/>
            </a:ln>
          </p:spPr>
          <p:txBody>
            <a:bodyPr wrap="none" lIns="0" tIns="0" rIns="0" bIns="0" anchor="ctr"/>
            <a:lstStyle/>
            <a:p>
              <a:pPr algn="ctr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2800">
                  <a:solidFill>
                    <a:srgbClr val="EAEAEA"/>
                  </a:solidFill>
                  <a:latin typeface="Verdana" pitchFamily="32" charset="0"/>
                </a:rPr>
                <a:t>Philosophy</a:t>
              </a:r>
            </a:p>
            <a:p>
              <a:pPr algn="ctr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2100">
                  <a:solidFill>
                    <a:srgbClr val="EAEAEA"/>
                  </a:solidFill>
                  <a:latin typeface="Verdana" pitchFamily="32" charset="0"/>
                </a:rPr>
                <a:t>(love of truth</a:t>
              </a:r>
            </a:p>
            <a:p>
              <a:pPr algn="ctr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2100">
                  <a:solidFill>
                    <a:srgbClr val="EAEAEA"/>
                  </a:solidFill>
                  <a:latin typeface="Verdana" pitchFamily="32" charset="0"/>
                </a:rPr>
                <a:t>or knowledge)</a:t>
              </a:r>
            </a:p>
          </p:txBody>
        </p:sp>
        <p:sp>
          <p:nvSpPr>
            <p:cNvPr id="7175" name="AutoShape 8"/>
            <p:cNvSpPr>
              <a:spLocks noChangeArrowheads="1"/>
            </p:cNvSpPr>
            <p:nvPr/>
          </p:nvSpPr>
          <p:spPr bwMode="auto">
            <a:xfrm>
              <a:off x="288" y="2947"/>
              <a:ext cx="1555" cy="1132"/>
            </a:xfrm>
            <a:prstGeom prst="roundRect">
              <a:avLst>
                <a:gd name="adj" fmla="val 16667"/>
              </a:avLst>
            </a:prstGeom>
            <a:solidFill>
              <a:srgbClr val="339966"/>
            </a:solidFill>
            <a:ln w="9360">
              <a:solidFill>
                <a:srgbClr val="EAEAEA"/>
              </a:solidFill>
              <a:miter lim="800000"/>
              <a:headEnd/>
              <a:tailEnd/>
            </a:ln>
          </p:spPr>
          <p:txBody>
            <a:bodyPr wrap="none" lIns="0" tIns="0" rIns="0" bIns="0" anchor="ctr"/>
            <a:lstStyle/>
            <a:p>
              <a:pPr algn="ctr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2800">
                  <a:solidFill>
                    <a:srgbClr val="EAEAEA"/>
                  </a:solidFill>
                  <a:latin typeface="Verdana" pitchFamily="32" charset="0"/>
                </a:rPr>
                <a:t>Ethics</a:t>
              </a:r>
            </a:p>
            <a:p>
              <a:pPr algn="ctr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2100">
                  <a:solidFill>
                    <a:srgbClr val="EAEAEA"/>
                  </a:solidFill>
                  <a:latin typeface="Verdana" pitchFamily="32" charset="0"/>
                </a:rPr>
                <a:t>(moral code)</a:t>
              </a:r>
            </a:p>
          </p:txBody>
        </p:sp>
        <p:sp>
          <p:nvSpPr>
            <p:cNvPr id="7176" name="AutoShape 9"/>
            <p:cNvSpPr>
              <a:spLocks noChangeArrowheads="1"/>
            </p:cNvSpPr>
            <p:nvPr/>
          </p:nvSpPr>
          <p:spPr bwMode="auto">
            <a:xfrm>
              <a:off x="2102" y="2947"/>
              <a:ext cx="1555" cy="1132"/>
            </a:xfrm>
            <a:prstGeom prst="roundRect">
              <a:avLst>
                <a:gd name="adj" fmla="val 16667"/>
              </a:avLst>
            </a:prstGeom>
            <a:solidFill>
              <a:srgbClr val="339966"/>
            </a:solidFill>
            <a:ln w="9360">
              <a:solidFill>
                <a:srgbClr val="EAEAEA"/>
              </a:solidFill>
              <a:miter lim="800000"/>
              <a:headEnd/>
              <a:tailEnd/>
            </a:ln>
          </p:spPr>
          <p:txBody>
            <a:bodyPr wrap="none" lIns="0" tIns="0" rIns="0" bIns="0" anchor="ctr"/>
            <a:lstStyle/>
            <a:p>
              <a:pPr algn="ctr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2800">
                  <a:solidFill>
                    <a:srgbClr val="EAEAEA"/>
                  </a:solidFill>
                  <a:latin typeface="Verdana" pitchFamily="32" charset="0"/>
                </a:rPr>
                <a:t>Metaphysics</a:t>
              </a:r>
            </a:p>
            <a:p>
              <a:pPr algn="ctr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2100">
                  <a:solidFill>
                    <a:srgbClr val="EAEAEA"/>
                  </a:solidFill>
                  <a:latin typeface="Verdana" pitchFamily="32" charset="0"/>
                </a:rPr>
                <a:t>(nature of reality)</a:t>
              </a:r>
            </a:p>
          </p:txBody>
        </p:sp>
        <p:sp>
          <p:nvSpPr>
            <p:cNvPr id="7177" name="AutoShape 10"/>
            <p:cNvSpPr>
              <a:spLocks noChangeArrowheads="1"/>
            </p:cNvSpPr>
            <p:nvPr/>
          </p:nvSpPr>
          <p:spPr bwMode="auto">
            <a:xfrm>
              <a:off x="3917" y="2947"/>
              <a:ext cx="1555" cy="1132"/>
            </a:xfrm>
            <a:prstGeom prst="roundRect">
              <a:avLst>
                <a:gd name="adj" fmla="val 16667"/>
              </a:avLst>
            </a:prstGeom>
            <a:solidFill>
              <a:srgbClr val="339966"/>
            </a:solidFill>
            <a:ln w="9360">
              <a:solidFill>
                <a:srgbClr val="EAEAEA"/>
              </a:solidFill>
              <a:miter lim="800000"/>
              <a:headEnd/>
              <a:tailEnd/>
            </a:ln>
          </p:spPr>
          <p:txBody>
            <a:bodyPr wrap="none" lIns="0" tIns="0" rIns="0" bIns="0" anchor="ctr"/>
            <a:lstStyle/>
            <a:p>
              <a:pPr algn="ctr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2800">
                  <a:solidFill>
                    <a:srgbClr val="EAEAEA"/>
                  </a:solidFill>
                  <a:latin typeface="Verdana" pitchFamily="32" charset="0"/>
                </a:rPr>
                <a:t>Epistemology</a:t>
              </a:r>
            </a:p>
            <a:p>
              <a:pPr algn="ctr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2100">
                  <a:solidFill>
                    <a:srgbClr val="EAEAEA"/>
                  </a:solidFill>
                  <a:latin typeface="Verdana" pitchFamily="32" charset="0"/>
                </a:rPr>
                <a:t>(method for</a:t>
              </a:r>
            </a:p>
            <a:p>
              <a:pPr algn="ctr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US" sz="2100">
                  <a:solidFill>
                    <a:srgbClr val="EAEAEA"/>
                  </a:solidFill>
                  <a:latin typeface="Verdana" pitchFamily="32" charset="0"/>
                </a:rPr>
                <a:t> discovering truth)</a:t>
              </a:r>
            </a:p>
          </p:txBody>
        </p:sp>
      </p:grpSp>
      <p:cxnSp>
        <p:nvCxnSpPr>
          <p:cNvPr id="3" name="Straight Arrow Connector 2"/>
          <p:cNvCxnSpPr>
            <a:stCxn id="7174" idx="2"/>
            <a:endCxn id="7176" idx="0"/>
          </p:cNvCxnSpPr>
          <p:nvPr/>
        </p:nvCxnSpPr>
        <p:spPr bwMode="auto">
          <a:xfrm>
            <a:off x="4571207" y="3778250"/>
            <a:ext cx="0" cy="900113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" name="Straight Arrow Connector 4"/>
          <p:cNvCxnSpPr/>
          <p:nvPr/>
        </p:nvCxnSpPr>
        <p:spPr bwMode="auto">
          <a:xfrm flipH="1">
            <a:off x="2819400" y="3773488"/>
            <a:ext cx="517525" cy="1027112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>
            <a:off x="5805488" y="3773488"/>
            <a:ext cx="519112" cy="1027112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dirty="0" smtClean="0"/>
              <a:t>Green is the New Red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286000"/>
            <a:ext cx="9067800" cy="4575875"/>
          </a:xfrm>
        </p:spPr>
        <p:txBody>
          <a:bodyPr/>
          <a:lstStyle/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dirty="0" smtClean="0"/>
              <a:t>Political movement consisting of public command-and-control over private resources.</a:t>
            </a: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dirty="0" smtClean="0"/>
              <a:t>Mainstream economics is obsessed with cases of “externalities” and “market failure.”</a:t>
            </a: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dirty="0" smtClean="0"/>
              <a:t>Austrians counter that “government failure” is worse than “market failure.”</a:t>
            </a: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u="sng" dirty="0" err="1" smtClean="0"/>
              <a:t>Coase</a:t>
            </a:r>
            <a:r>
              <a:rPr lang="en-US" sz="2400" u="sng" dirty="0" smtClean="0"/>
              <a:t> Theorem</a:t>
            </a:r>
            <a:r>
              <a:rPr lang="en-US" sz="2400" dirty="0" smtClean="0"/>
              <a:t>: If trade is possible in an externality, then private bargaining will lead to economic efficiency without government interference. </a:t>
            </a: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dirty="0" smtClean="0"/>
              <a:t>A property right to clean air and clean water?</a:t>
            </a: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dirty="0" smtClean="0"/>
              <a:t>Adjudicate the violation of this property right as you would the violation of any other property right.</a:t>
            </a:r>
          </a:p>
        </p:txBody>
      </p:sp>
      <p:pic>
        <p:nvPicPr>
          <p:cNvPr id="4" name="Picture 2" descr="C:\Users\Paul\AppData\Local\Microsoft\Windows\Temporary Internet Files\Content.IE5\ZHCNKZDQ\MC900436903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0875" y="857250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928275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u="sng" dirty="0" smtClean="0"/>
              <a:t>Greener Than Thou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5181600"/>
          </a:xfrm>
        </p:spPr>
        <p:txBody>
          <a:bodyPr/>
          <a:lstStyle/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dirty="0" smtClean="0"/>
              <a:t>Terry Anderson: Property and Environment Research Center (PERC) </a:t>
            </a:r>
            <a:r>
              <a:rPr lang="en-US" sz="2400" dirty="0" smtClean="0">
                <a:hlinkClick r:id="rId3"/>
              </a:rPr>
              <a:t>www.perc.org</a:t>
            </a:r>
            <a:endParaRPr lang="en-US" sz="2400" dirty="0" smtClean="0"/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dirty="0" smtClean="0"/>
              <a:t>Successfully uses the </a:t>
            </a:r>
            <a:r>
              <a:rPr lang="en-US" sz="2400" dirty="0" err="1" smtClean="0"/>
              <a:t>Coase</a:t>
            </a:r>
            <a:r>
              <a:rPr lang="en-US" sz="2400" dirty="0" smtClean="0"/>
              <a:t> Theorem, private property, and market forces for </a:t>
            </a:r>
          </a:p>
          <a:p>
            <a:pPr marL="738188" lvl="1" indent="-338138" eaLnBrk="1" hangingPunct="1">
              <a:lnSpc>
                <a:spcPct val="90000"/>
              </a:lnSpc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000" dirty="0" smtClean="0"/>
              <a:t>Clean water</a:t>
            </a:r>
          </a:p>
          <a:p>
            <a:pPr marL="738188" lvl="1" indent="-338138" eaLnBrk="1" hangingPunct="1">
              <a:lnSpc>
                <a:spcPct val="90000"/>
              </a:lnSpc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000" dirty="0"/>
              <a:t>L</a:t>
            </a:r>
            <a:r>
              <a:rPr lang="en-US" sz="2000" dirty="0" smtClean="0"/>
              <a:t>and erosion</a:t>
            </a:r>
          </a:p>
          <a:p>
            <a:pPr marL="738188" lvl="1" indent="-338138" eaLnBrk="1" hangingPunct="1">
              <a:lnSpc>
                <a:spcPct val="90000"/>
              </a:lnSpc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000" dirty="0"/>
              <a:t>W</a:t>
            </a:r>
            <a:r>
              <a:rPr lang="en-US" sz="2000" dirty="0" smtClean="0"/>
              <a:t>aste disposal</a:t>
            </a:r>
          </a:p>
          <a:p>
            <a:pPr marL="738188" lvl="1" indent="-338138" eaLnBrk="1" hangingPunct="1">
              <a:lnSpc>
                <a:spcPct val="90000"/>
              </a:lnSpc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000" dirty="0"/>
              <a:t>E</a:t>
            </a:r>
            <a:r>
              <a:rPr lang="en-US" sz="2000" dirty="0" smtClean="0"/>
              <a:t>ndangered species </a:t>
            </a:r>
            <a:r>
              <a:rPr lang="en-US" sz="2000" dirty="0" smtClean="0"/>
              <a:t>protection</a:t>
            </a:r>
          </a:p>
          <a:p>
            <a:pPr marL="338138" indent="-338138" eaLnBrk="1" hangingPunct="1">
              <a:lnSpc>
                <a:spcPct val="90000"/>
              </a:lnSpc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dirty="0" smtClean="0"/>
              <a:t>Additional reading</a:t>
            </a:r>
          </a:p>
          <a:p>
            <a:pPr marL="738188" lvl="1" indent="-338138" eaLnBrk="1" hangingPunct="1">
              <a:lnSpc>
                <a:spcPct val="90000"/>
              </a:lnSpc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000" dirty="0" smtClean="0"/>
              <a:t>Dennis Avery, “</a:t>
            </a:r>
            <a:r>
              <a:rPr lang="en-US" sz="2000" u="sng" dirty="0" smtClean="0"/>
              <a:t>Saving the Planet With </a:t>
            </a:r>
            <a:r>
              <a:rPr lang="en-US" sz="2000" u="sng" dirty="0" err="1" smtClean="0"/>
              <a:t>Pesticies</a:t>
            </a:r>
            <a:r>
              <a:rPr lang="en-US" sz="2000" u="sng" dirty="0" smtClean="0"/>
              <a:t> and Plastic</a:t>
            </a:r>
            <a:r>
              <a:rPr lang="en-US" sz="2000" dirty="0" smtClean="0"/>
              <a:t>.”</a:t>
            </a:r>
          </a:p>
          <a:p>
            <a:pPr marL="738188" lvl="1" indent="-338138" eaLnBrk="1" hangingPunct="1">
              <a:lnSpc>
                <a:spcPct val="90000"/>
              </a:lnSpc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000" dirty="0" smtClean="0"/>
              <a:t>Stephen Moore, “</a:t>
            </a:r>
            <a:r>
              <a:rPr lang="en-US" sz="2000" u="sng" dirty="0" smtClean="0"/>
              <a:t>It’s Getting Better All the Time</a:t>
            </a:r>
            <a:r>
              <a:rPr lang="en-US" sz="2000" dirty="0" smtClean="0"/>
              <a:t>”</a:t>
            </a:r>
            <a:r>
              <a:rPr lang="en-US" sz="2000" u="sng" dirty="0" smtClean="0"/>
              <a:t>.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84886734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u="sng" dirty="0" err="1" smtClean="0"/>
              <a:t>Rethinkg</a:t>
            </a:r>
            <a:r>
              <a:rPr lang="en-US" u="sng" dirty="0" smtClean="0"/>
              <a:t> Green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419600"/>
          </a:xfrm>
        </p:spPr>
        <p:txBody>
          <a:bodyPr/>
          <a:lstStyle/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dirty="0" smtClean="0"/>
              <a:t>Robert Higgs (ed.): Independent Institute </a:t>
            </a:r>
            <a:r>
              <a:rPr lang="en-US" sz="2400" dirty="0" smtClean="0">
                <a:hlinkClick r:id="rId3"/>
              </a:rPr>
              <a:t>www.independent.org</a:t>
            </a:r>
            <a:r>
              <a:rPr lang="en-US" sz="2400" dirty="0"/>
              <a:t> </a:t>
            </a:r>
            <a:endParaRPr lang="en-US" sz="2400" dirty="0" smtClean="0"/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dirty="0" smtClean="0"/>
              <a:t>“Alternatives to Environmental Bureaucracy”</a:t>
            </a: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dirty="0" smtClean="0"/>
              <a:t>Exposes the myths that have contributed to failed environmental policies.</a:t>
            </a: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dirty="0" smtClean="0"/>
              <a:t>Proposes alternatives that recognize the power of incentives and the limitations of political and regulatory processes.</a:t>
            </a: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dirty="0" smtClean="0"/>
              <a:t>Shows how entrepreneurship and property rights can be utilized to simultaneously promote environmental quality and economic growth.</a:t>
            </a: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endParaRPr lang="en-US" sz="2400" dirty="0" smtClean="0"/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74355316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52400"/>
            <a:ext cx="8229600" cy="1398587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dirty="0" smtClean="0"/>
              <a:t>Alternative Energy</a:t>
            </a:r>
            <a:br>
              <a:rPr lang="en-US" dirty="0" smtClean="0"/>
            </a:br>
            <a:r>
              <a:rPr lang="en-US" dirty="0" smtClean="0"/>
              <a:t>(“renewable”)</a:t>
            </a:r>
            <a:endParaRPr lang="en-US" u="sng" dirty="0" smtClean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76400"/>
            <a:ext cx="8229600" cy="5181600"/>
          </a:xfrm>
        </p:spPr>
        <p:txBody>
          <a:bodyPr/>
          <a:lstStyle/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dirty="0" smtClean="0"/>
              <a:t>The hydro-carbon bond is the most energy-dense chemical bond yet discovered by Man.</a:t>
            </a: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dirty="0" smtClean="0"/>
              <a:t>Unlocking that bond literally fueled the industrial revolution and created the modern world.</a:t>
            </a: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dirty="0" smtClean="0"/>
              <a:t>Renewables such as Wind, Solar, and Biofuels are uneconomic compared with hydrocarbon technologies – could not exist without subsidies.</a:t>
            </a: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dirty="0" smtClean="0"/>
              <a:t>Every 1 job created in renewables costs 2.5 jobs elsewhere. Even Green Europe is scaling back. </a:t>
            </a: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dirty="0" smtClean="0"/>
              <a:t>On a life-cycle basis, renewables also have a more malignant environmental footprint (net environmental cost v. hydrocarbon).</a:t>
            </a: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r>
              <a:rPr lang="en-US" sz="2400" dirty="0" smtClean="0"/>
              <a:t>Result: Doubling of global food prices has resulted in untold additional starvations.</a:t>
            </a: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Clr>
                <a:srgbClr val="EEC85E"/>
              </a:buClr>
              <a:buSzPct val="70000"/>
              <a:buFont typeface="Wingdings" charset="2"/>
              <a:buChar char=""/>
              <a:tabLst>
                <a:tab pos="338138" algn="l"/>
                <a:tab pos="450850" algn="l"/>
                <a:tab pos="908050" algn="l"/>
                <a:tab pos="1365250" algn="l"/>
                <a:tab pos="1822450" algn="l"/>
                <a:tab pos="2279650" algn="l"/>
                <a:tab pos="2736850" algn="l"/>
                <a:tab pos="3194050" algn="l"/>
                <a:tab pos="3651250" algn="l"/>
                <a:tab pos="4108450" algn="l"/>
                <a:tab pos="4565650" algn="l"/>
                <a:tab pos="5022850" algn="l"/>
                <a:tab pos="5480050" algn="l"/>
                <a:tab pos="5937250" algn="l"/>
                <a:tab pos="6394450" algn="l"/>
                <a:tab pos="6851650" algn="l"/>
                <a:tab pos="7308850" algn="l"/>
                <a:tab pos="7766050" algn="l"/>
                <a:tab pos="8223250" algn="l"/>
                <a:tab pos="8680450" algn="l"/>
                <a:tab pos="9137650" algn="l"/>
              </a:tabLst>
              <a:defRPr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20191384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MS Gothic"/>
        <a:cs typeface=""/>
      </a:majorFont>
      <a:minorFont>
        <a:latin typeface="Verdana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MS Gothic"/>
        <a:cs typeface=""/>
      </a:majorFont>
      <a:minorFont>
        <a:latin typeface="Verdana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942</TotalTime>
  <Words>574</Words>
  <Application>Microsoft Office PowerPoint</Application>
  <PresentationFormat>On-screen Show (4:3)</PresentationFormat>
  <Paragraphs>71</Paragraphs>
  <Slides>10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1_Office Theme</vt:lpstr>
      <vt:lpstr>   "Rebellion to Tyrants is Obedience to God“  Great Seal Of The United States – original 1776 motto by Thomas Jefferson, Ben Franklin, and John Adams </vt:lpstr>
      <vt:lpstr>Environmentalism</vt:lpstr>
      <vt:lpstr>What is “Environmentalism”?</vt:lpstr>
      <vt:lpstr>Wikipedia</vt:lpstr>
      <vt:lpstr>PowerPoint Presentation</vt:lpstr>
      <vt:lpstr>Green is the New Red</vt:lpstr>
      <vt:lpstr>Greener Than Thou</vt:lpstr>
      <vt:lpstr>Rethinkg Green</vt:lpstr>
      <vt:lpstr>Alternative Energy (“renewable”)</vt:lpstr>
      <vt:lpstr>The End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Moral Basis of Capitalism</dc:title>
  <dc:creator>Paul</dc:creator>
  <cp:lastModifiedBy>Paul</cp:lastModifiedBy>
  <cp:revision>135</cp:revision>
  <cp:lastPrinted>2012-04-09T00:01:41Z</cp:lastPrinted>
  <dcterms:created xsi:type="dcterms:W3CDTF">2009-09-26T02:06:28Z</dcterms:created>
  <dcterms:modified xsi:type="dcterms:W3CDTF">2013-06-20T01:23:02Z</dcterms:modified>
</cp:coreProperties>
</file>