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1" r:id="rId2"/>
    <p:sldMasterId id="2147483674" r:id="rId3"/>
    <p:sldMasterId id="2147483687" r:id="rId4"/>
  </p:sldMasterIdLst>
  <p:notesMasterIdLst>
    <p:notesMasterId r:id="rId23"/>
  </p:notesMasterIdLst>
  <p:sldIdLst>
    <p:sldId id="275" r:id="rId5"/>
    <p:sldId id="274" r:id="rId6"/>
    <p:sldId id="257" r:id="rId7"/>
    <p:sldId id="258" r:id="rId8"/>
    <p:sldId id="260" r:id="rId9"/>
    <p:sldId id="262" r:id="rId10"/>
    <p:sldId id="263" r:id="rId11"/>
    <p:sldId id="264" r:id="rId12"/>
    <p:sldId id="265" r:id="rId13"/>
    <p:sldId id="266" r:id="rId14"/>
    <p:sldId id="267" r:id="rId15"/>
    <p:sldId id="271" r:id="rId16"/>
    <p:sldId id="279" r:id="rId17"/>
    <p:sldId id="269" r:id="rId18"/>
    <p:sldId id="270" r:id="rId19"/>
    <p:sldId id="272" r:id="rId20"/>
    <p:sldId id="278" r:id="rId21"/>
    <p:sldId id="277"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9" autoAdjust="0"/>
    <p:restoredTop sz="94660"/>
  </p:normalViewPr>
  <p:slideViewPr>
    <p:cSldViewPr>
      <p:cViewPr varScale="1">
        <p:scale>
          <a:sx n="65" d="100"/>
          <a:sy n="65" d="100"/>
        </p:scale>
        <p:origin x="-11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6CD22C-1BCA-4D2D-9C3E-788C1634E990}" type="datetimeFigureOut">
              <a:rPr lang="en-US" smtClean="0"/>
              <a:t>6/19/2013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B7E035-00C0-4BB7-B7C7-D0E366CE06BF}" type="slidenum">
              <a:rPr lang="en-US" smtClean="0"/>
              <a:t>‹#›</a:t>
            </a:fld>
            <a:endParaRPr lang="en-US"/>
          </a:p>
        </p:txBody>
      </p:sp>
    </p:spTree>
    <p:extLst>
      <p:ext uri="{BB962C8B-B14F-4D97-AF65-F5344CB8AC3E}">
        <p14:creationId xmlns:p14="http://schemas.microsoft.com/office/powerpoint/2010/main" val="1615558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2143125" y="693914"/>
            <a:ext cx="2571750" cy="3428001"/>
          </a:xfrm>
          <a:prstGeom prst="rect">
            <a:avLst/>
          </a:prstGeom>
          <a:solidFill>
            <a:srgbClr val="FFFFFF"/>
          </a:solidFill>
          <a:ln w="9360">
            <a:solidFill>
              <a:srgbClr val="000000"/>
            </a:solidFill>
            <a:miter lim="800000"/>
            <a:headEnd/>
            <a:tailEnd/>
          </a:ln>
        </p:spPr>
        <p:txBody>
          <a:bodyPr wrap="none" anchor="ctr"/>
          <a:lstStyle/>
          <a:p>
            <a:pPr defTabSz="457200">
              <a:buClr>
                <a:srgbClr val="000000"/>
              </a:buClr>
              <a:buSzPct val="100000"/>
              <a:buFont typeface="Times New Roman" pitchFamily="16" charset="0"/>
              <a:buNone/>
            </a:pPr>
            <a:endParaRPr lang="en-US">
              <a:solidFill>
                <a:prstClr val="white"/>
              </a:solidFill>
              <a:latin typeface="Arial" charset="0"/>
              <a:ea typeface="MS Gothic" charset="-128"/>
            </a:endParaRPr>
          </a:p>
        </p:txBody>
      </p:sp>
      <p:sp>
        <p:nvSpPr>
          <p:cNvPr id="37891" name="Rectangle 2"/>
          <p:cNvSpPr txBox="1">
            <a:spLocks noGrp="1" noChangeArrowheads="1"/>
          </p:cNvSpPr>
          <p:nvPr>
            <p:ph type="body"/>
          </p:nvPr>
        </p:nvSpPr>
        <p:spPr>
          <a:xfrm>
            <a:off x="685801" y="4342561"/>
            <a:ext cx="5483225" cy="4110723"/>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2143125" y="693914"/>
            <a:ext cx="2571750" cy="3428001"/>
          </a:xfrm>
          <a:prstGeom prst="rect">
            <a:avLst/>
          </a:prstGeom>
          <a:solidFill>
            <a:srgbClr val="FFFFFF"/>
          </a:solidFill>
          <a:ln w="9360">
            <a:solidFill>
              <a:srgbClr val="000000"/>
            </a:solidFill>
            <a:miter lim="800000"/>
            <a:headEnd/>
            <a:tailEnd/>
          </a:ln>
        </p:spPr>
        <p:txBody>
          <a:bodyPr wrap="none" anchor="ctr"/>
          <a:lstStyle/>
          <a:p>
            <a:pPr defTabSz="457200">
              <a:buClr>
                <a:srgbClr val="000000"/>
              </a:buClr>
              <a:buSzPct val="100000"/>
              <a:buFont typeface="Times New Roman" pitchFamily="16" charset="0"/>
              <a:buNone/>
            </a:pPr>
            <a:endParaRPr lang="en-US">
              <a:solidFill>
                <a:prstClr val="white"/>
              </a:solidFill>
              <a:latin typeface="Arial" charset="0"/>
              <a:ea typeface="MS Gothic" charset="-128"/>
            </a:endParaRPr>
          </a:p>
        </p:txBody>
      </p:sp>
      <p:sp>
        <p:nvSpPr>
          <p:cNvPr id="70659" name="Rectangle 2"/>
          <p:cNvSpPr txBox="1">
            <a:spLocks noGrp="1" noChangeArrowheads="1"/>
          </p:cNvSpPr>
          <p:nvPr>
            <p:ph type="body"/>
          </p:nvPr>
        </p:nvSpPr>
        <p:spPr>
          <a:xfrm>
            <a:off x="685801" y="4342561"/>
            <a:ext cx="5483225" cy="4110723"/>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4716463" y="5345113"/>
            <a:ext cx="4427537" cy="1512887"/>
            <a:chOff x="2971" y="3367"/>
            <a:chExt cx="2789" cy="953"/>
          </a:xfrm>
        </p:grpSpPr>
        <p:sp>
          <p:nvSpPr>
            <p:cNvPr id="5123"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5124"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25"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26"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27"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28"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29"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0"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1"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2"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3"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4"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5"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6"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5137"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5138"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5139"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5140" name="Rectangle 20"/>
          <p:cNvSpPr>
            <a:spLocks noGrp="1" noChangeArrowheads="1"/>
          </p:cNvSpPr>
          <p:nvPr>
            <p:ph type="dt" sz="quarter" idx="2"/>
          </p:nvPr>
        </p:nvSpPr>
        <p:spPr/>
        <p:txBody>
          <a:bodyPr/>
          <a:lstStyle>
            <a:lvl1pPr>
              <a:defRPr/>
            </a:lvl1pPr>
          </a:lstStyle>
          <a:p>
            <a:endParaRPr lang="en-US"/>
          </a:p>
        </p:txBody>
      </p:sp>
      <p:sp>
        <p:nvSpPr>
          <p:cNvPr id="5141" name="Rectangle 21"/>
          <p:cNvSpPr>
            <a:spLocks noGrp="1" noChangeArrowheads="1"/>
          </p:cNvSpPr>
          <p:nvPr>
            <p:ph type="ftr" sz="quarter" idx="3"/>
          </p:nvPr>
        </p:nvSpPr>
        <p:spPr/>
        <p:txBody>
          <a:bodyPr/>
          <a:lstStyle>
            <a:lvl1pPr>
              <a:defRPr/>
            </a:lvl1pPr>
          </a:lstStyle>
          <a:p>
            <a:endParaRPr lang="en-US"/>
          </a:p>
        </p:txBody>
      </p:sp>
      <p:sp>
        <p:nvSpPr>
          <p:cNvPr id="5142" name="Rectangle 22"/>
          <p:cNvSpPr>
            <a:spLocks noGrp="1" noChangeArrowheads="1"/>
          </p:cNvSpPr>
          <p:nvPr>
            <p:ph type="sldNum" sz="quarter" idx="4"/>
          </p:nvPr>
        </p:nvSpPr>
        <p:spPr/>
        <p:txBody>
          <a:bodyPr/>
          <a:lstStyle>
            <a:lvl1pPr>
              <a:defRPr/>
            </a:lvl1pPr>
          </a:lstStyle>
          <a:p>
            <a:fld id="{521CC56C-B656-47DD-9CE0-6DF7C190693F}"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38"/>
                                        </p:tgtEl>
                                        <p:attrNameLst>
                                          <p:attrName>style.visibility</p:attrName>
                                        </p:attrNameLst>
                                      </p:cBhvr>
                                      <p:to>
                                        <p:strVal val="visible"/>
                                      </p:to>
                                    </p:set>
                                    <p:animEffect transition="in" filter="fade">
                                      <p:cBhvr>
                                        <p:cTn id="7" dur="2000"/>
                                        <p:tgtEl>
                                          <p:spTgt spid="51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39">
                                            <p:txEl>
                                              <p:pRg st="0" end="0"/>
                                            </p:txEl>
                                          </p:spTgt>
                                        </p:tgtEl>
                                        <p:attrNameLst>
                                          <p:attrName>style.visibility</p:attrName>
                                        </p:attrNameLst>
                                      </p:cBhvr>
                                      <p:to>
                                        <p:strVal val="visible"/>
                                      </p:to>
                                    </p:set>
                                    <p:animEffect transition="in" filter="fade">
                                      <p:cBhvr>
                                        <p:cTn id="12" dur="2000"/>
                                        <p:tgtEl>
                                          <p:spTgt spid="51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8" grpId="0"/>
      <p:bldP spid="5139" grpId="0" build="p">
        <p:tmplLst>
          <p:tmpl lvl="1">
            <p:tnLst>
              <p:par>
                <p:cTn presetID="10" presetClass="entr" presetSubtype="0" fill="hold" nodeType="clickEffect">
                  <p:stCondLst>
                    <p:cond delay="0"/>
                  </p:stCondLst>
                  <p:childTnLst>
                    <p:set>
                      <p:cBhvr>
                        <p:cTn dur="1" fill="hold">
                          <p:stCondLst>
                            <p:cond delay="0"/>
                          </p:stCondLst>
                        </p:cTn>
                        <p:tgtEl>
                          <p:spTgt spid="5139"/>
                        </p:tgtEl>
                        <p:attrNameLst>
                          <p:attrName>style.visibility</p:attrName>
                        </p:attrNameLst>
                      </p:cBhvr>
                      <p:to>
                        <p:strVal val="visible"/>
                      </p:to>
                    </p:set>
                    <p:animEffect transition="in" filter="fade">
                      <p:cBhvr>
                        <p:cTn dur="2000"/>
                        <p:tgtEl>
                          <p:spTgt spid="5139"/>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F214F9-AF24-4A05-B182-EBF60ACE44A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660353-B224-4E82-B737-CAEE1C519C1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88E60C4-9DE8-4C6E-83F2-EF13ABD9B250}" type="slidenum">
              <a:rPr lang="en-US"/>
              <a:pPr>
                <a:defRPr/>
              </a:pPr>
              <a:t>‹#›</a:t>
            </a:fld>
            <a:endParaRPr lang="en-US"/>
          </a:p>
        </p:txBody>
      </p:sp>
    </p:spTree>
    <p:extLst>
      <p:ext uri="{BB962C8B-B14F-4D97-AF65-F5344CB8AC3E}">
        <p14:creationId xmlns:p14="http://schemas.microsoft.com/office/powerpoint/2010/main" val="316183635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72D2C6E-C2E9-4D59-9AD6-F19CB043AEFA}" type="slidenum">
              <a:rPr lang="en-US"/>
              <a:pPr>
                <a:defRPr/>
              </a:pPr>
              <a:t>‹#›</a:t>
            </a:fld>
            <a:endParaRPr lang="en-US"/>
          </a:p>
        </p:txBody>
      </p:sp>
    </p:spTree>
    <p:extLst>
      <p:ext uri="{BB962C8B-B14F-4D97-AF65-F5344CB8AC3E}">
        <p14:creationId xmlns:p14="http://schemas.microsoft.com/office/powerpoint/2010/main" val="74203130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8159C415-AAEA-4394-B9D0-B75FCE738258}" type="slidenum">
              <a:rPr lang="en-US"/>
              <a:pPr>
                <a:defRPr/>
              </a:pPr>
              <a:t>‹#›</a:t>
            </a:fld>
            <a:endParaRPr lang="en-US"/>
          </a:p>
        </p:txBody>
      </p:sp>
    </p:spTree>
    <p:extLst>
      <p:ext uri="{BB962C8B-B14F-4D97-AF65-F5344CB8AC3E}">
        <p14:creationId xmlns:p14="http://schemas.microsoft.com/office/powerpoint/2010/main" val="2633135989"/>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4963"/>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123680D-E5F3-47F8-8F99-938C99345553}" type="slidenum">
              <a:rPr lang="en-US"/>
              <a:pPr>
                <a:defRPr/>
              </a:pPr>
              <a:t>‹#›</a:t>
            </a:fld>
            <a:endParaRPr lang="en-US"/>
          </a:p>
        </p:txBody>
      </p:sp>
    </p:spTree>
    <p:extLst>
      <p:ext uri="{BB962C8B-B14F-4D97-AF65-F5344CB8AC3E}">
        <p14:creationId xmlns:p14="http://schemas.microsoft.com/office/powerpoint/2010/main" val="2442382079"/>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CF858C1D-1481-4C4E-B4A7-C3689612F4E6}" type="slidenum">
              <a:rPr lang="en-US"/>
              <a:pPr>
                <a:defRPr/>
              </a:pPr>
              <a:t>‹#›</a:t>
            </a:fld>
            <a:endParaRPr lang="en-US"/>
          </a:p>
        </p:txBody>
      </p:sp>
    </p:spTree>
    <p:extLst>
      <p:ext uri="{BB962C8B-B14F-4D97-AF65-F5344CB8AC3E}">
        <p14:creationId xmlns:p14="http://schemas.microsoft.com/office/powerpoint/2010/main" val="161609215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817570CE-BCAD-4F93-89A9-A7E796BDDCFF}" type="slidenum">
              <a:rPr lang="en-US"/>
              <a:pPr>
                <a:defRPr/>
              </a:pPr>
              <a:t>‹#›</a:t>
            </a:fld>
            <a:endParaRPr lang="en-US"/>
          </a:p>
        </p:txBody>
      </p:sp>
    </p:spTree>
    <p:extLst>
      <p:ext uri="{BB962C8B-B14F-4D97-AF65-F5344CB8AC3E}">
        <p14:creationId xmlns:p14="http://schemas.microsoft.com/office/powerpoint/2010/main" val="1438885708"/>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3C709D51-BADA-4EB5-BB46-51AE50A9E0EB}" type="slidenum">
              <a:rPr lang="en-US"/>
              <a:pPr>
                <a:defRPr/>
              </a:pPr>
              <a:t>‹#›</a:t>
            </a:fld>
            <a:endParaRPr lang="en-US"/>
          </a:p>
        </p:txBody>
      </p:sp>
    </p:spTree>
    <p:extLst>
      <p:ext uri="{BB962C8B-B14F-4D97-AF65-F5344CB8AC3E}">
        <p14:creationId xmlns:p14="http://schemas.microsoft.com/office/powerpoint/2010/main" val="321524689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632A1A15-8B61-4EB4-A574-9B99F1E76516}" type="slidenum">
              <a:rPr lang="en-US"/>
              <a:pPr>
                <a:defRPr/>
              </a:pPr>
              <a:t>‹#›</a:t>
            </a:fld>
            <a:endParaRPr lang="en-US"/>
          </a:p>
        </p:txBody>
      </p:sp>
    </p:spTree>
    <p:extLst>
      <p:ext uri="{BB962C8B-B14F-4D97-AF65-F5344CB8AC3E}">
        <p14:creationId xmlns:p14="http://schemas.microsoft.com/office/powerpoint/2010/main" val="205638685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B10DC3-0695-4F64-B392-DA11F2962D29}"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18332D21-3D3F-4235-99F7-D48D3E861C7B}" type="slidenum">
              <a:rPr lang="en-US"/>
              <a:pPr>
                <a:defRPr/>
              </a:pPr>
              <a:t>‹#›</a:t>
            </a:fld>
            <a:endParaRPr lang="en-US"/>
          </a:p>
        </p:txBody>
      </p:sp>
    </p:spTree>
    <p:extLst>
      <p:ext uri="{BB962C8B-B14F-4D97-AF65-F5344CB8AC3E}">
        <p14:creationId xmlns:p14="http://schemas.microsoft.com/office/powerpoint/2010/main" val="232250629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47663313-E3EB-4801-9730-4B23CAFF6AD8}" type="slidenum">
              <a:rPr lang="en-US"/>
              <a:pPr>
                <a:defRPr/>
              </a:pPr>
              <a:t>‹#›</a:t>
            </a:fld>
            <a:endParaRPr lang="en-US"/>
          </a:p>
        </p:txBody>
      </p:sp>
    </p:spTree>
    <p:extLst>
      <p:ext uri="{BB962C8B-B14F-4D97-AF65-F5344CB8AC3E}">
        <p14:creationId xmlns:p14="http://schemas.microsoft.com/office/powerpoint/2010/main" val="503641266"/>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600200"/>
            <a:ext cx="2055813"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6625"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D10A9EF-4850-4D90-8B0A-79AD583A0502}" type="slidenum">
              <a:rPr lang="en-US"/>
              <a:pPr>
                <a:defRPr/>
              </a:pPr>
              <a:t>‹#›</a:t>
            </a:fld>
            <a:endParaRPr lang="en-US"/>
          </a:p>
        </p:txBody>
      </p:sp>
    </p:spTree>
    <p:extLst>
      <p:ext uri="{BB962C8B-B14F-4D97-AF65-F5344CB8AC3E}">
        <p14:creationId xmlns:p14="http://schemas.microsoft.com/office/powerpoint/2010/main" val="317575272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67638" cy="1824038"/>
          </a:xfrm>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E6B00C85-9A62-426A-B24B-CE297068C469}" type="slidenum">
              <a:rPr lang="en-US"/>
              <a:pPr>
                <a:defRPr/>
              </a:pPr>
              <a:t>‹#›</a:t>
            </a:fld>
            <a:endParaRPr lang="en-US"/>
          </a:p>
        </p:txBody>
      </p:sp>
    </p:spTree>
    <p:extLst>
      <p:ext uri="{BB962C8B-B14F-4D97-AF65-F5344CB8AC3E}">
        <p14:creationId xmlns:p14="http://schemas.microsoft.com/office/powerpoint/2010/main" val="18551708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88E60C4-9DE8-4C6E-83F2-EF13ABD9B250}" type="slidenum">
              <a:rPr lang="en-US"/>
              <a:pPr>
                <a:defRPr/>
              </a:pPr>
              <a:t>‹#›</a:t>
            </a:fld>
            <a:endParaRPr lang="en-US"/>
          </a:p>
        </p:txBody>
      </p:sp>
    </p:spTree>
    <p:extLst>
      <p:ext uri="{BB962C8B-B14F-4D97-AF65-F5344CB8AC3E}">
        <p14:creationId xmlns:p14="http://schemas.microsoft.com/office/powerpoint/2010/main" val="122392724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72D2C6E-C2E9-4D59-9AD6-F19CB043AEFA}" type="slidenum">
              <a:rPr lang="en-US"/>
              <a:pPr>
                <a:defRPr/>
              </a:pPr>
              <a:t>‹#›</a:t>
            </a:fld>
            <a:endParaRPr lang="en-US"/>
          </a:p>
        </p:txBody>
      </p:sp>
    </p:spTree>
    <p:extLst>
      <p:ext uri="{BB962C8B-B14F-4D97-AF65-F5344CB8AC3E}">
        <p14:creationId xmlns:p14="http://schemas.microsoft.com/office/powerpoint/2010/main" val="483372743"/>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8159C415-AAEA-4394-B9D0-B75FCE738258}" type="slidenum">
              <a:rPr lang="en-US"/>
              <a:pPr>
                <a:defRPr/>
              </a:pPr>
              <a:t>‹#›</a:t>
            </a:fld>
            <a:endParaRPr lang="en-US"/>
          </a:p>
        </p:txBody>
      </p:sp>
    </p:spTree>
    <p:extLst>
      <p:ext uri="{BB962C8B-B14F-4D97-AF65-F5344CB8AC3E}">
        <p14:creationId xmlns:p14="http://schemas.microsoft.com/office/powerpoint/2010/main" val="1028636438"/>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4963"/>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123680D-E5F3-47F8-8F99-938C99345553}" type="slidenum">
              <a:rPr lang="en-US"/>
              <a:pPr>
                <a:defRPr/>
              </a:pPr>
              <a:t>‹#›</a:t>
            </a:fld>
            <a:endParaRPr lang="en-US"/>
          </a:p>
        </p:txBody>
      </p:sp>
    </p:spTree>
    <p:extLst>
      <p:ext uri="{BB962C8B-B14F-4D97-AF65-F5344CB8AC3E}">
        <p14:creationId xmlns:p14="http://schemas.microsoft.com/office/powerpoint/2010/main" val="432983825"/>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CF858C1D-1481-4C4E-B4A7-C3689612F4E6}" type="slidenum">
              <a:rPr lang="en-US"/>
              <a:pPr>
                <a:defRPr/>
              </a:pPr>
              <a:t>‹#›</a:t>
            </a:fld>
            <a:endParaRPr lang="en-US"/>
          </a:p>
        </p:txBody>
      </p:sp>
    </p:spTree>
    <p:extLst>
      <p:ext uri="{BB962C8B-B14F-4D97-AF65-F5344CB8AC3E}">
        <p14:creationId xmlns:p14="http://schemas.microsoft.com/office/powerpoint/2010/main" val="3816729803"/>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817570CE-BCAD-4F93-89A9-A7E796BDDCFF}" type="slidenum">
              <a:rPr lang="en-US"/>
              <a:pPr>
                <a:defRPr/>
              </a:pPr>
              <a:t>‹#›</a:t>
            </a:fld>
            <a:endParaRPr lang="en-US"/>
          </a:p>
        </p:txBody>
      </p:sp>
    </p:spTree>
    <p:extLst>
      <p:ext uri="{BB962C8B-B14F-4D97-AF65-F5344CB8AC3E}">
        <p14:creationId xmlns:p14="http://schemas.microsoft.com/office/powerpoint/2010/main" val="239234200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499135-5FAB-457D-B497-1436AE5EA5B7}"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3C709D51-BADA-4EB5-BB46-51AE50A9E0EB}" type="slidenum">
              <a:rPr lang="en-US"/>
              <a:pPr>
                <a:defRPr/>
              </a:pPr>
              <a:t>‹#›</a:t>
            </a:fld>
            <a:endParaRPr lang="en-US"/>
          </a:p>
        </p:txBody>
      </p:sp>
    </p:spTree>
    <p:extLst>
      <p:ext uri="{BB962C8B-B14F-4D97-AF65-F5344CB8AC3E}">
        <p14:creationId xmlns:p14="http://schemas.microsoft.com/office/powerpoint/2010/main" val="540502974"/>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632A1A15-8B61-4EB4-A574-9B99F1E76516}" type="slidenum">
              <a:rPr lang="en-US"/>
              <a:pPr>
                <a:defRPr/>
              </a:pPr>
              <a:t>‹#›</a:t>
            </a:fld>
            <a:endParaRPr lang="en-US"/>
          </a:p>
        </p:txBody>
      </p:sp>
    </p:spTree>
    <p:extLst>
      <p:ext uri="{BB962C8B-B14F-4D97-AF65-F5344CB8AC3E}">
        <p14:creationId xmlns:p14="http://schemas.microsoft.com/office/powerpoint/2010/main" val="266134541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18332D21-3D3F-4235-99F7-D48D3E861C7B}" type="slidenum">
              <a:rPr lang="en-US"/>
              <a:pPr>
                <a:defRPr/>
              </a:pPr>
              <a:t>‹#›</a:t>
            </a:fld>
            <a:endParaRPr lang="en-US"/>
          </a:p>
        </p:txBody>
      </p:sp>
    </p:spTree>
    <p:extLst>
      <p:ext uri="{BB962C8B-B14F-4D97-AF65-F5344CB8AC3E}">
        <p14:creationId xmlns:p14="http://schemas.microsoft.com/office/powerpoint/2010/main" val="1832598222"/>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47663313-E3EB-4801-9730-4B23CAFF6AD8}" type="slidenum">
              <a:rPr lang="en-US"/>
              <a:pPr>
                <a:defRPr/>
              </a:pPr>
              <a:t>‹#›</a:t>
            </a:fld>
            <a:endParaRPr lang="en-US"/>
          </a:p>
        </p:txBody>
      </p:sp>
    </p:spTree>
    <p:extLst>
      <p:ext uri="{BB962C8B-B14F-4D97-AF65-F5344CB8AC3E}">
        <p14:creationId xmlns:p14="http://schemas.microsoft.com/office/powerpoint/2010/main" val="1332205483"/>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600200"/>
            <a:ext cx="2055813"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6625"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D10A9EF-4850-4D90-8B0A-79AD583A0502}" type="slidenum">
              <a:rPr lang="en-US"/>
              <a:pPr>
                <a:defRPr/>
              </a:pPr>
              <a:t>‹#›</a:t>
            </a:fld>
            <a:endParaRPr lang="en-US"/>
          </a:p>
        </p:txBody>
      </p:sp>
    </p:spTree>
    <p:extLst>
      <p:ext uri="{BB962C8B-B14F-4D97-AF65-F5344CB8AC3E}">
        <p14:creationId xmlns:p14="http://schemas.microsoft.com/office/powerpoint/2010/main" val="98293358"/>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67638" cy="1824038"/>
          </a:xfrm>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E6B00C85-9A62-426A-B24B-CE297068C469}" type="slidenum">
              <a:rPr lang="en-US"/>
              <a:pPr>
                <a:defRPr/>
              </a:pPr>
              <a:t>‹#›</a:t>
            </a:fld>
            <a:endParaRPr lang="en-US"/>
          </a:p>
        </p:txBody>
      </p:sp>
    </p:spTree>
    <p:extLst>
      <p:ext uri="{BB962C8B-B14F-4D97-AF65-F5344CB8AC3E}">
        <p14:creationId xmlns:p14="http://schemas.microsoft.com/office/powerpoint/2010/main" val="715297729"/>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7EC89247-268C-4984-B9F4-6DAD30D36EE4}" type="slidenum">
              <a:rPr lang="en-US"/>
              <a:pPr>
                <a:defRPr/>
              </a:pPr>
              <a:t>‹#›</a:t>
            </a:fld>
            <a:endParaRPr lang="en-US"/>
          </a:p>
        </p:txBody>
      </p:sp>
    </p:spTree>
    <p:extLst>
      <p:ext uri="{BB962C8B-B14F-4D97-AF65-F5344CB8AC3E}">
        <p14:creationId xmlns:p14="http://schemas.microsoft.com/office/powerpoint/2010/main" val="118257559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9A13F8F-0EFF-4205-B07C-ED6D7F857388}" type="slidenum">
              <a:rPr lang="en-US"/>
              <a:pPr>
                <a:defRPr/>
              </a:pPr>
              <a:t>‹#›</a:t>
            </a:fld>
            <a:endParaRPr lang="en-US"/>
          </a:p>
        </p:txBody>
      </p:sp>
    </p:spTree>
    <p:extLst>
      <p:ext uri="{BB962C8B-B14F-4D97-AF65-F5344CB8AC3E}">
        <p14:creationId xmlns:p14="http://schemas.microsoft.com/office/powerpoint/2010/main" val="75596094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E7657185-66A9-45BB-BE03-18F8FE1DFE83}" type="slidenum">
              <a:rPr lang="en-US"/>
              <a:pPr>
                <a:defRPr/>
              </a:pPr>
              <a:t>‹#›</a:t>
            </a:fld>
            <a:endParaRPr lang="en-US"/>
          </a:p>
        </p:txBody>
      </p:sp>
    </p:spTree>
    <p:extLst>
      <p:ext uri="{BB962C8B-B14F-4D97-AF65-F5344CB8AC3E}">
        <p14:creationId xmlns:p14="http://schemas.microsoft.com/office/powerpoint/2010/main" val="202206038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5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E3D71C65-6EE0-4122-809D-85A5A37B91B4}" type="slidenum">
              <a:rPr lang="en-US"/>
              <a:pPr>
                <a:defRPr/>
              </a:pPr>
              <a:t>‹#›</a:t>
            </a:fld>
            <a:endParaRPr lang="en-US"/>
          </a:p>
        </p:txBody>
      </p:sp>
    </p:spTree>
    <p:extLst>
      <p:ext uri="{BB962C8B-B14F-4D97-AF65-F5344CB8AC3E}">
        <p14:creationId xmlns:p14="http://schemas.microsoft.com/office/powerpoint/2010/main" val="299510086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C1C58E-CBDC-422E-AA22-E234B5F3B3DF}"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785F8006-E16D-4142-9115-2C178F1FF6FC}" type="slidenum">
              <a:rPr lang="en-US"/>
              <a:pPr>
                <a:defRPr/>
              </a:pPr>
              <a:t>‹#›</a:t>
            </a:fld>
            <a:endParaRPr lang="en-US"/>
          </a:p>
        </p:txBody>
      </p:sp>
    </p:spTree>
    <p:extLst>
      <p:ext uri="{BB962C8B-B14F-4D97-AF65-F5344CB8AC3E}">
        <p14:creationId xmlns:p14="http://schemas.microsoft.com/office/powerpoint/2010/main" val="768262658"/>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31553E9B-2F34-49E7-B8C3-493F43B3772E}" type="slidenum">
              <a:rPr lang="en-US"/>
              <a:pPr>
                <a:defRPr/>
              </a:pPr>
              <a:t>‹#›</a:t>
            </a:fld>
            <a:endParaRPr lang="en-US"/>
          </a:p>
        </p:txBody>
      </p:sp>
    </p:spTree>
    <p:extLst>
      <p:ext uri="{BB962C8B-B14F-4D97-AF65-F5344CB8AC3E}">
        <p14:creationId xmlns:p14="http://schemas.microsoft.com/office/powerpoint/2010/main" val="1607247684"/>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87CFE088-DCE6-4F5E-B3C8-D3CE3A2565AE}" type="slidenum">
              <a:rPr lang="en-US"/>
              <a:pPr>
                <a:defRPr/>
              </a:pPr>
              <a:t>‹#›</a:t>
            </a:fld>
            <a:endParaRPr lang="en-US"/>
          </a:p>
        </p:txBody>
      </p:sp>
    </p:spTree>
    <p:extLst>
      <p:ext uri="{BB962C8B-B14F-4D97-AF65-F5344CB8AC3E}">
        <p14:creationId xmlns:p14="http://schemas.microsoft.com/office/powerpoint/2010/main" val="293594767"/>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2C25C1E-B3FB-4F5B-B524-DE1E4EED7F8B}" type="slidenum">
              <a:rPr lang="en-US"/>
              <a:pPr>
                <a:defRPr/>
              </a:pPr>
              <a:t>‹#›</a:t>
            </a:fld>
            <a:endParaRPr lang="en-US"/>
          </a:p>
        </p:txBody>
      </p:sp>
    </p:spTree>
    <p:extLst>
      <p:ext uri="{BB962C8B-B14F-4D97-AF65-F5344CB8AC3E}">
        <p14:creationId xmlns:p14="http://schemas.microsoft.com/office/powerpoint/2010/main" val="4254379461"/>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9DFB3408-2E50-4A0C-9096-5BB182D39073}" type="slidenum">
              <a:rPr lang="en-US"/>
              <a:pPr>
                <a:defRPr/>
              </a:pPr>
              <a:t>‹#›</a:t>
            </a:fld>
            <a:endParaRPr lang="en-US"/>
          </a:p>
        </p:txBody>
      </p:sp>
    </p:spTree>
    <p:extLst>
      <p:ext uri="{BB962C8B-B14F-4D97-AF65-F5344CB8AC3E}">
        <p14:creationId xmlns:p14="http://schemas.microsoft.com/office/powerpoint/2010/main" val="4139545865"/>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3930B587-025E-42EC-AEF5-D5E75D61B8E1}" type="slidenum">
              <a:rPr lang="en-US"/>
              <a:pPr>
                <a:defRPr/>
              </a:pPr>
              <a:t>‹#›</a:t>
            </a:fld>
            <a:endParaRPr lang="en-US"/>
          </a:p>
        </p:txBody>
      </p:sp>
    </p:spTree>
    <p:extLst>
      <p:ext uri="{BB962C8B-B14F-4D97-AF65-F5344CB8AC3E}">
        <p14:creationId xmlns:p14="http://schemas.microsoft.com/office/powerpoint/2010/main" val="409911123"/>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7813"/>
            <a:ext cx="2055813"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6625"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B72A0CF1-552D-4278-BB0D-9FC0073A958D}" type="slidenum">
              <a:rPr lang="en-US"/>
              <a:pPr>
                <a:defRPr/>
              </a:pPr>
              <a:t>‹#›</a:t>
            </a:fld>
            <a:endParaRPr lang="en-US"/>
          </a:p>
        </p:txBody>
      </p:sp>
    </p:spTree>
    <p:extLst>
      <p:ext uri="{BB962C8B-B14F-4D97-AF65-F5344CB8AC3E}">
        <p14:creationId xmlns:p14="http://schemas.microsoft.com/office/powerpoint/2010/main" val="254435957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0479233-BCE3-4F3A-A97E-063E09E7D9D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8A8B7F1-D450-4EEF-9FAD-D27FEDF693A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5CFF1D1-5AD6-4ED4-BEB6-9457EB0A92E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9B4DD8-1A13-42C2-80B3-2E573875DD7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AC65893-131B-4C93-8E89-845B16D1BF1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4716463" y="5345113"/>
            <a:ext cx="4427537" cy="1512887"/>
            <a:chOff x="2971" y="3367"/>
            <a:chExt cx="2789" cy="953"/>
          </a:xfrm>
        </p:grpSpPr>
        <p:sp>
          <p:nvSpPr>
            <p:cNvPr id="4099"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4100"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1"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2"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3"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4"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5"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6"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7"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8"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09"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10"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11"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12"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4113"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4114"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115"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4116"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4117"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139917B0-84DE-47C2-A023-322AB4E8DA17}" type="slidenum">
              <a:rPr lang="en-US"/>
              <a:pPr/>
              <a:t>‹#›</a:t>
            </a:fld>
            <a:endParaRPr lang="en-US"/>
          </a:p>
        </p:txBody>
      </p:sp>
      <p:sp>
        <p:nvSpPr>
          <p:cNvPr id="4118"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14"/>
                                        </p:tgtEl>
                                        <p:attrNameLst>
                                          <p:attrName>style.visibility</p:attrName>
                                        </p:attrNameLst>
                                      </p:cBhvr>
                                      <p:to>
                                        <p:strVal val="visible"/>
                                      </p:to>
                                    </p:set>
                                    <p:animEffect transition="in" filter="fade">
                                      <p:cBhvr>
                                        <p:cTn id="7" dur="2000"/>
                                        <p:tgtEl>
                                          <p:spTgt spid="41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18">
                                            <p:txEl>
                                              <p:pRg st="0" end="0"/>
                                            </p:txEl>
                                          </p:spTgt>
                                        </p:tgtEl>
                                        <p:attrNameLst>
                                          <p:attrName>style.visibility</p:attrName>
                                        </p:attrNameLst>
                                      </p:cBhvr>
                                      <p:to>
                                        <p:strVal val="visible"/>
                                      </p:to>
                                    </p:set>
                                    <p:animEffect transition="in" filter="fade">
                                      <p:cBhvr>
                                        <p:cTn id="12" dur="2000"/>
                                        <p:tgtEl>
                                          <p:spTgt spid="4118">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18">
                                            <p:txEl>
                                              <p:pRg st="1" end="1"/>
                                            </p:txEl>
                                          </p:spTgt>
                                        </p:tgtEl>
                                        <p:attrNameLst>
                                          <p:attrName>style.visibility</p:attrName>
                                        </p:attrNameLst>
                                      </p:cBhvr>
                                      <p:to>
                                        <p:strVal val="visible"/>
                                      </p:to>
                                    </p:set>
                                    <p:animEffect transition="in" filter="fade">
                                      <p:cBhvr>
                                        <p:cTn id="15" dur="2000"/>
                                        <p:tgtEl>
                                          <p:spTgt spid="4118">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118">
                                            <p:txEl>
                                              <p:pRg st="2" end="2"/>
                                            </p:txEl>
                                          </p:spTgt>
                                        </p:tgtEl>
                                        <p:attrNameLst>
                                          <p:attrName>style.visibility</p:attrName>
                                        </p:attrNameLst>
                                      </p:cBhvr>
                                      <p:to>
                                        <p:strVal val="visible"/>
                                      </p:to>
                                    </p:set>
                                    <p:animEffect transition="in" filter="fade">
                                      <p:cBhvr>
                                        <p:cTn id="18" dur="2000"/>
                                        <p:tgtEl>
                                          <p:spTgt spid="4118">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18">
                                            <p:txEl>
                                              <p:pRg st="3" end="3"/>
                                            </p:txEl>
                                          </p:spTgt>
                                        </p:tgtEl>
                                        <p:attrNameLst>
                                          <p:attrName>style.visibility</p:attrName>
                                        </p:attrNameLst>
                                      </p:cBhvr>
                                      <p:to>
                                        <p:strVal val="visible"/>
                                      </p:to>
                                    </p:set>
                                    <p:animEffect transition="in" filter="fade">
                                      <p:cBhvr>
                                        <p:cTn id="21" dur="2000"/>
                                        <p:tgtEl>
                                          <p:spTgt spid="4118">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118">
                                            <p:txEl>
                                              <p:pRg st="4" end="4"/>
                                            </p:txEl>
                                          </p:spTgt>
                                        </p:tgtEl>
                                        <p:attrNameLst>
                                          <p:attrName>style.visibility</p:attrName>
                                        </p:attrNameLst>
                                      </p:cBhvr>
                                      <p:to>
                                        <p:strVal val="visible"/>
                                      </p:to>
                                    </p:set>
                                    <p:animEffect transition="in" filter="fade">
                                      <p:cBhvr>
                                        <p:cTn id="24" dur="2000"/>
                                        <p:tgtEl>
                                          <p:spTgt spid="41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4" grpId="0"/>
      <p:bldP spid="4118" grpId="0" build="p">
        <p:tmplLst>
          <p:tmpl lvl="1">
            <p:tnLst>
              <p:par>
                <p:cTn presetID="10" presetClass="entr" presetSubtype="0" fill="hold" nodeType="clickEffect">
                  <p:stCondLst>
                    <p:cond delay="0"/>
                  </p:stCondLst>
                  <p:childTnLst>
                    <p:set>
                      <p:cBhvr>
                        <p:cTn dur="1" fill="hold">
                          <p:stCondLst>
                            <p:cond delay="0"/>
                          </p:stCondLst>
                        </p:cTn>
                        <p:tgtEl>
                          <p:spTgt spid="4118"/>
                        </p:tgtEl>
                        <p:attrNameLst>
                          <p:attrName>style.visibility</p:attrName>
                        </p:attrNameLst>
                      </p:cBhvr>
                      <p:to>
                        <p:strVal val="visible"/>
                      </p:to>
                    </p:set>
                    <p:animEffect transition="in" filter="fade">
                      <p:cBhvr>
                        <p:cTn dur="2000"/>
                        <p:tgtEl>
                          <p:spTgt spid="4118"/>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118"/>
                        </p:tgtEl>
                        <p:attrNameLst>
                          <p:attrName>style.visibility</p:attrName>
                        </p:attrNameLst>
                      </p:cBhvr>
                      <p:to>
                        <p:strVal val="visible"/>
                      </p:to>
                    </p:set>
                    <p:animEffect transition="in" filter="fade">
                      <p:cBhvr>
                        <p:cTn dur="2000"/>
                        <p:tgtEl>
                          <p:spTgt spid="4118"/>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118"/>
                        </p:tgtEl>
                        <p:attrNameLst>
                          <p:attrName>style.visibility</p:attrName>
                        </p:attrNameLst>
                      </p:cBhvr>
                      <p:to>
                        <p:strVal val="visible"/>
                      </p:to>
                    </p:set>
                    <p:animEffect transition="in" filter="fade">
                      <p:cBhvr>
                        <p:cTn dur="2000"/>
                        <p:tgtEl>
                          <p:spTgt spid="4118"/>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118"/>
                        </p:tgtEl>
                        <p:attrNameLst>
                          <p:attrName>style.visibility</p:attrName>
                        </p:attrNameLst>
                      </p:cBhvr>
                      <p:to>
                        <p:strVal val="visible"/>
                      </p:to>
                    </p:set>
                    <p:animEffect transition="in" filter="fade">
                      <p:cBhvr>
                        <p:cTn dur="2000"/>
                        <p:tgtEl>
                          <p:spTgt spid="4118"/>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4118"/>
                        </p:tgtEl>
                        <p:attrNameLst>
                          <p:attrName>style.visibility</p:attrName>
                        </p:attrNameLst>
                      </p:cBhvr>
                      <p:to>
                        <p:strVal val="visible"/>
                      </p:to>
                    </p:set>
                    <p:animEffect transition="in" filter="fade">
                      <p:cBhvr>
                        <p:cTn dur="2000"/>
                        <p:tgtEl>
                          <p:spTgt spid="4118"/>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1"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2"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3"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4"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5"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6"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7"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8"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9"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0"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1"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2"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3"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4"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grpSp>
      <p:sp>
        <p:nvSpPr>
          <p:cNvPr id="2065" name="Rectangle 17"/>
          <p:cNvSpPr>
            <a:spLocks noGrp="1" noChangeArrowheads="1"/>
          </p:cNvSpPr>
          <p:nvPr>
            <p:ph type="title"/>
          </p:nvPr>
        </p:nvSpPr>
        <p:spPr bwMode="auto">
          <a:xfrm>
            <a:off x="685800" y="1600200"/>
            <a:ext cx="7767638" cy="1824038"/>
          </a:xfrm>
          <a:prstGeom prst="rect">
            <a:avLst/>
          </a:prstGeom>
          <a:noFill/>
          <a:ln w="9525">
            <a:noFill/>
            <a:round/>
            <a:headEnd/>
            <a:tailEnd/>
          </a:ln>
          <a:effectLst/>
        </p:spPr>
        <p:txBody>
          <a:bodyPr vert="horz" wrap="square" lIns="90000" tIns="46800" rIns="90000" bIns="46800" numCol="1" anchor="b" anchorCtr="1" compatLnSpc="1">
            <a:prstTxWarp prst="textNoShape">
              <a:avLst/>
            </a:prstTxWarp>
          </a:bodyPr>
          <a:lstStyle/>
          <a:p>
            <a:pPr lvl="0"/>
            <a:r>
              <a:rPr lang="en-GB" smtClean="0"/>
              <a:t>Click to edit the title text format</a:t>
            </a:r>
          </a:p>
        </p:txBody>
      </p:sp>
      <p:sp>
        <p:nvSpPr>
          <p:cNvPr id="2066"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2067"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a:tabLst>
                <a:tab pos="723900" algn="l"/>
                <a:tab pos="1447800" algn="l"/>
                <a:tab pos="21717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2068"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fld id="{15FA5113-F6C8-4F42-A46B-6832422C8196}" type="slidenum">
              <a:rPr lang="en-US"/>
              <a:pPr defTabSz="457200">
                <a:buClr>
                  <a:srgbClr val="000000"/>
                </a:buClr>
                <a:buSzPct val="100000"/>
                <a:buFont typeface="Times New Roman" pitchFamily="16" charset="0"/>
                <a:buNone/>
                <a:defRPr/>
              </a:pPr>
              <a:t>‹#›</a:t>
            </a:fld>
            <a:endParaRPr lang="en-US"/>
          </a:p>
        </p:txBody>
      </p:sp>
      <p:sp>
        <p:nvSpPr>
          <p:cNvPr id="2069" name="Rectangle 21"/>
          <p:cNvSpPr>
            <a:spLocks noGrp="1" noChangeArrowheads="1"/>
          </p:cNvSpPr>
          <p:nvPr>
            <p:ph type="body" idx="1"/>
          </p:nvPr>
        </p:nvSpPr>
        <p:spPr bwMode="auto">
          <a:xfrm>
            <a:off x="457200" y="1604963"/>
            <a:ext cx="8224838" cy="45212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extLst>
      <p:ext uri="{BB962C8B-B14F-4D97-AF65-F5344CB8AC3E}">
        <p14:creationId xmlns:p14="http://schemas.microsoft.com/office/powerpoint/2010/main" val="368358954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1"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2"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3"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4"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5"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6"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7"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8"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59"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0"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1"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2"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3"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2064"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grpSp>
      <p:sp>
        <p:nvSpPr>
          <p:cNvPr id="2065" name="Rectangle 17"/>
          <p:cNvSpPr>
            <a:spLocks noGrp="1" noChangeArrowheads="1"/>
          </p:cNvSpPr>
          <p:nvPr>
            <p:ph type="title"/>
          </p:nvPr>
        </p:nvSpPr>
        <p:spPr bwMode="auto">
          <a:xfrm>
            <a:off x="685800" y="1600200"/>
            <a:ext cx="7767638" cy="1824038"/>
          </a:xfrm>
          <a:prstGeom prst="rect">
            <a:avLst/>
          </a:prstGeom>
          <a:noFill/>
          <a:ln w="9525">
            <a:noFill/>
            <a:round/>
            <a:headEnd/>
            <a:tailEnd/>
          </a:ln>
          <a:effectLst/>
        </p:spPr>
        <p:txBody>
          <a:bodyPr vert="horz" wrap="square" lIns="90000" tIns="46800" rIns="90000" bIns="46800" numCol="1" anchor="b" anchorCtr="1" compatLnSpc="1">
            <a:prstTxWarp prst="textNoShape">
              <a:avLst/>
            </a:prstTxWarp>
          </a:bodyPr>
          <a:lstStyle/>
          <a:p>
            <a:pPr lvl="0"/>
            <a:r>
              <a:rPr lang="en-GB" smtClean="0"/>
              <a:t>Click to edit the title text format</a:t>
            </a:r>
          </a:p>
        </p:txBody>
      </p:sp>
      <p:sp>
        <p:nvSpPr>
          <p:cNvPr id="2066"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2067"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a:tabLst>
                <a:tab pos="723900" algn="l"/>
                <a:tab pos="1447800" algn="l"/>
                <a:tab pos="21717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2068"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fld id="{15FA5113-F6C8-4F42-A46B-6832422C8196}" type="slidenum">
              <a:rPr lang="en-US"/>
              <a:pPr defTabSz="457200">
                <a:buClr>
                  <a:srgbClr val="000000"/>
                </a:buClr>
                <a:buSzPct val="100000"/>
                <a:buFont typeface="Times New Roman" pitchFamily="16" charset="0"/>
                <a:buNone/>
                <a:defRPr/>
              </a:pPr>
              <a:t>‹#›</a:t>
            </a:fld>
            <a:endParaRPr lang="en-US"/>
          </a:p>
        </p:txBody>
      </p:sp>
      <p:sp>
        <p:nvSpPr>
          <p:cNvPr id="2069" name="Rectangle 21"/>
          <p:cNvSpPr>
            <a:spLocks noGrp="1" noChangeArrowheads="1"/>
          </p:cNvSpPr>
          <p:nvPr>
            <p:ph type="body" idx="1"/>
          </p:nvPr>
        </p:nvSpPr>
        <p:spPr bwMode="auto">
          <a:xfrm>
            <a:off x="457200" y="1604963"/>
            <a:ext cx="8224838" cy="45212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extLst>
      <p:ext uri="{BB962C8B-B14F-4D97-AF65-F5344CB8AC3E}">
        <p14:creationId xmlns:p14="http://schemas.microsoft.com/office/powerpoint/2010/main" val="66772835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27"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28"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29"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0"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1"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2"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3"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4"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5"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6"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7"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8"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39"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sp>
          <p:nvSpPr>
            <p:cNvPr id="1040"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defTabSz="457200">
                <a:buClr>
                  <a:srgbClr val="000000"/>
                </a:buClr>
                <a:buSzPct val="100000"/>
                <a:buFont typeface="Times New Roman" pitchFamily="16" charset="0"/>
                <a:buNone/>
                <a:defRPr/>
              </a:pPr>
              <a:endParaRPr lang="en-US">
                <a:solidFill>
                  <a:srgbClr val="FFFFFF"/>
                </a:solidFill>
                <a:latin typeface="Arial" charset="0"/>
              </a:endParaRPr>
            </a:p>
          </p:txBody>
        </p:sp>
      </p:grpSp>
      <p:sp>
        <p:nvSpPr>
          <p:cNvPr id="1041" name="Rectangle 17"/>
          <p:cNvSpPr>
            <a:spLocks noGrp="1" noChangeArrowheads="1"/>
          </p:cNvSpPr>
          <p:nvPr>
            <p:ph type="title"/>
          </p:nvPr>
        </p:nvSpPr>
        <p:spPr bwMode="auto">
          <a:xfrm>
            <a:off x="457200" y="277813"/>
            <a:ext cx="8224838" cy="1135062"/>
          </a:xfrm>
          <a:prstGeom prst="rect">
            <a:avLst/>
          </a:prstGeom>
          <a:noFill/>
          <a:ln w="9525">
            <a:noFill/>
            <a:round/>
            <a:headEnd/>
            <a:tailEnd/>
          </a:ln>
          <a:effectLst/>
        </p:spPr>
        <p:txBody>
          <a:bodyPr vert="horz" wrap="square" lIns="90000" tIns="46800" rIns="90000" bIns="46800" numCol="1" anchor="ctr" anchorCtr="1" compatLnSpc="1">
            <a:prstTxWarp prst="textNoShape">
              <a:avLst/>
            </a:prstTxWarp>
          </a:bodyPr>
          <a:lstStyle/>
          <a:p>
            <a:pPr lvl="0"/>
            <a:r>
              <a:rPr lang="en-GB" smtClean="0"/>
              <a:t>Click to edit the title text format</a:t>
            </a:r>
          </a:p>
        </p:txBody>
      </p:sp>
      <p:sp>
        <p:nvSpPr>
          <p:cNvPr id="1042"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1043"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endParaRPr lang="en-US"/>
          </a:p>
        </p:txBody>
      </p:sp>
      <p:sp>
        <p:nvSpPr>
          <p:cNvPr id="1044"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defTabSz="457200">
              <a:buClr>
                <a:srgbClr val="000000"/>
              </a:buClr>
              <a:buSzPct val="100000"/>
              <a:buFont typeface="Times New Roman" pitchFamily="16" charset="0"/>
              <a:buNone/>
              <a:defRPr/>
            </a:pPr>
            <a:fld id="{6DEF4529-02CA-4A88-8910-42A8528BE2E6}" type="slidenum">
              <a:rPr lang="en-US"/>
              <a:pPr defTabSz="457200">
                <a:buClr>
                  <a:srgbClr val="000000"/>
                </a:buClr>
                <a:buSzPct val="100000"/>
                <a:buFont typeface="Times New Roman" pitchFamily="16" charset="0"/>
                <a:buNone/>
                <a:defRPr/>
              </a:pPr>
              <a:t>‹#›</a:t>
            </a:fld>
            <a:endParaRPr lang="en-US"/>
          </a:p>
        </p:txBody>
      </p:sp>
      <p:sp>
        <p:nvSpPr>
          <p:cNvPr id="1045" name="Rectangle 21"/>
          <p:cNvSpPr>
            <a:spLocks noGrp="1" noChangeArrowheads="1"/>
          </p:cNvSpPr>
          <p:nvPr>
            <p:ph type="body" idx="1"/>
          </p:nvPr>
        </p:nvSpPr>
        <p:spPr bwMode="auto">
          <a:xfrm>
            <a:off x="457200" y="1600200"/>
            <a:ext cx="8224838" cy="45259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extLst>
      <p:ext uri="{BB962C8B-B14F-4D97-AF65-F5344CB8AC3E}">
        <p14:creationId xmlns:p14="http://schemas.microsoft.com/office/powerpoint/2010/main" val="3120361799"/>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abcnews.go.com/ThisWeek/Politics/story?id=7966402&amp;page=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ted.com/talks/sugata_mitra_build_a_school_in_the_cloud.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3" Type="http://schemas.openxmlformats.org/officeDocument/2006/relationships/hyperlink" Target="mailto:paul@PikesPeakEconomicsClub.com" TargetMode="External"/><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hyperlink" Target="http://www.pikespeakeconomicsclub.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inneapolisfed.org/publications_papers/pub_display.cfm?id=3579" TargetMode="External"/><Relationship Id="rId2" Type="http://schemas.openxmlformats.org/officeDocument/2006/relationships/hyperlink" Target="http://www.bsu.edu/mcobwin/majb/?p=15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youtube.com/watch?v=I2R8YMiw9k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200400"/>
            <a:ext cx="7767638" cy="3429000"/>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smtClean="0"/>
              <a:t>"</a:t>
            </a:r>
            <a:r>
              <a:rPr lang="en-US" dirty="0"/>
              <a:t>Rebellion to Tyrants is Obedience to </a:t>
            </a:r>
            <a:r>
              <a:rPr lang="en-US" dirty="0" smtClean="0"/>
              <a:t>God“</a:t>
            </a:r>
            <a:br>
              <a:rPr lang="en-US" dirty="0" smtClean="0"/>
            </a:br>
            <a:r>
              <a:rPr lang="en-US" dirty="0"/>
              <a:t/>
            </a:r>
            <a:br>
              <a:rPr lang="en-US" dirty="0"/>
            </a:br>
            <a:r>
              <a:rPr lang="en-US" dirty="0"/>
              <a:t>Great Seal Of The United States – original 1776 motto by Thomas Jefferson, Ben Franklin, and John Adams</a:t>
            </a:r>
            <a:br>
              <a:rPr lang="en-US" dirty="0"/>
            </a:br>
            <a:endParaRPr lang="en-US" dirty="0"/>
          </a:p>
        </p:txBody>
      </p:sp>
    </p:spTree>
    <p:extLst>
      <p:ext uri="{BB962C8B-B14F-4D97-AF65-F5344CB8AC3E}">
        <p14:creationId xmlns:p14="http://schemas.microsoft.com/office/powerpoint/2010/main" val="110481559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The AP College Board</a:t>
            </a:r>
          </a:p>
        </p:txBody>
      </p:sp>
      <p:sp>
        <p:nvSpPr>
          <p:cNvPr id="19459" name="Rectangle 3"/>
          <p:cNvSpPr>
            <a:spLocks noGrp="1" noChangeArrowheads="1"/>
          </p:cNvSpPr>
          <p:nvPr>
            <p:ph type="body" idx="1"/>
          </p:nvPr>
        </p:nvSpPr>
        <p:spPr/>
        <p:txBody>
          <a:bodyPr/>
          <a:lstStyle/>
          <a:p>
            <a:r>
              <a:rPr lang="en-US"/>
              <a:t>Controls the economic “standards” that have to be taught in order for students to pass.</a:t>
            </a:r>
          </a:p>
          <a:p>
            <a:r>
              <a:rPr lang="en-US"/>
              <a:t>It consists of college professors, high school teachers, government education bureaucrats, and textbook publishers.</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AP Economics Textbooks</a:t>
            </a:r>
          </a:p>
        </p:txBody>
      </p:sp>
      <p:sp>
        <p:nvSpPr>
          <p:cNvPr id="20483" name="Rectangle 3"/>
          <p:cNvSpPr>
            <a:spLocks noGrp="1" noChangeArrowheads="1"/>
          </p:cNvSpPr>
          <p:nvPr>
            <p:ph type="body" idx="1"/>
          </p:nvPr>
        </p:nvSpPr>
        <p:spPr/>
        <p:txBody>
          <a:bodyPr/>
          <a:lstStyle/>
          <a:p>
            <a:r>
              <a:rPr lang="en-US" dirty="0"/>
              <a:t>For </a:t>
            </a:r>
            <a:r>
              <a:rPr lang="en-US" dirty="0" smtClean="0"/>
              <a:t>a few years </a:t>
            </a:r>
            <a:r>
              <a:rPr lang="en-US" dirty="0"/>
              <a:t>market-oriented </a:t>
            </a:r>
            <a:r>
              <a:rPr lang="en-US" dirty="0" smtClean="0"/>
              <a:t>economic </a:t>
            </a:r>
            <a:r>
              <a:rPr lang="en-US" dirty="0" smtClean="0"/>
              <a:t>policies </a:t>
            </a:r>
            <a:r>
              <a:rPr lang="en-US" dirty="0"/>
              <a:t>dominated the real world. The AP textbook of choice was N. Gregory </a:t>
            </a:r>
            <a:r>
              <a:rPr lang="en-US" dirty="0" err="1"/>
              <a:t>Mankiw’s</a:t>
            </a:r>
            <a:r>
              <a:rPr lang="en-US" dirty="0"/>
              <a:t> “Principles of Economics”.</a:t>
            </a:r>
          </a:p>
          <a:p>
            <a:r>
              <a:rPr lang="en-US" dirty="0"/>
              <a:t>Now that </a:t>
            </a:r>
            <a:r>
              <a:rPr lang="en-US" dirty="0" smtClean="0"/>
              <a:t>free markets </a:t>
            </a:r>
            <a:r>
              <a:rPr lang="en-US" dirty="0"/>
              <a:t>are out of fashion, the AP textbook of choice is Paul </a:t>
            </a:r>
            <a:r>
              <a:rPr lang="en-US" dirty="0" err="1"/>
              <a:t>Krugman’s</a:t>
            </a:r>
            <a:r>
              <a:rPr lang="en-US" dirty="0"/>
              <a:t> “Economics” (2009)</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a:t>Separation of School and </a:t>
            </a:r>
            <a:r>
              <a:rPr lang="en-US" dirty="0" smtClean="0"/>
              <a:t>State</a:t>
            </a:r>
            <a:endParaRPr lang="en-US" dirty="0"/>
          </a:p>
        </p:txBody>
      </p:sp>
      <p:sp>
        <p:nvSpPr>
          <p:cNvPr id="24579" name="Rectangle 3"/>
          <p:cNvSpPr>
            <a:spLocks noGrp="1" noChangeArrowheads="1"/>
          </p:cNvSpPr>
          <p:nvPr>
            <p:ph type="body" idx="1"/>
          </p:nvPr>
        </p:nvSpPr>
        <p:spPr>
          <a:xfrm>
            <a:off x="533400" y="1981200"/>
            <a:ext cx="8229600" cy="5105400"/>
          </a:xfrm>
        </p:spPr>
        <p:txBody>
          <a:bodyPr/>
          <a:lstStyle/>
          <a:p>
            <a:pPr>
              <a:lnSpc>
                <a:spcPct val="80000"/>
              </a:lnSpc>
            </a:pPr>
            <a:r>
              <a:rPr lang="en-US" sz="3600" dirty="0"/>
              <a:t>"Men had better be without education than be educated by their rulers</a:t>
            </a:r>
            <a:r>
              <a:rPr lang="en-US" sz="3600" dirty="0" smtClean="0"/>
              <a:t>; for </a:t>
            </a:r>
            <a:r>
              <a:rPr lang="en-US" sz="3600" dirty="0"/>
              <a:t>their education is but the mere breaking in of the steer to the </a:t>
            </a:r>
            <a:r>
              <a:rPr lang="en-US" sz="3600" dirty="0" smtClean="0"/>
              <a:t>yoke …“ </a:t>
            </a:r>
            <a:r>
              <a:rPr lang="en-US" sz="3600" b="1" dirty="0" smtClean="0"/>
              <a:t>-- </a:t>
            </a:r>
            <a:r>
              <a:rPr lang="en-US" sz="3600" b="1" dirty="0" smtClean="0"/>
              <a:t>Thomas </a:t>
            </a:r>
            <a:r>
              <a:rPr lang="en-US" sz="3600" b="1" dirty="0" err="1" smtClean="0"/>
              <a:t>Hodgskin</a:t>
            </a:r>
            <a:r>
              <a:rPr lang="en-US" sz="3600" b="1" dirty="0" smtClean="0"/>
              <a:t> (1823</a:t>
            </a:r>
            <a:r>
              <a:rPr lang="en-US" sz="3600" b="1" dirty="0" smtClean="0"/>
              <a:t>)</a:t>
            </a:r>
            <a:endParaRPr lang="en-US" sz="3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0"/>
            <a:ext cx="8229600" cy="1139825"/>
          </a:xfrm>
        </p:spPr>
        <p:txBody>
          <a:bodyPr/>
          <a:lstStyle/>
          <a:p>
            <a:r>
              <a:rPr lang="en-US" dirty="0"/>
              <a:t>Separation of School and State</a:t>
            </a:r>
          </a:p>
        </p:txBody>
      </p:sp>
      <p:sp>
        <p:nvSpPr>
          <p:cNvPr id="24579" name="Rectangle 3"/>
          <p:cNvSpPr>
            <a:spLocks noGrp="1" noChangeArrowheads="1"/>
          </p:cNvSpPr>
          <p:nvPr>
            <p:ph type="body" idx="1"/>
          </p:nvPr>
        </p:nvSpPr>
        <p:spPr>
          <a:xfrm>
            <a:off x="0" y="1143000"/>
            <a:ext cx="9144000" cy="5715000"/>
          </a:xfrm>
        </p:spPr>
        <p:txBody>
          <a:bodyPr/>
          <a:lstStyle/>
          <a:p>
            <a:pPr>
              <a:lnSpc>
                <a:spcPct val="80000"/>
              </a:lnSpc>
            </a:pPr>
            <a:r>
              <a:rPr lang="en-US" sz="2800" b="1" dirty="0" smtClean="0"/>
              <a:t>USSR Constitution (Article 121).</a:t>
            </a:r>
            <a:r>
              <a:rPr lang="en-US" sz="2800" dirty="0" smtClean="0"/>
              <a:t> Citizens </a:t>
            </a:r>
            <a:r>
              <a:rPr lang="en-US" sz="2800" dirty="0"/>
              <a:t>of the U.S.S.R. have the right to education. This right is ensured by universal, compulsory elementary education; by education, including higher education, being free of charge; by the system of state stipends for the overwhelming majority of students in the universities and </a:t>
            </a:r>
            <a:r>
              <a:rPr lang="en-US" sz="2800" dirty="0" smtClean="0"/>
              <a:t>colleges."</a:t>
            </a:r>
            <a:endParaRPr lang="en-US" sz="2800" dirty="0" smtClean="0"/>
          </a:p>
          <a:p>
            <a:pPr>
              <a:lnSpc>
                <a:spcPct val="80000"/>
              </a:lnSpc>
            </a:pPr>
            <a:r>
              <a:rPr lang="en-US" sz="2800" dirty="0" smtClean="0"/>
              <a:t>We </a:t>
            </a:r>
            <a:r>
              <a:rPr lang="en-US" sz="2800" dirty="0"/>
              <a:t>must create out of the younger generation a generation of Communists. We must turn children, who can be shaped like wax, into real, good Communists. ... We must remove the children from the crude influence of their families. We must take them over and, to speak frankly, nationalize </a:t>
            </a:r>
            <a:r>
              <a:rPr lang="en-US" sz="2800" dirty="0" smtClean="0"/>
              <a:t>them “ </a:t>
            </a:r>
            <a:r>
              <a:rPr lang="en-US" sz="2800" b="1" dirty="0"/>
              <a:t>- Communist Party Education Workers </a:t>
            </a:r>
            <a:r>
              <a:rPr lang="en-US" sz="2800" b="1" dirty="0" smtClean="0"/>
              <a:t>Congress</a:t>
            </a:r>
          </a:p>
        </p:txBody>
      </p:sp>
    </p:spTree>
    <p:extLst>
      <p:ext uri="{BB962C8B-B14F-4D97-AF65-F5344CB8AC3E}">
        <p14:creationId xmlns:p14="http://schemas.microsoft.com/office/powerpoint/2010/main" val="13249336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2084387"/>
          </a:xfrm>
        </p:spPr>
        <p:txBody>
          <a:bodyPr/>
          <a:lstStyle/>
          <a:p>
            <a:r>
              <a:rPr lang="en-US" sz="4000"/>
              <a:t>“</a:t>
            </a:r>
            <a:r>
              <a:rPr lang="en-US" sz="3600"/>
              <a:t>The current stimulus is too low and too slow. We need a second stimulus</a:t>
            </a:r>
            <a:r>
              <a:rPr lang="en-US" sz="4000"/>
              <a:t>.” – </a:t>
            </a:r>
            <a:r>
              <a:rPr lang="en-US" sz="3600"/>
              <a:t>Paul Krugman</a:t>
            </a:r>
          </a:p>
        </p:txBody>
      </p:sp>
      <p:sp>
        <p:nvSpPr>
          <p:cNvPr id="22531" name="Rectangle 3"/>
          <p:cNvSpPr>
            <a:spLocks noGrp="1" noChangeArrowheads="1"/>
          </p:cNvSpPr>
          <p:nvPr>
            <p:ph type="body" idx="1"/>
          </p:nvPr>
        </p:nvSpPr>
        <p:spPr>
          <a:xfrm>
            <a:off x="457200" y="2743200"/>
            <a:ext cx="8229600" cy="3048000"/>
          </a:xfrm>
        </p:spPr>
        <p:txBody>
          <a:bodyPr/>
          <a:lstStyle/>
          <a:p>
            <a:r>
              <a:rPr lang="en-US" dirty="0"/>
              <a:t>The top Keynesian economists are near unanimous in their belief that there must be a second stimulus.  </a:t>
            </a:r>
            <a:r>
              <a:rPr lang="en-US" dirty="0">
                <a:hlinkClick r:id="rId2"/>
              </a:rPr>
              <a:t>http://abcnews.go.com/ThisWeek/Politics/story?id=7966402&amp;page=1</a:t>
            </a:r>
            <a:r>
              <a:rPr lang="en-US" dirty="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152400"/>
            <a:ext cx="9144000" cy="1600200"/>
          </a:xfrm>
        </p:spPr>
        <p:txBody>
          <a:bodyPr/>
          <a:lstStyle/>
          <a:p>
            <a:r>
              <a:rPr lang="en-US" sz="3200"/>
              <a:t>The “best and brightest” high school students are being taught free-lunch economics.</a:t>
            </a:r>
          </a:p>
        </p:txBody>
      </p:sp>
      <p:sp>
        <p:nvSpPr>
          <p:cNvPr id="23555" name="Rectangle 3"/>
          <p:cNvSpPr>
            <a:spLocks noGrp="1" noChangeArrowheads="1"/>
          </p:cNvSpPr>
          <p:nvPr>
            <p:ph type="body" idx="1"/>
          </p:nvPr>
        </p:nvSpPr>
        <p:spPr>
          <a:xfrm>
            <a:off x="381000" y="1946275"/>
            <a:ext cx="8229600" cy="4911725"/>
          </a:xfrm>
        </p:spPr>
        <p:txBody>
          <a:bodyPr/>
          <a:lstStyle/>
          <a:p>
            <a:pPr>
              <a:lnSpc>
                <a:spcPct val="80000"/>
              </a:lnSpc>
            </a:pPr>
            <a:r>
              <a:rPr lang="en-US" sz="2400" dirty="0"/>
              <a:t>"The education of all children, from the moment that they can get along without a mother's care, shall be in state institutions at state expense." - </a:t>
            </a:r>
            <a:r>
              <a:rPr lang="en-US" sz="2400" b="1" dirty="0"/>
              <a:t>Karl Marx</a:t>
            </a:r>
            <a:r>
              <a:rPr lang="en-US" sz="2400" dirty="0"/>
              <a:t>, The Communist Manifesto</a:t>
            </a:r>
          </a:p>
          <a:p>
            <a:pPr>
              <a:lnSpc>
                <a:spcPct val="80000"/>
              </a:lnSpc>
            </a:pPr>
            <a:r>
              <a:rPr lang="en-US" sz="2400" dirty="0"/>
              <a:t>"Give me four years to teach the children and the seed I have sown will never be uprooted." - </a:t>
            </a:r>
            <a:r>
              <a:rPr lang="en-US" sz="2400" b="1" dirty="0"/>
              <a:t>Vladimir Lenin</a:t>
            </a:r>
            <a:endParaRPr lang="en-US" sz="2400" dirty="0"/>
          </a:p>
          <a:p>
            <a:pPr>
              <a:lnSpc>
                <a:spcPct val="80000"/>
              </a:lnSpc>
            </a:pPr>
            <a:r>
              <a:rPr lang="en-US" sz="2400" dirty="0"/>
              <a:t>"Education is a weapon, whose effect depends on who holds it in his hands and at whom it is aimed." - </a:t>
            </a:r>
            <a:r>
              <a:rPr lang="en-US" sz="2400" b="1" dirty="0"/>
              <a:t>Josef Stalin</a:t>
            </a:r>
          </a:p>
          <a:p>
            <a:pPr>
              <a:lnSpc>
                <a:spcPct val="80000"/>
              </a:lnSpc>
            </a:pPr>
            <a:r>
              <a:rPr lang="en-US" sz="2400" dirty="0"/>
              <a:t>"It is the State which educates its citizens in civic virtue, gives them a consciousness of their mission, and welds them into unity." - </a:t>
            </a:r>
            <a:r>
              <a:rPr lang="en-US" sz="2400" b="1" dirty="0"/>
              <a:t>Benito Mussolini</a:t>
            </a:r>
            <a:r>
              <a:rPr lang="en-US" sz="2400" dirty="0"/>
              <a:t> </a:t>
            </a:r>
            <a:br>
              <a:rPr lang="en-US" sz="2400" dirty="0"/>
            </a:b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a:t>Separation of School and </a:t>
            </a:r>
            <a:r>
              <a:rPr lang="en-US" dirty="0" smtClean="0"/>
              <a:t>State (continued)</a:t>
            </a:r>
            <a:endParaRPr lang="en-US" dirty="0"/>
          </a:p>
        </p:txBody>
      </p:sp>
      <p:sp>
        <p:nvSpPr>
          <p:cNvPr id="24579" name="Rectangle 3"/>
          <p:cNvSpPr>
            <a:spLocks noGrp="1" noChangeArrowheads="1"/>
          </p:cNvSpPr>
          <p:nvPr>
            <p:ph type="body" idx="1"/>
          </p:nvPr>
        </p:nvSpPr>
        <p:spPr>
          <a:xfrm>
            <a:off x="0" y="1600200"/>
            <a:ext cx="8991600" cy="4530725"/>
          </a:xfrm>
        </p:spPr>
        <p:txBody>
          <a:bodyPr/>
          <a:lstStyle/>
          <a:p>
            <a:pPr>
              <a:lnSpc>
                <a:spcPct val="80000"/>
              </a:lnSpc>
            </a:pPr>
            <a:r>
              <a:rPr lang="en-US" sz="2800" dirty="0"/>
              <a:t>" 'Parent choice' proceeds from the belief that the purpose of education is to provide individual students with an education. In fact, educating the individual is but a means to the true end of education, which is to create a viable social order to which </a:t>
            </a:r>
            <a:r>
              <a:rPr lang="en-US" sz="2800" dirty="0" smtClean="0"/>
              <a:t>individuals </a:t>
            </a:r>
            <a:r>
              <a:rPr lang="en-US" sz="2800" dirty="0"/>
              <a:t>contribute and by which they are sustained. 'Family choice' is, therefore, basically selfish and anti-social in that it focuses on the 'wants' of a single family rather than the 'needs' of society."</a:t>
            </a:r>
            <a:br>
              <a:rPr lang="en-US" sz="2800" dirty="0"/>
            </a:br>
            <a:r>
              <a:rPr lang="en-US" sz="2800" b="1" dirty="0"/>
              <a:t>-- Association of California School Administrators</a:t>
            </a:r>
            <a:r>
              <a:rPr lang="en-US" sz="2800" dirty="0"/>
              <a:t> </a:t>
            </a:r>
          </a:p>
        </p:txBody>
      </p:sp>
    </p:spTree>
    <p:extLst>
      <p:ext uri="{BB962C8B-B14F-4D97-AF65-F5344CB8AC3E}">
        <p14:creationId xmlns:p14="http://schemas.microsoft.com/office/powerpoint/2010/main" val="3157517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04800"/>
            <a:ext cx="8229600" cy="1447800"/>
          </a:xfrm>
        </p:spPr>
        <p:txBody>
          <a:bodyPr/>
          <a:lstStyle/>
          <a:p>
            <a:r>
              <a:rPr lang="en-US" dirty="0" smtClean="0"/>
              <a:t>Emergent Order</a:t>
            </a:r>
            <a:br>
              <a:rPr lang="en-US" dirty="0" smtClean="0"/>
            </a:br>
            <a:r>
              <a:rPr lang="en-US" dirty="0" smtClean="0"/>
              <a:t>“School in the Cloud”</a:t>
            </a:r>
            <a:endParaRPr lang="en-US" dirty="0"/>
          </a:p>
        </p:txBody>
      </p:sp>
      <p:sp>
        <p:nvSpPr>
          <p:cNvPr id="24579" name="Rectangle 3"/>
          <p:cNvSpPr>
            <a:spLocks noGrp="1" noChangeArrowheads="1"/>
          </p:cNvSpPr>
          <p:nvPr>
            <p:ph type="body" idx="1"/>
          </p:nvPr>
        </p:nvSpPr>
        <p:spPr>
          <a:xfrm>
            <a:off x="147484" y="2305152"/>
            <a:ext cx="8991600" cy="4530725"/>
          </a:xfrm>
        </p:spPr>
        <p:txBody>
          <a:bodyPr/>
          <a:lstStyle/>
          <a:p>
            <a:pPr>
              <a:lnSpc>
                <a:spcPct val="80000"/>
              </a:lnSpc>
            </a:pPr>
            <a:r>
              <a:rPr lang="en-US" sz="2800" dirty="0" err="1" smtClean="0"/>
              <a:t>Sugata</a:t>
            </a:r>
            <a:r>
              <a:rPr lang="en-US" sz="2800" dirty="0" smtClean="0"/>
              <a:t> </a:t>
            </a:r>
            <a:r>
              <a:rPr lang="en-US" sz="2800" dirty="0" err="1" smtClean="0"/>
              <a:t>Mitra</a:t>
            </a:r>
            <a:r>
              <a:rPr lang="en-US" sz="2800" dirty="0" smtClean="0"/>
              <a:t>: TED Talks (00:22:32)</a:t>
            </a:r>
          </a:p>
          <a:p>
            <a:pPr>
              <a:lnSpc>
                <a:spcPct val="80000"/>
              </a:lnSpc>
            </a:pPr>
            <a:r>
              <a:rPr lang="en-US" sz="2800" dirty="0">
                <a:hlinkClick r:id="rId2"/>
              </a:rPr>
              <a:t>http://</a:t>
            </a:r>
            <a:r>
              <a:rPr lang="en-US" sz="2800" dirty="0" smtClean="0">
                <a:hlinkClick r:id="rId2"/>
              </a:rPr>
              <a:t>www.ted.com/talks/sugata_mitra_build_a_school_in_the_cloud.html</a:t>
            </a:r>
            <a:r>
              <a:rPr lang="en-US" sz="2800" dirty="0" smtClean="0"/>
              <a:t> </a:t>
            </a:r>
            <a:endParaRPr lang="en-US" sz="2800" dirty="0"/>
          </a:p>
        </p:txBody>
      </p:sp>
    </p:spTree>
    <p:extLst>
      <p:ext uri="{BB962C8B-B14F-4D97-AF65-F5344CB8AC3E}">
        <p14:creationId xmlns:p14="http://schemas.microsoft.com/office/powerpoint/2010/main" val="2822272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End</a:t>
            </a:r>
          </a:p>
        </p:txBody>
      </p:sp>
      <p:sp>
        <p:nvSpPr>
          <p:cNvPr id="36866" name="Rectangle 2"/>
          <p:cNvSpPr>
            <a:spLocks noGrp="1" noChangeArrowheads="1"/>
          </p:cNvSpPr>
          <p:nvPr>
            <p:ph type="body" idx="4294967295"/>
          </p:nvPr>
        </p:nvSpPr>
        <p:spPr>
          <a:xfrm>
            <a:off x="381000" y="1905000"/>
            <a:ext cx="8229600" cy="19812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dirty="0" smtClean="0"/>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Thank you for your attention.</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We have time for a few questions.</a:t>
            </a:r>
          </a:p>
        </p:txBody>
      </p:sp>
    </p:spTree>
    <p:extLst>
      <p:ext uri="{BB962C8B-B14F-4D97-AF65-F5344CB8AC3E}">
        <p14:creationId xmlns:p14="http://schemas.microsoft.com/office/powerpoint/2010/main" val="1621535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6">
                                            <p:txEl>
                                              <p:pRg st="1" end="1"/>
                                            </p:txEl>
                                          </p:spTgt>
                                        </p:tgtEl>
                                        <p:attrNameLst>
                                          <p:attrName>style.visibility</p:attrName>
                                        </p:attrNameLst>
                                      </p:cBhvr>
                                      <p:to>
                                        <p:strVal val="visible"/>
                                      </p:to>
                                    </p:set>
                                    <p:animEffect transition="in" filter="fade">
                                      <p:cBhvr>
                                        <p:cTn id="7" dur="500"/>
                                        <p:tgtEl>
                                          <p:spTgt spid="3686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6">
                                            <p:txEl>
                                              <p:pRg st="2" end="2"/>
                                            </p:txEl>
                                          </p:spTgt>
                                        </p:tgtEl>
                                        <p:attrNameLst>
                                          <p:attrName>style.visibility</p:attrName>
                                        </p:attrNameLst>
                                      </p:cBhvr>
                                      <p:to>
                                        <p:strVal val="visible"/>
                                      </p:to>
                                    </p:set>
                                    <p:animEffect transition="in" filter="fade">
                                      <p:cBhvr>
                                        <p:cTn id="12" dur="500"/>
                                        <p:tgtEl>
                                          <p:spTgt spid="3686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228600" y="533400"/>
            <a:ext cx="86868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5700" dirty="0" smtClean="0"/>
              <a:t>Education and the State</a:t>
            </a:r>
          </a:p>
        </p:txBody>
      </p:sp>
      <p:sp>
        <p:nvSpPr>
          <p:cNvPr id="4098" name="Rectangle 2"/>
          <p:cNvSpPr>
            <a:spLocks noGrp="1" noChangeArrowheads="1"/>
          </p:cNvSpPr>
          <p:nvPr>
            <p:ph type="subTitle" idx="4294967295"/>
          </p:nvPr>
        </p:nvSpPr>
        <p:spPr>
          <a:xfrm>
            <a:off x="457200" y="2286000"/>
            <a:ext cx="8229600" cy="4572000"/>
          </a:xfrm>
        </p:spPr>
        <p:txBody>
          <a:bodyPr lIns="90000" tIns="46800" rIns="90000" bIns="46800"/>
          <a:lstStyle/>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dirty="0" smtClean="0"/>
              <a:t>The Challenge of Liberty:</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dirty="0" smtClean="0"/>
              <a:t>2013 Summer Seminars for Students</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800" dirty="0" smtClean="0"/>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Independent Institute</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Colorado Springs, CO</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June 20, 2013</a:t>
            </a: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000" dirty="0" smtClean="0"/>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t>Paul T. Prentice, Ph.D.</a:t>
            </a:r>
          </a:p>
          <a:p>
            <a:pPr marL="0" indent="0" algn="ctr" eaLnBrk="1" hangingPunct="1">
              <a:lnSpc>
                <a:spcPct val="80000"/>
              </a:lnSpc>
              <a:spcBef>
                <a:spcPts val="3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solidFill>
                  <a:srgbClr val="CCCCFF"/>
                </a:solidFill>
                <a:hlinkClick r:id="rId3"/>
              </a:rPr>
              <a:t>paul@PikesPeakEconomicsClub.com</a:t>
            </a:r>
          </a:p>
          <a:p>
            <a:pPr marL="0" indent="0" algn="ctr" eaLnBrk="1" hangingPunct="1">
              <a:lnSpc>
                <a:spcPct val="80000"/>
              </a:lnSpc>
              <a:spcBef>
                <a:spcPts val="3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hlinkClick r:id="rId4"/>
              </a:rPr>
              <a:t>www.PikesPeakEconomicsClub.com</a:t>
            </a:r>
            <a:r>
              <a:rPr lang="en-US" sz="2000" dirty="0" smtClean="0"/>
              <a:t> </a:t>
            </a:r>
          </a:p>
        </p:txBody>
      </p:sp>
    </p:spTree>
    <p:extLst>
      <p:ext uri="{BB962C8B-B14F-4D97-AF65-F5344CB8AC3E}">
        <p14:creationId xmlns:p14="http://schemas.microsoft.com/office/powerpoint/2010/main" val="4178896856"/>
      </p:ext>
    </p:extLst>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4000" dirty="0"/>
              <a:t>Economics </a:t>
            </a:r>
            <a:r>
              <a:rPr lang="en-US" sz="4000" dirty="0" smtClean="0"/>
              <a:t>Education </a:t>
            </a:r>
            <a:r>
              <a:rPr lang="en-US" sz="4000" dirty="0"/>
              <a:t>is Critical to Maintaining a Free Society</a:t>
            </a:r>
          </a:p>
        </p:txBody>
      </p:sp>
      <p:sp>
        <p:nvSpPr>
          <p:cNvPr id="7171" name="Rectangle 3"/>
          <p:cNvSpPr>
            <a:spLocks noGrp="1" noChangeArrowheads="1"/>
          </p:cNvSpPr>
          <p:nvPr>
            <p:ph type="body" idx="1"/>
          </p:nvPr>
        </p:nvSpPr>
        <p:spPr/>
        <p:txBody>
          <a:bodyPr/>
          <a:lstStyle/>
          <a:p>
            <a:r>
              <a:rPr lang="en-US" dirty="0"/>
              <a:t>For too long, the study of economics has been ignored in the U.S. educational system.</a:t>
            </a:r>
          </a:p>
          <a:p>
            <a:r>
              <a:rPr lang="en-US" dirty="0"/>
              <a:t>It is no longer required in most high schools, nor for most college degrees.</a:t>
            </a:r>
          </a:p>
          <a:p>
            <a:r>
              <a:rPr lang="en-US" dirty="0"/>
              <a:t>Economic ignorance is at the root of many of </a:t>
            </a:r>
            <a:r>
              <a:rPr lang="en-US" dirty="0" smtClean="0"/>
              <a:t>the world’s </a:t>
            </a:r>
            <a:r>
              <a:rPr lang="en-US" dirty="0"/>
              <a:t>problems.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000"/>
              <a:t>Economic Ignorance</a:t>
            </a:r>
            <a:br>
              <a:rPr lang="en-US" sz="4000"/>
            </a:br>
            <a:r>
              <a:rPr lang="en-US" sz="3200"/>
              <a:t>National Council on Economic Education</a:t>
            </a:r>
          </a:p>
        </p:txBody>
      </p:sp>
      <p:sp>
        <p:nvSpPr>
          <p:cNvPr id="8195" name="Rectangle 3"/>
          <p:cNvSpPr>
            <a:spLocks noGrp="1" noChangeArrowheads="1"/>
          </p:cNvSpPr>
          <p:nvPr>
            <p:ph type="body" idx="1"/>
          </p:nvPr>
        </p:nvSpPr>
        <p:spPr>
          <a:xfrm>
            <a:off x="457200" y="1600200"/>
            <a:ext cx="8229600" cy="5257800"/>
          </a:xfrm>
        </p:spPr>
        <p:txBody>
          <a:bodyPr/>
          <a:lstStyle/>
          <a:p>
            <a:pPr>
              <a:lnSpc>
                <a:spcPct val="80000"/>
              </a:lnSpc>
            </a:pPr>
            <a:r>
              <a:rPr lang="en-US" sz="2400" dirty="0"/>
              <a:t>“Why Johnny Can’t Choose: Economic Illiteracy in America” (2005):  </a:t>
            </a:r>
            <a:r>
              <a:rPr lang="en-US" sz="2400" dirty="0">
                <a:hlinkClick r:id="rId2"/>
              </a:rPr>
              <a:t>http://www.bsu.edu/mcobwin/majb/?p=154</a:t>
            </a:r>
            <a:r>
              <a:rPr lang="en-US" sz="2400" dirty="0"/>
              <a:t> </a:t>
            </a:r>
          </a:p>
          <a:p>
            <a:pPr>
              <a:lnSpc>
                <a:spcPct val="80000"/>
              </a:lnSpc>
            </a:pPr>
            <a:r>
              <a:rPr lang="en-US" sz="2400" i="1" dirty="0"/>
              <a:t>“The American economy is the eighth wonder of the world; the ninth wonder is the economic ignorance of </a:t>
            </a:r>
            <a:r>
              <a:rPr lang="en-US" sz="2400" i="1" dirty="0" smtClean="0"/>
              <a:t>the American </a:t>
            </a:r>
            <a:r>
              <a:rPr lang="en-US" sz="2400" i="1" dirty="0"/>
              <a:t>people.” - </a:t>
            </a:r>
            <a:r>
              <a:rPr lang="en-US" sz="2400" dirty="0"/>
              <a:t>Arthur Levitt, Former Chairman, AMEX</a:t>
            </a:r>
          </a:p>
          <a:p>
            <a:pPr>
              <a:lnSpc>
                <a:spcPct val="80000"/>
              </a:lnSpc>
            </a:pPr>
            <a:r>
              <a:rPr lang="en-US" sz="2400" dirty="0"/>
              <a:t>An “Economic Literacy” survey by the Federal Reserve Bank of Minneapolis showed that only 44% of the public has taken a course in economics: </a:t>
            </a:r>
            <a:r>
              <a:rPr lang="en-US" sz="2400" dirty="0">
                <a:hlinkClick r:id="rId3"/>
              </a:rPr>
              <a:t>http://www.minneapolisfed.org/publications_papers/pub_display.cfm?id=3579</a:t>
            </a:r>
            <a:endParaRPr lang="en-US" sz="2400" dirty="0"/>
          </a:p>
          <a:p>
            <a:pPr>
              <a:lnSpc>
                <a:spcPct val="80000"/>
              </a:lnSpc>
            </a:pPr>
            <a:r>
              <a:rPr lang="en-US" sz="2400" dirty="0"/>
              <a:t>High School students’ average score on the Economics Quiz is 53% (“F” grade). </a:t>
            </a:r>
          </a:p>
          <a:p>
            <a:pPr>
              <a:lnSpc>
                <a:spcPct val="80000"/>
              </a:lnSpc>
            </a:pPr>
            <a:r>
              <a:rPr lang="en-US" sz="2400" dirty="0"/>
              <a:t>60% of high school students get an “F”. </a:t>
            </a:r>
          </a:p>
          <a:p>
            <a:pPr>
              <a:lnSpc>
                <a:spcPct val="80000"/>
              </a:lnSpc>
            </a:pP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7813"/>
            <a:ext cx="8077200" cy="1931987"/>
          </a:xfrm>
        </p:spPr>
        <p:txBody>
          <a:bodyPr/>
          <a:lstStyle/>
          <a:p>
            <a:r>
              <a:rPr lang="en-US" sz="4000" dirty="0"/>
              <a:t>Animated Cartoon Produced by Harding College </a:t>
            </a:r>
            <a:r>
              <a:rPr lang="en-US" sz="4000" dirty="0" smtClean="0"/>
              <a:t>(1948)</a:t>
            </a:r>
            <a:r>
              <a:rPr lang="en-US" sz="4000" dirty="0"/>
              <a:t/>
            </a:r>
            <a:br>
              <a:rPr lang="en-US" sz="4000" dirty="0"/>
            </a:br>
            <a:r>
              <a:rPr lang="en-US" sz="4000" dirty="0"/>
              <a:t>“Make Mine Freedom”</a:t>
            </a:r>
          </a:p>
        </p:txBody>
      </p:sp>
      <p:sp>
        <p:nvSpPr>
          <p:cNvPr id="10243" name="Rectangle 3"/>
          <p:cNvSpPr>
            <a:spLocks noGrp="1" noChangeArrowheads="1"/>
          </p:cNvSpPr>
          <p:nvPr>
            <p:ph type="body" idx="1"/>
          </p:nvPr>
        </p:nvSpPr>
        <p:spPr>
          <a:xfrm>
            <a:off x="457200" y="2743200"/>
            <a:ext cx="8229600" cy="3733800"/>
          </a:xfrm>
        </p:spPr>
        <p:txBody>
          <a:bodyPr/>
          <a:lstStyle/>
          <a:p>
            <a:r>
              <a:rPr lang="en-US" dirty="0"/>
              <a:t>“To create a deeper understanding of what has made America the finest place in the world to live.”</a:t>
            </a:r>
          </a:p>
          <a:p>
            <a:endParaRPr lang="en-US" dirty="0"/>
          </a:p>
          <a:p>
            <a:r>
              <a:rPr lang="en-US" dirty="0">
                <a:hlinkClick r:id="rId2"/>
              </a:rPr>
              <a:t>http://</a:t>
            </a:r>
            <a:r>
              <a:rPr lang="en-US" dirty="0" smtClean="0">
                <a:hlinkClick r:id="rId2"/>
              </a:rPr>
              <a:t>www.youtube.com/watch?v=I2R8YMiw9k4</a:t>
            </a: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4000"/>
              <a:t>New Push for AP Economics Education in High Schools</a:t>
            </a:r>
          </a:p>
        </p:txBody>
      </p:sp>
      <p:sp>
        <p:nvSpPr>
          <p:cNvPr id="15363" name="Rectangle 3"/>
          <p:cNvSpPr>
            <a:spLocks noGrp="1" noChangeArrowheads="1"/>
          </p:cNvSpPr>
          <p:nvPr>
            <p:ph type="body" idx="1"/>
          </p:nvPr>
        </p:nvSpPr>
        <p:spPr/>
        <p:txBody>
          <a:bodyPr/>
          <a:lstStyle/>
          <a:p>
            <a:pPr>
              <a:lnSpc>
                <a:spcPct val="90000"/>
              </a:lnSpc>
            </a:pPr>
            <a:r>
              <a:rPr lang="en-US" dirty="0"/>
              <a:t>Parents like AP because students get “free” college credit.</a:t>
            </a:r>
          </a:p>
          <a:p>
            <a:pPr>
              <a:lnSpc>
                <a:spcPct val="90000"/>
              </a:lnSpc>
            </a:pPr>
            <a:r>
              <a:rPr lang="en-US" dirty="0"/>
              <a:t>AP courses bump up GPA’s for entrance into college.</a:t>
            </a:r>
          </a:p>
          <a:p>
            <a:pPr>
              <a:lnSpc>
                <a:spcPct val="90000"/>
              </a:lnSpc>
            </a:pPr>
            <a:r>
              <a:rPr lang="en-US" dirty="0"/>
              <a:t>Administrators like AP because they are judged on the # of courses, and the # of students enrolled.</a:t>
            </a:r>
          </a:p>
          <a:p>
            <a:pPr>
              <a:lnSpc>
                <a:spcPct val="90000"/>
              </a:lnSpc>
            </a:pPr>
            <a:r>
              <a:rPr lang="en-US" dirty="0"/>
              <a:t>BUT: They are not judged on the # of students who actually </a:t>
            </a:r>
            <a:r>
              <a:rPr lang="en-US" dirty="0" smtClean="0"/>
              <a:t>pass.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4000"/>
              <a:t>So, more economics teaching Is a good thing, right?</a:t>
            </a:r>
          </a:p>
        </p:txBody>
      </p:sp>
      <p:sp>
        <p:nvSpPr>
          <p:cNvPr id="16387" name="Rectangle 3"/>
          <p:cNvSpPr>
            <a:spLocks noGrp="1" noChangeArrowheads="1"/>
          </p:cNvSpPr>
          <p:nvPr>
            <p:ph type="body" idx="1"/>
          </p:nvPr>
        </p:nvSpPr>
        <p:spPr/>
        <p:txBody>
          <a:bodyPr/>
          <a:lstStyle/>
          <a:p>
            <a:r>
              <a:rPr lang="en-US" sz="2800"/>
              <a:t>Wrong. “</a:t>
            </a:r>
            <a:r>
              <a:rPr lang="en-US" sz="2800" i="1"/>
              <a:t>There are two kinds of economists. There are good economists and bad economists. Good economists know that there is no such thing as a free lunch</a:t>
            </a:r>
            <a:r>
              <a:rPr lang="en-US" sz="2800"/>
              <a:t>.” - Walter Williams</a:t>
            </a:r>
          </a:p>
          <a:p>
            <a:r>
              <a:rPr lang="en-US" sz="2800"/>
              <a:t>In order to pass the National AP Macroeconomics exam, students must be taught that there is a free lunch, and that it is provided by government.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4000"/>
              <a:t>In order to pass the AP test, high school students must </a:t>
            </a:r>
            <a:r>
              <a:rPr lang="en-US" sz="4000" b="1"/>
              <a:t>prove</a:t>
            </a:r>
            <a:r>
              <a:rPr lang="en-US" sz="4000"/>
              <a:t>:</a:t>
            </a:r>
          </a:p>
        </p:txBody>
      </p:sp>
      <p:sp>
        <p:nvSpPr>
          <p:cNvPr id="17411" name="Rectangle 3"/>
          <p:cNvSpPr>
            <a:spLocks noGrp="1" noChangeArrowheads="1"/>
          </p:cNvSpPr>
          <p:nvPr>
            <p:ph type="body" idx="1"/>
          </p:nvPr>
        </p:nvSpPr>
        <p:spPr>
          <a:xfrm>
            <a:off x="76200" y="1600200"/>
            <a:ext cx="8991600" cy="5257800"/>
          </a:xfrm>
        </p:spPr>
        <p:txBody>
          <a:bodyPr/>
          <a:lstStyle/>
          <a:p>
            <a:pPr>
              <a:lnSpc>
                <a:spcPct val="80000"/>
              </a:lnSpc>
            </a:pPr>
            <a:r>
              <a:rPr lang="en-US" sz="2800" dirty="0"/>
              <a:t>Printing more paper money creates more real income and wealth (“monetary policy”).</a:t>
            </a:r>
          </a:p>
          <a:p>
            <a:pPr>
              <a:lnSpc>
                <a:spcPct val="80000"/>
              </a:lnSpc>
            </a:pPr>
            <a:r>
              <a:rPr lang="en-US" sz="2800" dirty="0"/>
              <a:t>Inflation is caused by too many people working (the “Philips Curve” tradeoff between inflation and unemployment).</a:t>
            </a:r>
          </a:p>
          <a:p>
            <a:pPr>
              <a:lnSpc>
                <a:spcPct val="80000"/>
              </a:lnSpc>
            </a:pPr>
            <a:r>
              <a:rPr lang="en-US" sz="2800" dirty="0"/>
              <a:t>Taking money from the private sector and giving it to the government sector creates more real income and wealth (the “balanced budget multiplier” of fiscal policy).</a:t>
            </a:r>
          </a:p>
          <a:p>
            <a:pPr>
              <a:lnSpc>
                <a:spcPct val="80000"/>
              </a:lnSpc>
            </a:pPr>
            <a:r>
              <a:rPr lang="en-US" sz="2800" dirty="0"/>
              <a:t>A weak dollar relative to foreign currencies creates more real income and wealth.</a:t>
            </a:r>
          </a:p>
          <a:p>
            <a:pPr>
              <a:lnSpc>
                <a:spcPct val="80000"/>
              </a:lnSpc>
            </a:pPr>
            <a:r>
              <a:rPr lang="en-US" sz="2800" dirty="0"/>
              <a:t>The </a:t>
            </a:r>
            <a:r>
              <a:rPr lang="en-US" sz="2800" dirty="0" smtClean="0"/>
              <a:t>free-market economy </a:t>
            </a:r>
            <a:r>
              <a:rPr lang="en-US" sz="2800" dirty="0"/>
              <a:t>is inherently unstable, and can only  be stabilized by government policy.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04800"/>
            <a:ext cx="8229600" cy="1676400"/>
          </a:xfrm>
        </p:spPr>
        <p:txBody>
          <a:bodyPr/>
          <a:lstStyle/>
          <a:p>
            <a:r>
              <a:rPr lang="en-US" sz="4000"/>
              <a:t>When I asked about competing economic theories and different schools of thought, I was told:</a:t>
            </a:r>
          </a:p>
        </p:txBody>
      </p:sp>
      <p:sp>
        <p:nvSpPr>
          <p:cNvPr id="18435" name="Rectangle 3"/>
          <p:cNvSpPr>
            <a:spLocks noGrp="1" noChangeArrowheads="1"/>
          </p:cNvSpPr>
          <p:nvPr>
            <p:ph type="body" idx="1"/>
          </p:nvPr>
        </p:nvSpPr>
        <p:spPr>
          <a:xfrm>
            <a:off x="304800" y="2362200"/>
            <a:ext cx="8229600" cy="3886200"/>
          </a:xfrm>
        </p:spPr>
        <p:txBody>
          <a:bodyPr/>
          <a:lstStyle/>
          <a:p>
            <a:r>
              <a:rPr lang="en-US" dirty="0"/>
              <a:t>It doesn’t matter. </a:t>
            </a:r>
            <a:r>
              <a:rPr lang="en-US" dirty="0" smtClean="0"/>
              <a:t>The </a:t>
            </a:r>
            <a:r>
              <a:rPr lang="en-US" dirty="0"/>
              <a:t>Keynesian answer is the only correct answer.</a:t>
            </a:r>
          </a:p>
          <a:p>
            <a:r>
              <a:rPr lang="en-US" dirty="0"/>
              <a:t>If your students want to pass the exam, they have to give the Keynesian answer.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Cliff</Template>
  <TotalTime>611</TotalTime>
  <Words>1090</Words>
  <Application>Microsoft Office PowerPoint</Application>
  <PresentationFormat>On-screen Show (4:3)</PresentationFormat>
  <Paragraphs>70</Paragraphs>
  <Slides>18</Slides>
  <Notes>2</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Cliff</vt:lpstr>
      <vt:lpstr>1_Office Theme</vt:lpstr>
      <vt:lpstr>2_Office Theme</vt:lpstr>
      <vt:lpstr>Office Theme</vt:lpstr>
      <vt:lpstr>   "Rebellion to Tyrants is Obedience to God“  Great Seal Of The United States – original 1776 motto by Thomas Jefferson, Ben Franklin, and John Adams </vt:lpstr>
      <vt:lpstr>Education and the State</vt:lpstr>
      <vt:lpstr>Economics Education is Critical to Maintaining a Free Society</vt:lpstr>
      <vt:lpstr>Economic Ignorance National Council on Economic Education</vt:lpstr>
      <vt:lpstr>Animated Cartoon Produced by Harding College (1948) “Make Mine Freedom”</vt:lpstr>
      <vt:lpstr>New Push for AP Economics Education in High Schools</vt:lpstr>
      <vt:lpstr>So, more economics teaching Is a good thing, right?</vt:lpstr>
      <vt:lpstr>In order to pass the AP test, high school students must prove:</vt:lpstr>
      <vt:lpstr>When I asked about competing economic theories and different schools of thought, I was told:</vt:lpstr>
      <vt:lpstr>The AP College Board</vt:lpstr>
      <vt:lpstr>AP Economics Textbooks</vt:lpstr>
      <vt:lpstr>Separation of School and State</vt:lpstr>
      <vt:lpstr>Separation of School and State</vt:lpstr>
      <vt:lpstr>“The current stimulus is too low and too slow. We need a second stimulus.” – Paul Krugman</vt:lpstr>
      <vt:lpstr>The “best and brightest” high school students are being taught free-lunch economics.</vt:lpstr>
      <vt:lpstr>Separation of School and State (continued)</vt:lpstr>
      <vt:lpstr>Emergent Order “School in the Cloud”</vt:lpstr>
      <vt:lpstr>The End</vt:lpstr>
    </vt:vector>
  </TitlesOfParts>
  <Company>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Separation of School and State What I Learned at AP Economics Teacher-Training</dc:title>
  <dc:creator>jb</dc:creator>
  <cp:lastModifiedBy>Paul</cp:lastModifiedBy>
  <cp:revision>53</cp:revision>
  <dcterms:created xsi:type="dcterms:W3CDTF">2009-07-15T16:32:40Z</dcterms:created>
  <dcterms:modified xsi:type="dcterms:W3CDTF">2013-06-20T03:51:59Z</dcterms:modified>
</cp:coreProperties>
</file>