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97" r:id="rId5"/>
  </p:sldMasterIdLst>
  <p:notesMasterIdLst>
    <p:notesMasterId r:id="rId50"/>
  </p:notesMasterIdLst>
  <p:sldIdLst>
    <p:sldId id="296" r:id="rId6"/>
    <p:sldId id="256" r:id="rId7"/>
    <p:sldId id="257" r:id="rId8"/>
    <p:sldId id="302" r:id="rId9"/>
    <p:sldId id="258" r:id="rId10"/>
    <p:sldId id="259" r:id="rId11"/>
    <p:sldId id="260" r:id="rId12"/>
    <p:sldId id="261"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94" r:id="rId36"/>
    <p:sldId id="285" r:id="rId37"/>
    <p:sldId id="286" r:id="rId38"/>
    <p:sldId id="288" r:id="rId39"/>
    <p:sldId id="289" r:id="rId40"/>
    <p:sldId id="287" r:id="rId41"/>
    <p:sldId id="290" r:id="rId42"/>
    <p:sldId id="299" r:id="rId43"/>
    <p:sldId id="297" r:id="rId44"/>
    <p:sldId id="301" r:id="rId45"/>
    <p:sldId id="300" r:id="rId46"/>
    <p:sldId id="298" r:id="rId47"/>
    <p:sldId id="291" r:id="rId48"/>
    <p:sldId id="292" r:id="rId49"/>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5pPr>
    <a:lvl6pPr marL="2286000" algn="l" defTabSz="914400" rtl="0" eaLnBrk="1" latinLnBrk="0" hangingPunct="1">
      <a:defRPr kern="1200">
        <a:solidFill>
          <a:schemeClr val="bg1"/>
        </a:solidFill>
        <a:latin typeface="Arial" charset="0"/>
        <a:ea typeface="SimSun" charset="-122"/>
        <a:cs typeface="+mn-cs"/>
      </a:defRPr>
    </a:lvl6pPr>
    <a:lvl7pPr marL="2743200" algn="l" defTabSz="914400" rtl="0" eaLnBrk="1" latinLnBrk="0" hangingPunct="1">
      <a:defRPr kern="1200">
        <a:solidFill>
          <a:schemeClr val="bg1"/>
        </a:solidFill>
        <a:latin typeface="Arial" charset="0"/>
        <a:ea typeface="SimSun" charset="-122"/>
        <a:cs typeface="+mn-cs"/>
      </a:defRPr>
    </a:lvl7pPr>
    <a:lvl8pPr marL="3200400" algn="l" defTabSz="914400" rtl="0" eaLnBrk="1" latinLnBrk="0" hangingPunct="1">
      <a:defRPr kern="1200">
        <a:solidFill>
          <a:schemeClr val="bg1"/>
        </a:solidFill>
        <a:latin typeface="Arial" charset="0"/>
        <a:ea typeface="SimSun" charset="-122"/>
        <a:cs typeface="+mn-cs"/>
      </a:defRPr>
    </a:lvl8pPr>
    <a:lvl9pPr marL="3657600" algn="l" defTabSz="914400" rtl="0" eaLnBrk="1" latinLnBrk="0" hangingPunct="1">
      <a:defRPr kern="1200">
        <a:solidFill>
          <a:schemeClr val="bg1"/>
        </a:solidFill>
        <a:latin typeface="Arial" charset="0"/>
        <a:ea typeface="SimSun"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Arial"/>
                <a:ea typeface="Arial"/>
                <a:cs typeface="Arial"/>
              </a:defRPr>
            </a:pPr>
            <a:r>
              <a:rPr lang="en-US"/>
              <a:t>Economic Freedom and Prosperity</a:t>
            </a:r>
          </a:p>
        </c:rich>
      </c:tx>
      <c:layout>
        <c:manualLayout>
          <c:xMode val="edge"/>
          <c:yMode val="edge"/>
          <c:x val="0.36293007769145397"/>
          <c:y val="1.9575856443719411E-2"/>
        </c:manualLayout>
      </c:layout>
      <c:overlay val="0"/>
      <c:spPr>
        <a:noFill/>
        <a:ln w="25400">
          <a:noFill/>
        </a:ln>
      </c:spPr>
    </c:title>
    <c:autoTitleDeleted val="0"/>
    <c:plotArea>
      <c:layout>
        <c:manualLayout>
          <c:layoutTarget val="inner"/>
          <c:xMode val="edge"/>
          <c:yMode val="edge"/>
          <c:x val="7.6581576026637066E-2"/>
          <c:y val="0.11582381729200653"/>
          <c:w val="0.90455049944506105"/>
          <c:h val="0.70146818923327892"/>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exp"/>
            <c:dispRSqr val="1"/>
            <c:dispEq val="1"/>
            <c:trendlineLbl>
              <c:layout>
                <c:manualLayout>
                  <c:x val="-0.47276627602459792"/>
                  <c:y val="0.25285481239804236"/>
                </c:manualLayout>
              </c:layout>
              <c:tx>
                <c:rich>
                  <a:bodyPr/>
                  <a:lstStyle/>
                  <a:p>
                    <a:pPr>
                      <a:defRPr sz="800" b="0" i="0" u="none" strike="noStrike" baseline="0">
                        <a:solidFill>
                          <a:srgbClr val="000000"/>
                        </a:solidFill>
                        <a:latin typeface="Arial"/>
                        <a:ea typeface="Arial"/>
                        <a:cs typeface="Arial"/>
                      </a:defRPr>
                    </a:pPr>
                    <a:r>
                      <a:rPr lang="en-US" sz="800" b="0" i="0" u="none" strike="noStrike" baseline="0">
                        <a:solidFill>
                          <a:srgbClr val="000000"/>
                        </a:solidFill>
                        <a:latin typeface="Arial"/>
                        <a:cs typeface="Arial"/>
                      </a:rPr>
                      <a:t>Correlation: 0.69</a:t>
                    </a:r>
                  </a:p>
                  <a:p>
                    <a:pPr>
                      <a:defRPr sz="800" b="0" i="0" u="none" strike="noStrike" baseline="0">
                        <a:solidFill>
                          <a:srgbClr val="000000"/>
                        </a:solidFill>
                        <a:latin typeface="Arial"/>
                        <a:ea typeface="Arial"/>
                        <a:cs typeface="Arial"/>
                      </a:defRPr>
                    </a:pPr>
                    <a:r>
                      <a:rPr lang="en-US" sz="800" b="0" i="0" u="none" strike="noStrike" baseline="0">
                        <a:solidFill>
                          <a:srgbClr val="000000"/>
                        </a:solidFill>
                        <a:latin typeface="Arial"/>
                        <a:cs typeface="Arial"/>
                      </a:rPr>
                      <a:t>R</a:t>
                    </a:r>
                    <a:r>
                      <a:rPr lang="en-US" sz="800" b="0" i="0" u="none" strike="noStrike" baseline="30000">
                        <a:solidFill>
                          <a:srgbClr val="000000"/>
                        </a:solidFill>
                        <a:latin typeface="Arial"/>
                        <a:cs typeface="Arial"/>
                      </a:rPr>
                      <a:t>2</a:t>
                    </a:r>
                    <a:r>
                      <a:rPr lang="en-US" sz="800" b="0" i="0" u="none" strike="noStrike" baseline="0">
                        <a:solidFill>
                          <a:srgbClr val="000000"/>
                        </a:solidFill>
                        <a:latin typeface="Arial"/>
                        <a:cs typeface="Arial"/>
                      </a:rPr>
                      <a:t> = 0.5272</a:t>
                    </a:r>
                  </a:p>
                </c:rich>
              </c:tx>
              <c:numFmt formatCode="General" sourceLinked="0"/>
              <c:spPr>
                <a:noFill/>
                <a:ln w="25400">
                  <a:noFill/>
                </a:ln>
              </c:spPr>
            </c:trendlineLbl>
          </c:trendline>
          <c:xVal>
            <c:numRef>
              <c:f>'C:\Documents and Settings\Paul\Local Settings\Temporary Internet Files\Content.IE5\LPR4VHS8\[Economic Freedom and Prosperity.xls]Sheet3'!$B$2:$B$178</c:f>
              <c:numCache>
                <c:formatCode>General</c:formatCode>
                <c:ptCount val="177"/>
                <c:pt idx="1">
                  <c:v>63.686005331076842</c:v>
                </c:pt>
                <c:pt idx="2">
                  <c:v>56.643862187779419</c:v>
                </c:pt>
                <c:pt idx="3">
                  <c:v>47.026069140493618</c:v>
                </c:pt>
                <c:pt idx="4">
                  <c:v>52.315636504084594</c:v>
                </c:pt>
                <c:pt idx="5">
                  <c:v>69.897919921450452</c:v>
                </c:pt>
                <c:pt idx="6">
                  <c:v>82.640402012850032</c:v>
                </c:pt>
                <c:pt idx="7">
                  <c:v>71.197903245225262</c:v>
                </c:pt>
                <c:pt idx="8">
                  <c:v>57.956373912965979</c:v>
                </c:pt>
                <c:pt idx="9">
                  <c:v>70.255018466437377</c:v>
                </c:pt>
                <c:pt idx="10">
                  <c:v>74.806380953398801</c:v>
                </c:pt>
                <c:pt idx="11">
                  <c:v>47.468777129435672</c:v>
                </c:pt>
                <c:pt idx="12">
                  <c:v>71.531060330551639</c:v>
                </c:pt>
                <c:pt idx="13">
                  <c:v>44.978229626612531</c:v>
                </c:pt>
                <c:pt idx="14">
                  <c:v>72.125871300386791</c:v>
                </c:pt>
                <c:pt idx="15">
                  <c:v>63.048463060464385</c:v>
                </c:pt>
                <c:pt idx="16">
                  <c:v>55.372372680639174</c:v>
                </c:pt>
                <c:pt idx="17">
                  <c:v>57.722915557098837</c:v>
                </c:pt>
                <c:pt idx="18">
                  <c:v>53.575891618749722</c:v>
                </c:pt>
                <c:pt idx="19">
                  <c:v>53.063621751905885</c:v>
                </c:pt>
                <c:pt idx="20">
                  <c:v>69.666808087189935</c:v>
                </c:pt>
                <c:pt idx="21">
                  <c:v>56.704712224126844</c:v>
                </c:pt>
                <c:pt idx="22">
                  <c:v>64.630555233936462</c:v>
                </c:pt>
                <c:pt idx="23">
                  <c:v>59.524266620593323</c:v>
                </c:pt>
                <c:pt idx="24">
                  <c:v>37.673990780581157</c:v>
                </c:pt>
                <c:pt idx="25">
                  <c:v>48.757798382270813</c:v>
                </c:pt>
                <c:pt idx="26">
                  <c:v>56.649929264296112</c:v>
                </c:pt>
                <c:pt idx="27">
                  <c:v>52.997642167491165</c:v>
                </c:pt>
                <c:pt idx="28">
                  <c:v>80.467567641228072</c:v>
                </c:pt>
                <c:pt idx="29">
                  <c:v>61.292467509532763</c:v>
                </c:pt>
                <c:pt idx="30">
                  <c:v>48.29921762940721</c:v>
                </c:pt>
                <c:pt idx="31">
                  <c:v>47.457376419215834</c:v>
                </c:pt>
                <c:pt idx="32">
                  <c:v>78.264719192200971</c:v>
                </c:pt>
                <c:pt idx="33">
                  <c:v>53.211230511931056</c:v>
                </c:pt>
                <c:pt idx="34">
                  <c:v>62.317689047151759</c:v>
                </c:pt>
                <c:pt idx="35">
                  <c:v>43.305113485650757</c:v>
                </c:pt>
                <c:pt idx="36">
                  <c:v>42.813475076309395</c:v>
                </c:pt>
                <c:pt idx="37">
                  <c:v>45.379305331963039</c:v>
                </c:pt>
                <c:pt idx="38">
                  <c:v>66.412593476041437</c:v>
                </c:pt>
                <c:pt idx="39">
                  <c:v>55.132315270777646</c:v>
                </c:pt>
                <c:pt idx="40">
                  <c:v>70.825590116217995</c:v>
                </c:pt>
                <c:pt idx="41">
                  <c:v>69.350743533273004</c:v>
                </c:pt>
                <c:pt idx="42">
                  <c:v>79.649772017490065</c:v>
                </c:pt>
                <c:pt idx="43">
                  <c:v>51.348716554835164</c:v>
                </c:pt>
                <c:pt idx="44">
                  <c:v>63.608199110874423</c:v>
                </c:pt>
                <c:pt idx="45">
                  <c:v>59.231444490832793</c:v>
                </c:pt>
                <c:pt idx="46">
                  <c:v>50.475921631868047</c:v>
                </c:pt>
                <c:pt idx="47">
                  <c:v>52.480961124187658</c:v>
                </c:pt>
                <c:pt idx="48">
                  <c:v>57.993785824257927</c:v>
                </c:pt>
                <c:pt idx="49">
                  <c:v>69.763131973696318</c:v>
                </c:pt>
                <c:pt idx="50">
                  <c:v>51.328924665206067</c:v>
                </c:pt>
                <c:pt idx="51">
                  <c:v>38.468718230649678</c:v>
                </c:pt>
                <c:pt idx="52">
                  <c:v>76.370380406186797</c:v>
                </c:pt>
                <c:pt idx="53">
                  <c:v>53.020549653105846</c:v>
                </c:pt>
                <c:pt idx="54">
                  <c:v>60.963994112264913</c:v>
                </c:pt>
                <c:pt idx="55">
                  <c:v>74.48957439119124</c:v>
                </c:pt>
                <c:pt idx="56">
                  <c:v>63.284782143035571</c:v>
                </c:pt>
                <c:pt idx="57">
                  <c:v>55.022286600627375</c:v>
                </c:pt>
                <c:pt idx="58">
                  <c:v>55.775851499619229</c:v>
                </c:pt>
                <c:pt idx="59">
                  <c:v>69.783454702872646</c:v>
                </c:pt>
                <c:pt idx="60">
                  <c:v>71.482163917323533</c:v>
                </c:pt>
                <c:pt idx="61">
                  <c:v>58.052144395676727</c:v>
                </c:pt>
                <c:pt idx="62">
                  <c:v>60.837409780009082</c:v>
                </c:pt>
                <c:pt idx="63">
                  <c:v>59.397891064693532</c:v>
                </c:pt>
                <c:pt idx="64">
                  <c:v>51.048496093910316</c:v>
                </c:pt>
                <c:pt idx="65">
                  <c:v>45.447532140096271</c:v>
                </c:pt>
                <c:pt idx="66">
                  <c:v>48.405943292011656</c:v>
                </c:pt>
                <c:pt idx="67">
                  <c:v>50.494436917931111</c:v>
                </c:pt>
                <c:pt idx="68">
                  <c:v>58.669489822199694</c:v>
                </c:pt>
                <c:pt idx="69">
                  <c:v>89.971600417725568</c:v>
                </c:pt>
                <c:pt idx="70">
                  <c:v>66.818420714116115</c:v>
                </c:pt>
                <c:pt idx="71">
                  <c:v>75.911874979109967</c:v>
                </c:pt>
                <c:pt idx="72">
                  <c:v>54.363023714823818</c:v>
                </c:pt>
                <c:pt idx="73">
                  <c:v>53.418375561494088</c:v>
                </c:pt>
                <c:pt idx="74">
                  <c:v>44.62339707124859</c:v>
                </c:pt>
                <c:pt idx="75">
                  <c:v>82.200905487881343</c:v>
                </c:pt>
                <c:pt idx="76">
                  <c:v>67.558754524408826</c:v>
                </c:pt>
                <c:pt idx="77">
                  <c:v>61.41478682989397</c:v>
                </c:pt>
                <c:pt idx="78">
                  <c:v>54.981454399826134</c:v>
                </c:pt>
                <c:pt idx="79">
                  <c:v>65.158709967448516</c:v>
                </c:pt>
                <c:pt idx="80">
                  <c:v>72.758726559125918</c:v>
                </c:pt>
                <c:pt idx="81">
                  <c:v>65.400270578883664</c:v>
                </c:pt>
                <c:pt idx="82">
                  <c:v>60.106212373453047</c:v>
                </c:pt>
                <c:pt idx="83">
                  <c:v>58.704474384928062</c:v>
                </c:pt>
                <c:pt idx="84">
                  <c:v>45.708098356347719</c:v>
                </c:pt>
                <c:pt idx="85">
                  <c:v>68.084185194713996</c:v>
                </c:pt>
                <c:pt idx="86">
                  <c:v>65.595487064041222</c:v>
                </c:pt>
                <c:pt idx="87">
                  <c:v>61.823187527368873</c:v>
                </c:pt>
                <c:pt idx="88">
                  <c:v>50.409479275281456</c:v>
                </c:pt>
                <c:pt idx="89">
                  <c:v>66.602059667355789</c:v>
                </c:pt>
                <c:pt idx="90">
                  <c:v>58.130537923228204</c:v>
                </c:pt>
                <c:pt idx="91">
                  <c:v>49.676457365712757</c:v>
                </c:pt>
                <c:pt idx="92">
                  <c:v>48.085213290413407</c:v>
                </c:pt>
                <c:pt idx="93">
                  <c:v>43.504671908320404</c:v>
                </c:pt>
                <c:pt idx="94">
                  <c:v>69.952659695892649</c:v>
                </c:pt>
                <c:pt idx="95">
                  <c:v>75.194542707706972</c:v>
                </c:pt>
                <c:pt idx="96">
                  <c:v>61.247431495823733</c:v>
                </c:pt>
                <c:pt idx="97">
                  <c:v>62.902718318027077</c:v>
                </c:pt>
                <c:pt idx="98">
                  <c:v>53.734977383004569</c:v>
                </c:pt>
                <c:pt idx="99">
                  <c:v>64.586014012900392</c:v>
                </c:pt>
                <c:pt idx="100">
                  <c:v>51.268597051767792</c:v>
                </c:pt>
                <c:pt idx="101">
                  <c:v>55.637749190353212</c:v>
                </c:pt>
                <c:pt idx="102">
                  <c:v>66.128783766161902</c:v>
                </c:pt>
                <c:pt idx="103">
                  <c:v>53.940770371829458</c:v>
                </c:pt>
                <c:pt idx="104">
                  <c:v>74.27358351167149</c:v>
                </c:pt>
                <c:pt idx="105">
                  <c:v>65.806147579506458</c:v>
                </c:pt>
                <c:pt idx="106">
                  <c:v>54.896138660738963</c:v>
                </c:pt>
                <c:pt idx="107">
                  <c:v>62.769029803320564</c:v>
                </c:pt>
                <c:pt idx="108">
                  <c:v>58.243014167554648</c:v>
                </c:pt>
                <c:pt idx="109">
                  <c:v>59.711412330430662</c:v>
                </c:pt>
                <c:pt idx="110">
                  <c:v>55.69070695436276</c:v>
                </c:pt>
                <c:pt idx="111">
                  <c:v>62.435364890186385</c:v>
                </c:pt>
                <c:pt idx="112">
                  <c:v>53.167198208281278</c:v>
                </c:pt>
                <c:pt idx="113">
                  <c:v>76.97843092966194</c:v>
                </c:pt>
                <c:pt idx="114">
                  <c:v>81.977864049478356</c:v>
                </c:pt>
                <c:pt idx="115">
                  <c:v>59.776111069315519</c:v>
                </c:pt>
                <c:pt idx="116">
                  <c:v>53.849822359161216</c:v>
                </c:pt>
                <c:pt idx="117">
                  <c:v>55.123310933322308</c:v>
                </c:pt>
                <c:pt idx="118">
                  <c:v>70.177598823766218</c:v>
                </c:pt>
                <c:pt idx="119">
                  <c:v>66.989811249963111</c:v>
                </c:pt>
                <c:pt idx="120">
                  <c:v>56.982301409362698</c:v>
                </c:pt>
                <c:pt idx="121">
                  <c:v>64.72089783283721</c:v>
                </c:pt>
                <c:pt idx="122">
                  <c:v>54.807989439749555</c:v>
                </c:pt>
                <c:pt idx="123">
                  <c:v>60.999670466918509</c:v>
                </c:pt>
                <c:pt idx="124">
                  <c:v>64.618476061916681</c:v>
                </c:pt>
                <c:pt idx="125">
                  <c:v>56.784155514556254</c:v>
                </c:pt>
                <c:pt idx="126">
                  <c:v>60.324165313897652</c:v>
                </c:pt>
                <c:pt idx="127">
                  <c:v>64.911807131873388</c:v>
                </c:pt>
                <c:pt idx="128">
                  <c:v>65.830258401486589</c:v>
                </c:pt>
                <c:pt idx="129">
                  <c:v>63.180594213276812</c:v>
                </c:pt>
                <c:pt idx="130">
                  <c:v>50.788651273709732</c:v>
                </c:pt>
                <c:pt idx="131">
                  <c:v>54.188088958391255</c:v>
                </c:pt>
                <c:pt idx="132">
                  <c:v>68.311547246402839</c:v>
                </c:pt>
                <c:pt idx="133">
                  <c:v>64.254886973064998</c:v>
                </c:pt>
                <c:pt idx="134">
                  <c:v>59.488212169612268</c:v>
                </c:pt>
                <c:pt idx="135">
                  <c:v>43.845178686670387</c:v>
                </c:pt>
                <c:pt idx="136">
                  <c:v>64.313082080817694</c:v>
                </c:pt>
                <c:pt idx="137">
                  <c:v>56.324708954476989</c:v>
                </c:pt>
                <c:pt idx="138">
                  <c:v>56.60487537088899</c:v>
                </c:pt>
                <c:pt idx="139">
                  <c:v>45.786709681762446</c:v>
                </c:pt>
                <c:pt idx="140">
                  <c:v>47.837558813181438</c:v>
                </c:pt>
                <c:pt idx="141">
                  <c:v>87.098898589965501</c:v>
                </c:pt>
                <c:pt idx="142">
                  <c:v>69.365756198957101</c:v>
                </c:pt>
                <c:pt idx="143">
                  <c:v>62.898247633513634</c:v>
                </c:pt>
                <c:pt idx="144">
                  <c:v>46.035217841774049</c:v>
                </c:pt>
                <c:pt idx="145">
                  <c:v>63.810340166951356</c:v>
                </c:pt>
                <c:pt idx="146">
                  <c:v>70.070069203258498</c:v>
                </c:pt>
                <c:pt idx="147">
                  <c:v>56.049833831276715</c:v>
                </c:pt>
                <c:pt idx="149">
                  <c:v>54.08876386498757</c:v>
                </c:pt>
                <c:pt idx="150">
                  <c:v>59.076792191467369</c:v>
                </c:pt>
                <c:pt idx="151">
                  <c:v>70.450604677398275</c:v>
                </c:pt>
                <c:pt idx="152">
                  <c:v>79.423630052298137</c:v>
                </c:pt>
                <c:pt idx="153">
                  <c:v>51.343640827631454</c:v>
                </c:pt>
                <c:pt idx="154">
                  <c:v>69.513416739537192</c:v>
                </c:pt>
                <c:pt idx="155">
                  <c:v>54.579639467998334</c:v>
                </c:pt>
                <c:pt idx="156">
                  <c:v>58.296717575729701</c:v>
                </c:pt>
                <c:pt idx="157">
                  <c:v>63.030082798682749</c:v>
                </c:pt>
                <c:pt idx="158">
                  <c:v>48.665966223144203</c:v>
                </c:pt>
                <c:pt idx="159">
                  <c:v>54.077843165666955</c:v>
                </c:pt>
                <c:pt idx="160">
                  <c:v>67.973733671036058</c:v>
                </c:pt>
                <c:pt idx="161">
                  <c:v>57.992044367177982</c:v>
                </c:pt>
                <c:pt idx="162">
                  <c:v>61.553773974083036</c:v>
                </c:pt>
                <c:pt idx="163">
                  <c:v>44.170519999999996</c:v>
                </c:pt>
                <c:pt idx="164">
                  <c:v>63.54629919039688</c:v>
                </c:pt>
                <c:pt idx="165">
                  <c:v>48.802185192818179</c:v>
                </c:pt>
                <c:pt idx="166">
                  <c:v>64.731995983530496</c:v>
                </c:pt>
                <c:pt idx="167">
                  <c:v>78.975997365996193</c:v>
                </c:pt>
                <c:pt idx="168">
                  <c:v>80.697340534651033</c:v>
                </c:pt>
                <c:pt idx="169">
                  <c:v>69.108037344632947</c:v>
                </c:pt>
                <c:pt idx="170">
                  <c:v>50.481532195756273</c:v>
                </c:pt>
                <c:pt idx="171">
                  <c:v>58.353670726664802</c:v>
                </c:pt>
                <c:pt idx="172">
                  <c:v>40.915937702279322</c:v>
                </c:pt>
                <c:pt idx="173">
                  <c:v>50.966581372977991</c:v>
                </c:pt>
                <c:pt idx="174">
                  <c:v>56.879248242090924</c:v>
                </c:pt>
                <c:pt idx="175">
                  <c:v>56.616467586462498</c:v>
                </c:pt>
                <c:pt idx="176">
                  <c:v>22.702792963680427</c:v>
                </c:pt>
              </c:numCache>
            </c:numRef>
          </c:xVal>
          <c:yVal>
            <c:numRef>
              <c:f>'C:\Documents and Settings\Paul\Local Settings\Temporary Internet Files\Content.IE5\LPR4VHS8\[Economic Freedom and Prosperity.xls]Sheet3'!$I$2:$I$178</c:f>
              <c:numCache>
                <c:formatCode>General</c:formatCode>
                <c:ptCount val="177"/>
                <c:pt idx="0">
                  <c:v>723.875</c:v>
                </c:pt>
                <c:pt idx="1">
                  <c:v>6289.8980000000001</c:v>
                </c:pt>
                <c:pt idx="2">
                  <c:v>6533.3729999999996</c:v>
                </c:pt>
                <c:pt idx="3">
                  <c:v>5590.4870000000001</c:v>
                </c:pt>
                <c:pt idx="4">
                  <c:v>13307.59</c:v>
                </c:pt>
                <c:pt idx="5">
                  <c:v>4941.808</c:v>
                </c:pt>
                <c:pt idx="6">
                  <c:v>36258.364000000001</c:v>
                </c:pt>
                <c:pt idx="7">
                  <c:v>38398.597000000002</c:v>
                </c:pt>
                <c:pt idx="8">
                  <c:v>7656.473</c:v>
                </c:pt>
                <c:pt idx="9">
                  <c:v>25025.516</c:v>
                </c:pt>
                <c:pt idx="10">
                  <c:v>32063.925999999999</c:v>
                </c:pt>
                <c:pt idx="11">
                  <c:v>1299.6949999999999</c:v>
                </c:pt>
                <c:pt idx="12">
                  <c:v>19347.363000000001</c:v>
                </c:pt>
                <c:pt idx="13">
                  <c:v>10910.173000000001</c:v>
                </c:pt>
                <c:pt idx="14">
                  <c:v>35272.936000000002</c:v>
                </c:pt>
                <c:pt idx="15">
                  <c:v>7863.384</c:v>
                </c:pt>
                <c:pt idx="16">
                  <c:v>1540.528</c:v>
                </c:pt>
                <c:pt idx="17">
                  <c:v>5167.0649999999996</c:v>
                </c:pt>
                <c:pt idx="18">
                  <c:v>4013.0450000000001</c:v>
                </c:pt>
                <c:pt idx="19">
                  <c:v>6963.9520000000002</c:v>
                </c:pt>
                <c:pt idx="20">
                  <c:v>16449.704000000002</c:v>
                </c:pt>
                <c:pt idx="21">
                  <c:v>9695.1990000000005</c:v>
                </c:pt>
                <c:pt idx="22">
                  <c:v>11302.483</c:v>
                </c:pt>
                <c:pt idx="23">
                  <c:v>1253.075</c:v>
                </c:pt>
                <c:pt idx="24">
                  <c:v>1039.2639999999999</c:v>
                </c:pt>
                <c:pt idx="25">
                  <c:v>371.56099999999998</c:v>
                </c:pt>
                <c:pt idx="26">
                  <c:v>1806.3440000000001</c:v>
                </c:pt>
                <c:pt idx="27">
                  <c:v>2087.797</c:v>
                </c:pt>
                <c:pt idx="28">
                  <c:v>38435.394</c:v>
                </c:pt>
                <c:pt idx="29">
                  <c:v>3243.7939999999999</c:v>
                </c:pt>
                <c:pt idx="30">
                  <c:v>725.81700000000001</c:v>
                </c:pt>
                <c:pt idx="31">
                  <c:v>1675.1189999999999</c:v>
                </c:pt>
                <c:pt idx="32">
                  <c:v>13936.453</c:v>
                </c:pt>
                <c:pt idx="33">
                  <c:v>5292.02</c:v>
                </c:pt>
                <c:pt idx="34">
                  <c:v>6724.3469999999998</c:v>
                </c:pt>
                <c:pt idx="35">
                  <c:v>1125.067</c:v>
                </c:pt>
                <c:pt idx="36">
                  <c:v>308.65300000000002</c:v>
                </c:pt>
                <c:pt idx="37">
                  <c:v>3729.598</c:v>
                </c:pt>
                <c:pt idx="38">
                  <c:v>10300.228999999999</c:v>
                </c:pt>
                <c:pt idx="39">
                  <c:v>15549.453</c:v>
                </c:pt>
                <c:pt idx="40">
                  <c:v>27428.642</c:v>
                </c:pt>
                <c:pt idx="41">
                  <c:v>24235.510999999999</c:v>
                </c:pt>
                <c:pt idx="42">
                  <c:v>37391.843999999997</c:v>
                </c:pt>
                <c:pt idx="43">
                  <c:v>2270.7979999999998</c:v>
                </c:pt>
                <c:pt idx="44">
                  <c:v>9042.9760000000006</c:v>
                </c:pt>
                <c:pt idx="45">
                  <c:v>7041.2349999999997</c:v>
                </c:pt>
                <c:pt idx="46">
                  <c:v>2505.5749999999998</c:v>
                </c:pt>
                <c:pt idx="47">
                  <c:v>7195.3069999999998</c:v>
                </c:pt>
                <c:pt idx="48">
                  <c:v>5490.5709999999999</c:v>
                </c:pt>
                <c:pt idx="49">
                  <c:v>5842.0020000000004</c:v>
                </c:pt>
                <c:pt idx="50">
                  <c:v>12894.659</c:v>
                </c:pt>
                <c:pt idx="51">
                  <c:v>773.55799999999999</c:v>
                </c:pt>
                <c:pt idx="52">
                  <c:v>21094.094000000001</c:v>
                </c:pt>
                <c:pt idx="53">
                  <c:v>805.88900000000001</c:v>
                </c:pt>
                <c:pt idx="54">
                  <c:v>4229.7380000000003</c:v>
                </c:pt>
                <c:pt idx="55">
                  <c:v>35279.555999999997</c:v>
                </c:pt>
                <c:pt idx="56">
                  <c:v>33187.764000000003</c:v>
                </c:pt>
                <c:pt idx="57">
                  <c:v>14083.468999999999</c:v>
                </c:pt>
                <c:pt idx="58">
                  <c:v>1325.748</c:v>
                </c:pt>
                <c:pt idx="59">
                  <c:v>4690.1970000000001</c:v>
                </c:pt>
                <c:pt idx="60">
                  <c:v>34181.175000000003</c:v>
                </c:pt>
                <c:pt idx="61">
                  <c:v>1426.076</c:v>
                </c:pt>
                <c:pt idx="62">
                  <c:v>29172.089</c:v>
                </c:pt>
                <c:pt idx="63">
                  <c:v>4698.5990000000002</c:v>
                </c:pt>
                <c:pt idx="64">
                  <c:v>1073.7249999999999</c:v>
                </c:pt>
                <c:pt idx="65">
                  <c:v>483.95</c:v>
                </c:pt>
                <c:pt idx="66">
                  <c:v>3835.17</c:v>
                </c:pt>
                <c:pt idx="67">
                  <c:v>1290.92</c:v>
                </c:pt>
                <c:pt idx="68">
                  <c:v>4081.6550000000002</c:v>
                </c:pt>
                <c:pt idx="69">
                  <c:v>41994.057999999997</c:v>
                </c:pt>
                <c:pt idx="70">
                  <c:v>19026.503000000001</c:v>
                </c:pt>
                <c:pt idx="71">
                  <c:v>38751.339</c:v>
                </c:pt>
                <c:pt idx="72">
                  <c:v>2659.2139999999999</c:v>
                </c:pt>
                <c:pt idx="73">
                  <c:v>3724.5430000000001</c:v>
                </c:pt>
                <c:pt idx="74">
                  <c:v>10623.918</c:v>
                </c:pt>
                <c:pt idx="75">
                  <c:v>43143.968999999997</c:v>
                </c:pt>
                <c:pt idx="76">
                  <c:v>25799.471000000001</c:v>
                </c:pt>
                <c:pt idx="77">
                  <c:v>30448.31</c:v>
                </c:pt>
                <c:pt idx="78">
                  <c:v>1716.327</c:v>
                </c:pt>
                <c:pt idx="79">
                  <c:v>7696.8530000000001</c:v>
                </c:pt>
                <c:pt idx="80">
                  <c:v>33576.764000000003</c:v>
                </c:pt>
                <c:pt idx="81">
                  <c:v>4886.1689999999999</c:v>
                </c:pt>
                <c:pt idx="82">
                  <c:v>11086.045</c:v>
                </c:pt>
                <c:pt idx="83">
                  <c:v>1699.242</c:v>
                </c:pt>
                <c:pt idx="84">
                  <c:v>3564.6579999999999</c:v>
                </c:pt>
                <c:pt idx="85">
                  <c:v>24782.691999999999</c:v>
                </c:pt>
                <c:pt idx="86">
                  <c:v>39305.658000000003</c:v>
                </c:pt>
                <c:pt idx="87">
                  <c:v>1998.606</c:v>
                </c:pt>
                <c:pt idx="88">
                  <c:v>2059.5520000000001</c:v>
                </c:pt>
                <c:pt idx="89">
                  <c:v>17416.017</c:v>
                </c:pt>
                <c:pt idx="90">
                  <c:v>11270.199000000001</c:v>
                </c:pt>
                <c:pt idx="91">
                  <c:v>1284.5730000000001</c:v>
                </c:pt>
                <c:pt idx="92">
                  <c:v>357.209</c:v>
                </c:pt>
                <c:pt idx="93">
                  <c:v>12276.511</c:v>
                </c:pt>
                <c:pt idx="94">
                  <c:v>17661.156999999999</c:v>
                </c:pt>
                <c:pt idx="95">
                  <c:v>80457.339000000007</c:v>
                </c:pt>
                <c:pt idx="96">
                  <c:v>8468.0920000000006</c:v>
                </c:pt>
                <c:pt idx="97">
                  <c:v>1067.7170000000001</c:v>
                </c:pt>
                <c:pt idx="98">
                  <c:v>785.40700000000004</c:v>
                </c:pt>
                <c:pt idx="99">
                  <c:v>13315.08</c:v>
                </c:pt>
                <c:pt idx="100">
                  <c:v>4604.3540000000003</c:v>
                </c:pt>
                <c:pt idx="101">
                  <c:v>1031.049</c:v>
                </c:pt>
                <c:pt idx="102">
                  <c:v>22907.166000000001</c:v>
                </c:pt>
                <c:pt idx="103">
                  <c:v>2008.2070000000001</c:v>
                </c:pt>
                <c:pt idx="104">
                  <c:v>11152.47</c:v>
                </c:pt>
                <c:pt idx="105">
                  <c:v>12774.597</c:v>
                </c:pt>
                <c:pt idx="106">
                  <c:v>2900.54</c:v>
                </c:pt>
                <c:pt idx="107">
                  <c:v>3203.134</c:v>
                </c:pt>
                <c:pt idx="109">
                  <c:v>4075.6149999999998</c:v>
                </c:pt>
                <c:pt idx="110">
                  <c:v>830.10299999999995</c:v>
                </c:pt>
                <c:pt idx="111">
                  <c:v>5188.8040000000001</c:v>
                </c:pt>
                <c:pt idx="112">
                  <c:v>1207.24</c:v>
                </c:pt>
                <c:pt idx="113">
                  <c:v>38485.906000000003</c:v>
                </c:pt>
                <c:pt idx="114">
                  <c:v>26378.611000000001</c:v>
                </c:pt>
                <c:pt idx="115">
                  <c:v>2616.5320000000002</c:v>
                </c:pt>
                <c:pt idx="116">
                  <c:v>666.76700000000005</c:v>
                </c:pt>
                <c:pt idx="117">
                  <c:v>2034.58</c:v>
                </c:pt>
                <c:pt idx="118">
                  <c:v>53036.659</c:v>
                </c:pt>
                <c:pt idx="119">
                  <c:v>23967.366000000002</c:v>
                </c:pt>
                <c:pt idx="120">
                  <c:v>2591.8829999999998</c:v>
                </c:pt>
                <c:pt idx="121">
                  <c:v>10322.210999999999</c:v>
                </c:pt>
                <c:pt idx="122">
                  <c:v>1972.1890000000001</c:v>
                </c:pt>
                <c:pt idx="123">
                  <c:v>4489.1369999999997</c:v>
                </c:pt>
                <c:pt idx="124">
                  <c:v>7802.9340000000002</c:v>
                </c:pt>
                <c:pt idx="125">
                  <c:v>3377.5210000000002</c:v>
                </c:pt>
                <c:pt idx="126">
                  <c:v>16310.722</c:v>
                </c:pt>
                <c:pt idx="127">
                  <c:v>21700.875</c:v>
                </c:pt>
                <c:pt idx="128">
                  <c:v>80870.407000000007</c:v>
                </c:pt>
                <c:pt idx="129">
                  <c:v>11386.509</c:v>
                </c:pt>
                <c:pt idx="130">
                  <c:v>14692.377</c:v>
                </c:pt>
                <c:pt idx="131">
                  <c:v>898.52099999999996</c:v>
                </c:pt>
                <c:pt idx="132">
                  <c:v>10653.897000000001</c:v>
                </c:pt>
                <c:pt idx="133">
                  <c:v>9751.4670000000006</c:v>
                </c:pt>
                <c:pt idx="134">
                  <c:v>5446.2449999999999</c:v>
                </c:pt>
                <c:pt idx="135">
                  <c:v>1565.096</c:v>
                </c:pt>
                <c:pt idx="136">
                  <c:v>23243.116999999998</c:v>
                </c:pt>
                <c:pt idx="137">
                  <c:v>1685.1130000000001</c:v>
                </c:pt>
                <c:pt idx="138">
                  <c:v>10375.224</c:v>
                </c:pt>
                <c:pt idx="139">
                  <c:v>16642.348999999998</c:v>
                </c:pt>
                <c:pt idx="140">
                  <c:v>692.12099999999998</c:v>
                </c:pt>
                <c:pt idx="141">
                  <c:v>49713.542000000001</c:v>
                </c:pt>
                <c:pt idx="142">
                  <c:v>20251.125</c:v>
                </c:pt>
                <c:pt idx="143">
                  <c:v>27204.876</c:v>
                </c:pt>
                <c:pt idx="144">
                  <c:v>1864.1310000000001</c:v>
                </c:pt>
                <c:pt idx="145">
                  <c:v>9761.3870000000006</c:v>
                </c:pt>
                <c:pt idx="146">
                  <c:v>30120.350999999999</c:v>
                </c:pt>
                <c:pt idx="147">
                  <c:v>4079.009</c:v>
                </c:pt>
                <c:pt idx="148">
                  <c:v>2171.8739999999998</c:v>
                </c:pt>
                <c:pt idx="149">
                  <c:v>7755.8360000000002</c:v>
                </c:pt>
                <c:pt idx="150">
                  <c:v>4835.5150000000003</c:v>
                </c:pt>
                <c:pt idx="151">
                  <c:v>36494.292000000001</c:v>
                </c:pt>
                <c:pt idx="152">
                  <c:v>41128.451999999997</c:v>
                </c:pt>
                <c:pt idx="153">
                  <c:v>4488.0739999999996</c:v>
                </c:pt>
                <c:pt idx="154">
                  <c:v>30126.309000000001</c:v>
                </c:pt>
                <c:pt idx="155">
                  <c:v>1841.143</c:v>
                </c:pt>
                <c:pt idx="156">
                  <c:v>1255.9559999999999</c:v>
                </c:pt>
                <c:pt idx="157">
                  <c:v>7900.2349999999997</c:v>
                </c:pt>
                <c:pt idx="158">
                  <c:v>806.02200000000005</c:v>
                </c:pt>
                <c:pt idx="159">
                  <c:v>5128.6710000000003</c:v>
                </c:pt>
                <c:pt idx="160">
                  <c:v>18277.848000000002</c:v>
                </c:pt>
                <c:pt idx="161">
                  <c:v>7472.5640000000003</c:v>
                </c:pt>
                <c:pt idx="162">
                  <c:v>12888.286</c:v>
                </c:pt>
                <c:pt idx="163">
                  <c:v>5153.68</c:v>
                </c:pt>
                <c:pt idx="164">
                  <c:v>938.83</c:v>
                </c:pt>
                <c:pt idx="165">
                  <c:v>6941.3149999999996</c:v>
                </c:pt>
                <c:pt idx="166">
                  <c:v>37292.743000000002</c:v>
                </c:pt>
                <c:pt idx="167">
                  <c:v>35134.347000000002</c:v>
                </c:pt>
                <c:pt idx="168">
                  <c:v>45845.476999999999</c:v>
                </c:pt>
                <c:pt idx="169">
                  <c:v>11621.119000000001</c:v>
                </c:pt>
                <c:pt idx="170">
                  <c:v>2343.56</c:v>
                </c:pt>
                <c:pt idx="171">
                  <c:v>3920.1880000000001</c:v>
                </c:pt>
                <c:pt idx="172">
                  <c:v>12166.351000000001</c:v>
                </c:pt>
                <c:pt idx="173">
                  <c:v>2586.625</c:v>
                </c:pt>
                <c:pt idx="174">
                  <c:v>2335.16</c:v>
                </c:pt>
                <c:pt idx="175">
                  <c:v>1309.21</c:v>
                </c:pt>
                <c:pt idx="176">
                  <c:v>188.43</c:v>
                </c:pt>
              </c:numCache>
            </c:numRef>
          </c:yVal>
          <c:smooth val="0"/>
        </c:ser>
        <c:dLbls>
          <c:showLegendKey val="0"/>
          <c:showVal val="0"/>
          <c:showCatName val="0"/>
          <c:showSerName val="0"/>
          <c:showPercent val="0"/>
          <c:showBubbleSize val="0"/>
        </c:dLbls>
        <c:axId val="210348816"/>
        <c:axId val="210349208"/>
      </c:scatterChart>
      <c:valAx>
        <c:axId val="210348816"/>
        <c:scaling>
          <c:orientation val="minMax"/>
          <c:max val="100"/>
          <c:min val="2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10349208"/>
        <c:crosses val="autoZero"/>
        <c:crossBetween val="midCat"/>
        <c:majorUnit val="15"/>
      </c:valAx>
      <c:valAx>
        <c:axId val="210349208"/>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10348816"/>
        <c:crosses val="autoZero"/>
        <c:crossBetween val="midCat"/>
        <c:majorUnit val="2000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a:t>Economic Freedom and Standard of Living</a:t>
            </a:r>
          </a:p>
        </c:rich>
      </c:tx>
      <c:layout>
        <c:manualLayout>
          <c:xMode val="edge"/>
          <c:yMode val="edge"/>
          <c:x val="0.34739178690344064"/>
          <c:y val="1.9575856443719411E-2"/>
        </c:manualLayout>
      </c:layout>
      <c:overlay val="0"/>
      <c:spPr>
        <a:noFill/>
        <a:ln w="25400">
          <a:noFill/>
        </a:ln>
      </c:spPr>
    </c:title>
    <c:autoTitleDeleted val="0"/>
    <c:plotArea>
      <c:layout>
        <c:manualLayout>
          <c:layoutTarget val="inner"/>
          <c:xMode val="edge"/>
          <c:yMode val="edge"/>
          <c:x val="7.4361820199778023E-2"/>
          <c:y val="0.12398042414355628"/>
          <c:w val="0.91453940066592676"/>
          <c:h val="0.66394779771615009"/>
        </c:manualLayout>
      </c:layout>
      <c:barChart>
        <c:barDir val="col"/>
        <c:grouping val="clustered"/>
        <c:varyColors val="0"/>
        <c:ser>
          <c:idx val="0"/>
          <c:order val="0"/>
          <c:spPr>
            <a:solidFill>
              <a:srgbClr val="000080"/>
            </a:solidFill>
            <a:ln w="12700">
              <a:solidFill>
                <a:srgbClr val="000000"/>
              </a:solidFill>
              <a:prstDash val="solid"/>
            </a:ln>
          </c:spPr>
          <c:invertIfNegative val="0"/>
          <c:dLbls>
            <c:numFmt formatCode="\$#,##0" sourceLinked="0"/>
            <c:spPr>
              <a:noFill/>
              <a:ln w="25400">
                <a:noFill/>
              </a:ln>
            </c:spPr>
            <c:txPr>
              <a:bodyPr/>
              <a:lstStyle/>
              <a:p>
                <a:pPr>
                  <a:defRPr sz="925"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'C:\Documents and Settings\Paul\Local Settings\Temporary Internet Files\Content.IE5\LPR4VHS8\[Economic Freedom and Prosperity.xls]Sheet3'!$P$8:$P$12</c:f>
              <c:strCache>
                <c:ptCount val="5"/>
                <c:pt idx="0">
                  <c:v>Free </c:v>
                </c:pt>
                <c:pt idx="1">
                  <c:v>Mostly Free</c:v>
                </c:pt>
                <c:pt idx="2">
                  <c:v>Moderately Free</c:v>
                </c:pt>
                <c:pt idx="3">
                  <c:v>Mostly Unfree</c:v>
                </c:pt>
                <c:pt idx="4">
                  <c:v>Repressed</c:v>
                </c:pt>
              </c:strCache>
            </c:strRef>
          </c:cat>
          <c:val>
            <c:numRef>
              <c:f>'C:\Documents and Settings\Paul\Local Settings\Temporary Internet Files\Content.IE5\LPR4VHS8\[Economic Freedom and Prosperity.xls]Sheet3'!$Q$8:$Q$12</c:f>
              <c:numCache>
                <c:formatCode>General</c:formatCode>
                <c:ptCount val="5"/>
                <c:pt idx="0">
                  <c:v>40252.773571428574</c:v>
                </c:pt>
                <c:pt idx="1">
                  <c:v>33428.144454545451</c:v>
                </c:pt>
                <c:pt idx="2">
                  <c:v>15540.532792452826</c:v>
                </c:pt>
                <c:pt idx="3">
                  <c:v>4358.9260769230777</c:v>
                </c:pt>
                <c:pt idx="4">
                  <c:v>3925.721333333333</c:v>
                </c:pt>
              </c:numCache>
            </c:numRef>
          </c:val>
        </c:ser>
        <c:dLbls>
          <c:showLegendKey val="0"/>
          <c:showVal val="0"/>
          <c:showCatName val="0"/>
          <c:showSerName val="0"/>
          <c:showPercent val="0"/>
          <c:showBubbleSize val="0"/>
        </c:dLbls>
        <c:gapWidth val="150"/>
        <c:axId val="210349600"/>
        <c:axId val="210350384"/>
      </c:barChart>
      <c:catAx>
        <c:axId val="210349600"/>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en-US"/>
                  <a:t>2009 Economic Freedom </a:t>
                </a:r>
              </a:p>
            </c:rich>
          </c:tx>
          <c:layout>
            <c:manualLayout>
              <c:xMode val="edge"/>
              <c:yMode val="edge"/>
              <c:x val="0.46392896781354054"/>
              <c:y val="0.8368678629690048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210350384"/>
        <c:crosses val="autoZero"/>
        <c:auto val="1"/>
        <c:lblAlgn val="ctr"/>
        <c:lblOffset val="100"/>
        <c:tickLblSkip val="1"/>
        <c:tickMarkSkip val="1"/>
        <c:noMultiLvlLbl val="0"/>
      </c:catAx>
      <c:valAx>
        <c:axId val="210350384"/>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en-US"/>
          </a:p>
        </c:txPr>
        <c:crossAx val="210349600"/>
        <c:crosses val="autoZero"/>
        <c:crossBetween val="between"/>
        <c:majorUnit val="15000"/>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cdr:x>
      <cdr:y>0.075</cdr:y>
    </cdr:from>
    <cdr:to>
      <cdr:x>0.37525</cdr:x>
      <cdr:y>0.10775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437912"/>
          <a:ext cx="3220405" cy="191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GDP per capita measured by Purchasing Power Parity (PPP) </a:t>
          </a:r>
        </a:p>
      </cdr:txBody>
    </cdr:sp>
  </cdr:relSizeAnchor>
  <cdr:relSizeAnchor xmlns:cdr="http://schemas.openxmlformats.org/drawingml/2006/chartDrawing">
    <cdr:from>
      <cdr:x>0.05025</cdr:x>
      <cdr:y>0.9105</cdr:y>
    </cdr:from>
    <cdr:to>
      <cdr:x>0.94575</cdr:x>
      <cdr:y>1</cdr:y>
    </cdr:to>
    <cdr:sp macro="" textlink="">
      <cdr:nvSpPr>
        <cdr:cNvPr id="1026" name="Text Box 2"/>
        <cdr:cNvSpPr txBox="1">
          <a:spLocks xmlns:a="http://schemas.openxmlformats.org/drawingml/2006/main" noChangeArrowheads="1"/>
        </cdr:cNvSpPr>
      </cdr:nvSpPr>
      <cdr:spPr bwMode="auto">
        <a:xfrm xmlns:a="http://schemas.openxmlformats.org/drawingml/2006/main">
          <a:off x="431247" y="5316250"/>
          <a:ext cx="7685203" cy="5225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Sources: Terry Miller and Kim R. Holmes, 2009 Index of Economic Freedom (Washington, D.C.: The Heritage Foundation and Dow Jones &amp; Company, Inc., 2009), at www.heritage.org/index; International Monetary Fund, World Economic Outlook Database, April 2008, at http://www.imf.org/external/pubs/ft/weo/2008/01/weodata/index.aspx </a:t>
          </a:r>
        </a:p>
        <a:p xmlns:a="http://schemas.openxmlformats.org/drawingml/2006/main">
          <a:pPr algn="l" rtl="0">
            <a:defRPr sz="1000"/>
          </a:pPr>
          <a:endParaRPr lang="en-US" sz="900" b="0" i="0" u="none" strike="noStrike" baseline="0">
            <a:solidFill>
              <a:srgbClr val="000000"/>
            </a:solidFill>
            <a:latin typeface="Arial"/>
            <a:cs typeface="Arial"/>
          </a:endParaRPr>
        </a:p>
        <a:p xmlns:a="http://schemas.openxmlformats.org/drawingml/2006/main">
          <a:pPr algn="l" rtl="0">
            <a:defRPr sz="1000"/>
          </a:pPr>
          <a:r>
            <a:rPr lang="en-US" sz="900" b="0" i="0" u="none" strike="noStrike" baseline="0">
              <a:solidFill>
                <a:srgbClr val="000000"/>
              </a:solidFill>
              <a:latin typeface="Arial"/>
              <a:cs typeface="Arial"/>
            </a:rPr>
            <a:t>􀁞􀁣􀁙􀁚􀁭􀀰􀀕􀀾􀁣􀁩􀁚􀁧􀁣􀁖􀁩􀁞􀁤􀁣􀁖􀁡􀀕􀁂􀁤􀁣􀁚􀁩􀁖􀁧􀁮􀀕􀀻􀁪􀁣􀁙􀀡􀀕􀁌􀁤􀁧􀁡􀁙􀀕􀀺􀁘􀁤􀁣􀁤􀁢􀁞􀁘􀀕</a:t>
          </a:r>
        </a:p>
        <a:p xmlns:a="http://schemas.openxmlformats.org/drawingml/2006/main">
          <a:pPr algn="l" rtl="0">
            <a:defRPr sz="1000"/>
          </a:pPr>
          <a:r>
            <a:rPr lang="en-US" sz="900" b="0" i="0" u="none" strike="noStrike" baseline="0">
              <a:solidFill>
                <a:srgbClr val="000000"/>
              </a:solidFill>
              <a:latin typeface="Arial"/>
              <a:cs typeface="Arial"/>
            </a:rPr>
            <a:t>􀁄􀁪􀁩􀁡􀁤􀁤􀁠􀀕􀁙􀁖􀁩􀁖􀁗􀁖􀁨􀁚􀀡􀀕􀀶􀁥􀁧􀁞􀁡􀀕􀀧􀀥􀀥􀀬􀀡􀀕􀁖􀁩􀀕􀁝􀁩􀁩􀁥􀀯􀀤􀀤􀁬􀁬􀁬􀀣􀁞􀁢􀁛􀀣􀁤􀁧􀁜􀀤</a:t>
          </a:r>
        </a:p>
        <a:p xmlns:a="http://schemas.openxmlformats.org/drawingml/2006/main">
          <a:pPr algn="l" rtl="0">
            <a:defRPr sz="1000"/>
          </a:pPr>
          <a:r>
            <a:rPr lang="en-US" sz="900" b="0" i="0" u="none" strike="noStrike" baseline="0">
              <a:solidFill>
                <a:srgbClr val="000000"/>
              </a:solidFill>
              <a:latin typeface="Arial"/>
              <a:cs typeface="Arial"/>
            </a:rPr>
            <a:t>􀁚􀁭􀁩􀁚􀁧􀁣􀁖􀁡􀀤􀁥􀁪􀁗􀁨􀀤􀁛􀁩􀀤􀁬􀁚􀁤􀀤􀀧􀀥􀀥􀀭􀀤􀀥􀀦􀀤􀁬􀁚􀁤􀁙􀁖􀁩􀁖􀀤􀁞􀁣􀁙􀁚􀁭􀀣􀁖􀁨􀁥􀁭􀀣􀀕</a:t>
          </a:r>
        </a:p>
      </cdr:txBody>
    </cdr:sp>
  </cdr:relSizeAnchor>
  <cdr:relSizeAnchor xmlns:cdr="http://schemas.openxmlformats.org/drawingml/2006/chartDrawing">
    <cdr:from>
      <cdr:x>0.41925</cdr:x>
      <cdr:y>0.863</cdr:y>
    </cdr:from>
    <cdr:to>
      <cdr:x>0.601</cdr:x>
      <cdr:y>0.946</cdr:y>
    </cdr:to>
    <cdr:sp macro="" textlink="">
      <cdr:nvSpPr>
        <cdr:cNvPr id="1027" name="Text Box 3"/>
        <cdr:cNvSpPr txBox="1">
          <a:spLocks xmlns:a="http://schemas.openxmlformats.org/drawingml/2006/main" noChangeArrowheads="1"/>
        </cdr:cNvSpPr>
      </cdr:nvSpPr>
      <cdr:spPr bwMode="auto">
        <a:xfrm xmlns:a="http://schemas.openxmlformats.org/drawingml/2006/main">
          <a:off x="3598014" y="5038906"/>
          <a:ext cx="1559783" cy="4846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00" b="1" i="0" u="none" strike="noStrike" baseline="0">
              <a:solidFill>
                <a:srgbClr val="000000"/>
              </a:solidFill>
              <a:latin typeface="Arial"/>
              <a:cs typeface="Arial"/>
            </a:rPr>
            <a:t>2009 Economic Freedom</a:t>
          </a:r>
        </a:p>
      </cdr:txBody>
    </cdr:sp>
  </cdr:relSizeAnchor>
</c:userShapes>
</file>

<file path=ppt/drawings/drawing2.xml><?xml version="1.0" encoding="utf-8"?>
<c:userShapes xmlns:c="http://schemas.openxmlformats.org/drawingml/2006/chart">
  <cdr:relSizeAnchor xmlns:cdr="http://schemas.openxmlformats.org/drawingml/2006/chartDrawing">
    <cdr:from>
      <cdr:x>0.0145</cdr:x>
      <cdr:y>0.89875</cdr:y>
    </cdr:from>
    <cdr:to>
      <cdr:x>0.98225</cdr:x>
      <cdr:y>1</cdr:y>
    </cdr:to>
    <cdr:sp macro="" textlink="">
      <cdr:nvSpPr>
        <cdr:cNvPr id="2049" name="Text Box 1"/>
        <cdr:cNvSpPr txBox="1">
          <a:spLocks xmlns:a="http://schemas.openxmlformats.org/drawingml/2006/main" noChangeArrowheads="1"/>
        </cdr:cNvSpPr>
      </cdr:nvSpPr>
      <cdr:spPr bwMode="auto">
        <a:xfrm xmlns:a="http://schemas.openxmlformats.org/drawingml/2006/main">
          <a:off x="124439" y="5247644"/>
          <a:ext cx="8305255" cy="5911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Sources: Terry Miller and Kim R. Holmes, 2009 Index of Economic Freedom (Washington, D.C.: The Heritage Foundation and Dow Jones &amp; Company, Inc., 2009), at www.heritage.org/index; International Monetary Fund, World Economic Outlook Database, April 2008, at http://www.imf.org/external/pubs/ft/weo/2008/01/weodata/index.aspx</a:t>
          </a:r>
          <a:r>
            <a:rPr lang="en-US" sz="800" b="0" i="0" u="none" strike="noStrike" baseline="0">
              <a:solidFill>
                <a:srgbClr val="000000"/>
              </a:solidFill>
              <a:latin typeface="Arial"/>
              <a:cs typeface="Arial"/>
            </a:rPr>
            <a:t> </a:t>
          </a:r>
        </a:p>
      </cdr:txBody>
    </cdr:sp>
  </cdr:relSizeAnchor>
  <cdr:relSizeAnchor xmlns:cdr="http://schemas.openxmlformats.org/drawingml/2006/chartDrawing">
    <cdr:from>
      <cdr:x>0</cdr:x>
      <cdr:y>0.0685</cdr:y>
    </cdr:from>
    <cdr:to>
      <cdr:x>0.3805</cdr:x>
      <cdr:y>0.1175</cdr:y>
    </cdr:to>
    <cdr:sp macro="" textlink="">
      <cdr:nvSpPr>
        <cdr:cNvPr id="2050" name="Text Box 2"/>
        <cdr:cNvSpPr txBox="1">
          <a:spLocks xmlns:a="http://schemas.openxmlformats.org/drawingml/2006/main" noChangeArrowheads="1"/>
        </cdr:cNvSpPr>
      </cdr:nvSpPr>
      <cdr:spPr bwMode="auto">
        <a:xfrm xmlns:a="http://schemas.openxmlformats.org/drawingml/2006/main">
          <a:off x="0" y="399960"/>
          <a:ext cx="3265461" cy="2861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GDP per capita measured by Purchasing Power Parity (PPP)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2" name="Rectangle 2"/>
          <p:cNvSpPr>
            <a:spLocks noGrp="1" noRot="1" noChangeAspect="1" noChangeArrowheads="1"/>
          </p:cNvSpPr>
          <p:nvPr>
            <p:ph type="sldImg"/>
          </p:nvPr>
        </p:nvSpPr>
        <p:spPr bwMode="auto">
          <a:xfrm>
            <a:off x="1371600" y="763588"/>
            <a:ext cx="5026025"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777875" y="4776788"/>
            <a:ext cx="6215063"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5124" name="Rectangle 4"/>
          <p:cNvSpPr>
            <a:spLocks noGrp="1" noChangeArrowheads="1"/>
          </p:cNvSpPr>
          <p:nvPr>
            <p:ph type="hdr"/>
          </p:nvPr>
        </p:nvSpPr>
        <p:spPr bwMode="auto">
          <a:xfrm>
            <a:off x="0" y="0"/>
            <a:ext cx="3370263"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5125" name="Rectangle 5"/>
          <p:cNvSpPr>
            <a:spLocks noGrp="1" noChangeArrowheads="1"/>
          </p:cNvSpPr>
          <p:nvPr>
            <p:ph type="dt"/>
          </p:nvPr>
        </p:nvSpPr>
        <p:spPr bwMode="auto">
          <a:xfrm>
            <a:off x="4398963" y="0"/>
            <a:ext cx="337026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5126" name="Rectangle 6"/>
          <p:cNvSpPr>
            <a:spLocks noGrp="1" noChangeArrowheads="1"/>
          </p:cNvSpPr>
          <p:nvPr>
            <p:ph type="ftr"/>
          </p:nvPr>
        </p:nvSpPr>
        <p:spPr bwMode="auto">
          <a:xfrm>
            <a:off x="0" y="9555163"/>
            <a:ext cx="3370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5127" name="Rectangle 7"/>
          <p:cNvSpPr>
            <a:spLocks noGrp="1" noChangeArrowheads="1"/>
          </p:cNvSpPr>
          <p:nvPr>
            <p:ph type="sldNum"/>
          </p:nvPr>
        </p:nvSpPr>
        <p:spPr bwMode="auto">
          <a:xfrm>
            <a:off x="4398963" y="9555163"/>
            <a:ext cx="3370262"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fld id="{B34C0DA7-9254-4D4D-8F60-7ABE1D2A9A4C}" type="slidenum">
              <a:rPr lang="en-US"/>
              <a:pPr/>
              <a:t>‹#›</a:t>
            </a:fld>
            <a:endParaRPr lang="en-US"/>
          </a:p>
        </p:txBody>
      </p:sp>
    </p:spTree>
    <p:extLst>
      <p:ext uri="{BB962C8B-B14F-4D97-AF65-F5344CB8AC3E}">
        <p14:creationId xmlns:p14="http://schemas.microsoft.com/office/powerpoint/2010/main" val="14582167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0E58CF6-FAB7-4251-9960-0C7CFEB32D1C}" type="slidenum">
              <a:rPr lang="en-US"/>
              <a:pPr/>
              <a:t>2</a:t>
            </a:fld>
            <a:endParaRPr lang="en-US"/>
          </a:p>
        </p:txBody>
      </p:sp>
      <p:sp>
        <p:nvSpPr>
          <p:cNvPr id="44033"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3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63456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87EA707-FF65-48E8-BAB1-027314B893F4}" type="slidenum">
              <a:rPr lang="en-US"/>
              <a:pPr/>
              <a:t>12</a:t>
            </a:fld>
            <a:endParaRPr lang="en-US"/>
          </a:p>
        </p:txBody>
      </p:sp>
      <p:sp>
        <p:nvSpPr>
          <p:cNvPr id="54273"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3225"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30380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F7EAA9E-6292-4316-98D1-396658D5C7DC}" type="slidenum">
              <a:rPr lang="en-US"/>
              <a:pPr/>
              <a:t>13</a:t>
            </a:fld>
            <a:endParaRPr lang="en-US"/>
          </a:p>
        </p:txBody>
      </p:sp>
      <p:sp>
        <p:nvSpPr>
          <p:cNvPr id="55297"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3225"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84221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0345772-E01C-4173-AC6A-97A7A16CA5E4}" type="slidenum">
              <a:rPr lang="en-US"/>
              <a:pPr/>
              <a:t>14</a:t>
            </a:fld>
            <a:endParaRPr lang="en-US"/>
          </a:p>
        </p:txBody>
      </p:sp>
      <p:sp>
        <p:nvSpPr>
          <p:cNvPr id="56321"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800" y="4343400"/>
            <a:ext cx="5483225"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18543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EB4B58-07DA-46AD-98FD-A5B22B921F23}" type="slidenum">
              <a:rPr lang="en-US"/>
              <a:pPr/>
              <a:t>15</a:t>
            </a:fld>
            <a:endParaRPr lang="en-US"/>
          </a:p>
        </p:txBody>
      </p:sp>
      <p:sp>
        <p:nvSpPr>
          <p:cNvPr id="57345"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4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41853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F7BE41D-680F-4C69-ACDF-D57BE3EF3034}" type="slidenum">
              <a:rPr lang="en-US"/>
              <a:pPr/>
              <a:t>16</a:t>
            </a:fld>
            <a:endParaRPr lang="en-US"/>
          </a:p>
        </p:txBody>
      </p:sp>
      <p:sp>
        <p:nvSpPr>
          <p:cNvPr id="58369"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837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10289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4801020-565C-422A-8218-41F78C7B8A7D}" type="slidenum">
              <a:rPr lang="en-US"/>
              <a:pPr/>
              <a:t>17</a:t>
            </a:fld>
            <a:endParaRPr lang="en-US"/>
          </a:p>
        </p:txBody>
      </p:sp>
      <p:sp>
        <p:nvSpPr>
          <p:cNvPr id="59393"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39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54459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8C89719-3009-46B1-ADFC-CE84C3D142FC}" type="slidenum">
              <a:rPr lang="en-US"/>
              <a:pPr/>
              <a:t>18</a:t>
            </a:fld>
            <a:endParaRPr lang="en-US"/>
          </a:p>
        </p:txBody>
      </p:sp>
      <p:sp>
        <p:nvSpPr>
          <p:cNvPr id="60417"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418"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359370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794A25-931E-459A-9530-7554CAD2F483}" type="slidenum">
              <a:rPr lang="en-US"/>
              <a:pPr/>
              <a:t>19</a:t>
            </a:fld>
            <a:endParaRPr lang="en-US"/>
          </a:p>
        </p:txBody>
      </p:sp>
      <p:sp>
        <p:nvSpPr>
          <p:cNvPr id="61441"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42"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62681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1326448-C28F-4C54-BF00-5825BAE25560}" type="slidenum">
              <a:rPr lang="en-US"/>
              <a:pPr/>
              <a:t>20</a:t>
            </a:fld>
            <a:endParaRPr lang="en-US"/>
          </a:p>
        </p:txBody>
      </p:sp>
      <p:sp>
        <p:nvSpPr>
          <p:cNvPr id="62465"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46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3452891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8339CC3-77D9-446E-97F0-8701070F6386}" type="slidenum">
              <a:rPr lang="en-US"/>
              <a:pPr/>
              <a:t>21</a:t>
            </a:fld>
            <a:endParaRPr lang="en-US"/>
          </a:p>
        </p:txBody>
      </p:sp>
      <p:sp>
        <p:nvSpPr>
          <p:cNvPr id="63489"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351894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CAC56EE-2210-47AE-BE17-E1AF208888DB}" type="slidenum">
              <a:rPr lang="en-US"/>
              <a:pPr/>
              <a:t>3</a:t>
            </a:fld>
            <a:endParaRPr lang="en-US"/>
          </a:p>
        </p:txBody>
      </p:sp>
      <p:sp>
        <p:nvSpPr>
          <p:cNvPr id="45057"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58"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013814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17F8F52-8DBA-4F9D-8CC8-D692687026ED}" type="slidenum">
              <a:rPr lang="en-US"/>
              <a:pPr/>
              <a:t>22</a:t>
            </a:fld>
            <a:endParaRPr lang="en-US"/>
          </a:p>
        </p:txBody>
      </p:sp>
      <p:sp>
        <p:nvSpPr>
          <p:cNvPr id="64513"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51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52133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7EB82A9-42E8-4690-97D2-2D9961A4B299}" type="slidenum">
              <a:rPr lang="en-US"/>
              <a:pPr/>
              <a:t>23</a:t>
            </a:fld>
            <a:endParaRPr lang="en-US"/>
          </a:p>
        </p:txBody>
      </p:sp>
      <p:sp>
        <p:nvSpPr>
          <p:cNvPr id="65537"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538"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257090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32A6E95-28C1-4227-977D-8C606081ACD9}" type="slidenum">
              <a:rPr lang="en-US"/>
              <a:pPr/>
              <a:t>24</a:t>
            </a:fld>
            <a:endParaRPr lang="en-US"/>
          </a:p>
        </p:txBody>
      </p:sp>
      <p:sp>
        <p:nvSpPr>
          <p:cNvPr id="66561"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6562"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dirty="0">
              <a:latin typeface="Arial" charset="0"/>
              <a:ea typeface="SimSun" charset="-122"/>
            </a:endParaRPr>
          </a:p>
        </p:txBody>
      </p:sp>
    </p:spTree>
    <p:extLst>
      <p:ext uri="{BB962C8B-B14F-4D97-AF65-F5344CB8AC3E}">
        <p14:creationId xmlns:p14="http://schemas.microsoft.com/office/powerpoint/2010/main" val="346267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467AC1-1EAB-4BE9-BA78-6A8121D30FE4}" type="slidenum">
              <a:rPr lang="en-US"/>
              <a:pPr/>
              <a:t>25</a:t>
            </a:fld>
            <a:endParaRPr lang="en-US"/>
          </a:p>
        </p:txBody>
      </p:sp>
      <p:sp>
        <p:nvSpPr>
          <p:cNvPr id="67585"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8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826222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42770C2-A15A-4165-ACBD-286A1F4A00A0}" type="slidenum">
              <a:rPr lang="en-US"/>
              <a:pPr/>
              <a:t>26</a:t>
            </a:fld>
            <a:endParaRPr lang="en-US"/>
          </a:p>
        </p:txBody>
      </p:sp>
      <p:sp>
        <p:nvSpPr>
          <p:cNvPr id="68609"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61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63244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E91A03A-F086-4477-A3EB-07E826D12832}" type="slidenum">
              <a:rPr lang="en-US"/>
              <a:pPr/>
              <a:t>27</a:t>
            </a:fld>
            <a:endParaRPr lang="en-US"/>
          </a:p>
        </p:txBody>
      </p:sp>
      <p:sp>
        <p:nvSpPr>
          <p:cNvPr id="69633"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63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612258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CD5148-E35C-4C8A-879E-1F186A503336}" type="slidenum">
              <a:rPr lang="en-US"/>
              <a:pPr/>
              <a:t>28</a:t>
            </a:fld>
            <a:endParaRPr lang="en-US"/>
          </a:p>
        </p:txBody>
      </p:sp>
      <p:sp>
        <p:nvSpPr>
          <p:cNvPr id="70657"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658"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23212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CC48C1A-C6A2-4745-9C1C-5A51AB8903F3}" type="slidenum">
              <a:rPr lang="en-US"/>
              <a:pPr/>
              <a:t>29</a:t>
            </a:fld>
            <a:endParaRPr lang="en-US"/>
          </a:p>
        </p:txBody>
      </p:sp>
      <p:sp>
        <p:nvSpPr>
          <p:cNvPr id="71681"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82"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3571593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BE681B9-54F2-4011-B278-FD0FCAA2EE1A}" type="slidenum">
              <a:rPr lang="en-US"/>
              <a:pPr/>
              <a:t>30</a:t>
            </a:fld>
            <a:endParaRPr lang="en-US"/>
          </a:p>
        </p:txBody>
      </p:sp>
      <p:sp>
        <p:nvSpPr>
          <p:cNvPr id="72705"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70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90560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BE681B9-54F2-4011-B278-FD0FCAA2EE1A}" type="slidenum">
              <a:rPr lang="en-US"/>
              <a:pPr/>
              <a:t>31</a:t>
            </a:fld>
            <a:endParaRPr lang="en-US"/>
          </a:p>
        </p:txBody>
      </p:sp>
      <p:sp>
        <p:nvSpPr>
          <p:cNvPr id="72705"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70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49380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06D4BCA-AB39-4E9A-87AE-C61E5FB87A5E}" type="slidenum">
              <a:rPr lang="en-US"/>
              <a:pPr/>
              <a:t>5</a:t>
            </a:fld>
            <a:endParaRPr lang="en-US"/>
          </a:p>
        </p:txBody>
      </p:sp>
      <p:sp>
        <p:nvSpPr>
          <p:cNvPr id="46081"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082"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490208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F373866-3BF0-437E-8EBD-C2D2784B75FB}" type="slidenum">
              <a:rPr lang="en-US"/>
              <a:pPr/>
              <a:t>32</a:t>
            </a:fld>
            <a:endParaRPr lang="en-US"/>
          </a:p>
        </p:txBody>
      </p:sp>
      <p:sp>
        <p:nvSpPr>
          <p:cNvPr id="73729"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373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3360396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215C920-9435-47E1-8DB2-2D53E9EBFCE8}" type="slidenum">
              <a:rPr lang="en-US"/>
              <a:pPr/>
              <a:t>33</a:t>
            </a:fld>
            <a:endParaRPr lang="en-US"/>
          </a:p>
        </p:txBody>
      </p:sp>
      <p:sp>
        <p:nvSpPr>
          <p:cNvPr id="74753"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475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372725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9C65961-B4F0-4FDE-913D-4CF123D167B0}" type="slidenum">
              <a:rPr lang="en-US"/>
              <a:pPr/>
              <a:t>34</a:t>
            </a:fld>
            <a:endParaRPr lang="en-US"/>
          </a:p>
        </p:txBody>
      </p:sp>
      <p:sp>
        <p:nvSpPr>
          <p:cNvPr id="768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89491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A7926EF-7992-481D-8A43-A0D75BA31D22}" type="slidenum">
              <a:rPr lang="en-US"/>
              <a:pPr/>
              <a:t>35</a:t>
            </a:fld>
            <a:endParaRPr lang="en-US"/>
          </a:p>
        </p:txBody>
      </p:sp>
      <p:sp>
        <p:nvSpPr>
          <p:cNvPr id="778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70156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85D0D4C-9CD4-4E33-BD14-AF51F9D28F37}" type="slidenum">
              <a:rPr lang="en-US"/>
              <a:pPr/>
              <a:t>36</a:t>
            </a:fld>
            <a:endParaRPr lang="en-US"/>
          </a:p>
        </p:txBody>
      </p:sp>
      <p:sp>
        <p:nvSpPr>
          <p:cNvPr id="757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77875" y="4776788"/>
            <a:ext cx="6216650"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78205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D990D0-71C6-4690-926C-99426BB04EDD}" type="slidenum">
              <a:rPr lang="en-US"/>
              <a:pPr/>
              <a:t>37</a:t>
            </a:fld>
            <a:endParaRPr lang="en-US"/>
          </a:p>
        </p:txBody>
      </p:sp>
      <p:sp>
        <p:nvSpPr>
          <p:cNvPr id="78849"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96787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D990D0-71C6-4690-926C-99426BB04EDD}" type="slidenum">
              <a:rPr lang="en-US"/>
              <a:pPr/>
              <a:t>38</a:t>
            </a:fld>
            <a:endParaRPr lang="en-US"/>
          </a:p>
        </p:txBody>
      </p:sp>
      <p:sp>
        <p:nvSpPr>
          <p:cNvPr id="78849"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87383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D990D0-71C6-4690-926C-99426BB04EDD}" type="slidenum">
              <a:rPr lang="en-US"/>
              <a:pPr/>
              <a:t>39</a:t>
            </a:fld>
            <a:endParaRPr lang="en-US"/>
          </a:p>
        </p:txBody>
      </p:sp>
      <p:sp>
        <p:nvSpPr>
          <p:cNvPr id="78849"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3246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D990D0-71C6-4690-926C-99426BB04EDD}" type="slidenum">
              <a:rPr lang="en-US"/>
              <a:pPr/>
              <a:t>40</a:t>
            </a:fld>
            <a:endParaRPr lang="en-US"/>
          </a:p>
        </p:txBody>
      </p:sp>
      <p:sp>
        <p:nvSpPr>
          <p:cNvPr id="78849"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50809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D990D0-71C6-4690-926C-99426BB04EDD}" type="slidenum">
              <a:rPr lang="en-US"/>
              <a:pPr/>
              <a:t>41</a:t>
            </a:fld>
            <a:endParaRPr lang="en-US"/>
          </a:p>
        </p:txBody>
      </p:sp>
      <p:sp>
        <p:nvSpPr>
          <p:cNvPr id="78849"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6982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4978AF-AFE3-4CBC-ABC7-D9CE8A0C0946}" type="slidenum">
              <a:rPr lang="en-US"/>
              <a:pPr/>
              <a:t>6</a:t>
            </a:fld>
            <a:endParaRPr lang="en-US"/>
          </a:p>
        </p:txBody>
      </p:sp>
      <p:sp>
        <p:nvSpPr>
          <p:cNvPr id="47105" name="Rectangle 1"/>
          <p:cNvSpPr>
            <a:spLocks noChangeArrowheads="1"/>
          </p:cNvSpPr>
          <p:nvPr/>
        </p:nvSpPr>
        <p:spPr bwMode="auto">
          <a:xfrm>
            <a:off x="-11798300" y="-11796713"/>
            <a:ext cx="11798300" cy="124920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10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58695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D990D0-71C6-4690-926C-99426BB04EDD}" type="slidenum">
              <a:rPr lang="en-US"/>
              <a:pPr/>
              <a:t>42</a:t>
            </a:fld>
            <a:endParaRPr lang="en-US"/>
          </a:p>
        </p:txBody>
      </p:sp>
      <p:sp>
        <p:nvSpPr>
          <p:cNvPr id="78849"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92187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CE9A4-17A4-438E-9D90-6277CABB451D}" type="slidenum">
              <a:rPr lang="en-US"/>
              <a:pPr/>
              <a:t>43</a:t>
            </a:fld>
            <a:endParaRPr lang="en-US"/>
          </a:p>
        </p:txBody>
      </p:sp>
      <p:sp>
        <p:nvSpPr>
          <p:cNvPr id="79873" name="Rectangle 1"/>
          <p:cNvSpPr txBox="1">
            <a:spLocks noGrp="1" noRot="1" noChangeAspect="1" noChangeArrowheads="1"/>
          </p:cNvSpPr>
          <p:nvPr>
            <p:ph type="sldImg"/>
          </p:nvPr>
        </p:nvSpPr>
        <p:spPr bwMode="auto">
          <a:xfrm>
            <a:off x="1371600" y="763588"/>
            <a:ext cx="5027613"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777875" y="4776788"/>
            <a:ext cx="6216650"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06186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5F307C4-BCF2-4DC3-BC1D-CDE232B9862A}" type="slidenum">
              <a:rPr lang="en-US"/>
              <a:pPr/>
              <a:t>44</a:t>
            </a:fld>
            <a:endParaRPr lang="en-US"/>
          </a:p>
        </p:txBody>
      </p:sp>
      <p:sp>
        <p:nvSpPr>
          <p:cNvPr id="80897" name="Rectangle 1"/>
          <p:cNvSpPr>
            <a:spLocks noChangeArrowheads="1"/>
          </p:cNvSpPr>
          <p:nvPr/>
        </p:nvSpPr>
        <p:spPr bwMode="auto">
          <a:xfrm>
            <a:off x="2143125" y="693738"/>
            <a:ext cx="2571750" cy="34274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0898" name="Rectangle 2"/>
          <p:cNvSpPr txBox="1">
            <a:spLocks noGrp="1" noChangeArrowheads="1"/>
          </p:cNvSpPr>
          <p:nvPr>
            <p:ph type="body"/>
          </p:nvPr>
        </p:nvSpPr>
        <p:spPr bwMode="auto">
          <a:xfrm>
            <a:off x="685800" y="4343400"/>
            <a:ext cx="5483225"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4422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97547DE-3190-434A-8C72-DE2C58B69AEE}" type="slidenum">
              <a:rPr lang="en-US"/>
              <a:pPr/>
              <a:t>7</a:t>
            </a:fld>
            <a:endParaRPr lang="en-US"/>
          </a:p>
        </p:txBody>
      </p:sp>
      <p:sp>
        <p:nvSpPr>
          <p:cNvPr id="48129"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13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62900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AFA2FE8-7B53-4550-8F4A-57E1AC78AF98}" type="slidenum">
              <a:rPr lang="en-US"/>
              <a:pPr/>
              <a:t>8</a:t>
            </a:fld>
            <a:endParaRPr lang="en-US"/>
          </a:p>
        </p:txBody>
      </p:sp>
      <p:sp>
        <p:nvSpPr>
          <p:cNvPr id="49153"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15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248828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D088AC8-92AD-48B7-9E80-13AE7E5DCF3C}" type="slidenum">
              <a:rPr lang="en-US"/>
              <a:pPr/>
              <a:t>9</a:t>
            </a:fld>
            <a:endParaRPr lang="en-US"/>
          </a:p>
        </p:txBody>
      </p:sp>
      <p:sp>
        <p:nvSpPr>
          <p:cNvPr id="50177"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178"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86942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B3743B-1923-4167-AD3E-911A623CA00C}" type="slidenum">
              <a:rPr lang="en-US"/>
              <a:pPr/>
              <a:t>10</a:t>
            </a:fld>
            <a:endParaRPr lang="en-US"/>
          </a:p>
        </p:txBody>
      </p:sp>
      <p:sp>
        <p:nvSpPr>
          <p:cNvPr id="52225"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2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416693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C92506B-C436-4821-B49F-58549C562762}" type="slidenum">
              <a:rPr lang="en-US"/>
              <a:pPr/>
              <a:t>11</a:t>
            </a:fld>
            <a:endParaRPr lang="en-US"/>
          </a:p>
        </p:txBody>
      </p:sp>
      <p:sp>
        <p:nvSpPr>
          <p:cNvPr id="53249" name="Rectangle 1"/>
          <p:cNvSpPr>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50"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eaLnBrk="1">
              <a:spcBef>
                <a:spcPct val="0"/>
              </a:spcBef>
              <a:buClrTx/>
              <a:buFontTx/>
              <a:buNone/>
            </a:pPr>
            <a:endParaRPr lang="en-US" sz="2000">
              <a:latin typeface="Arial" charset="0"/>
              <a:ea typeface="SimSun" charset="-122"/>
            </a:endParaRPr>
          </a:p>
        </p:txBody>
      </p:sp>
    </p:spTree>
    <p:extLst>
      <p:ext uri="{BB962C8B-B14F-4D97-AF65-F5344CB8AC3E}">
        <p14:creationId xmlns:p14="http://schemas.microsoft.com/office/powerpoint/2010/main" val="106599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8F48B66B-2996-4EB2-8768-3671C41DF99F}" type="slidenum">
              <a:rPr lang="en-US"/>
              <a:pPr/>
              <a:t>‹#›</a:t>
            </a:fld>
            <a:endParaRPr lang="en-US"/>
          </a:p>
        </p:txBody>
      </p:sp>
    </p:spTree>
    <p:extLst>
      <p:ext uri="{BB962C8B-B14F-4D97-AF65-F5344CB8AC3E}">
        <p14:creationId xmlns:p14="http://schemas.microsoft.com/office/powerpoint/2010/main" val="81960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3B888D4-2A12-4A98-B840-F20EF540E3F2}" type="slidenum">
              <a:rPr lang="en-US"/>
              <a:pPr/>
              <a:t>‹#›</a:t>
            </a:fld>
            <a:endParaRPr lang="en-US"/>
          </a:p>
        </p:txBody>
      </p:sp>
    </p:spTree>
    <p:extLst>
      <p:ext uri="{BB962C8B-B14F-4D97-AF65-F5344CB8AC3E}">
        <p14:creationId xmlns:p14="http://schemas.microsoft.com/office/powerpoint/2010/main" val="134914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0200"/>
            <a:ext cx="2055812" cy="452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8213" cy="452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B39A9B4E-048B-47DF-917E-42A980CD0F38}" type="slidenum">
              <a:rPr lang="en-US"/>
              <a:pPr/>
              <a:t>‹#›</a:t>
            </a:fld>
            <a:endParaRPr lang="en-US"/>
          </a:p>
        </p:txBody>
      </p:sp>
    </p:spTree>
    <p:extLst>
      <p:ext uri="{BB962C8B-B14F-4D97-AF65-F5344CB8AC3E}">
        <p14:creationId xmlns:p14="http://schemas.microsoft.com/office/powerpoint/2010/main" val="362175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39ECBBE5-0084-46C2-B136-3C6793253A20}" type="slidenum">
              <a:rPr lang="en-US"/>
              <a:pPr/>
              <a:t>‹#›</a:t>
            </a:fld>
            <a:endParaRPr lang="en-US"/>
          </a:p>
        </p:txBody>
      </p:sp>
    </p:spTree>
    <p:extLst>
      <p:ext uri="{BB962C8B-B14F-4D97-AF65-F5344CB8AC3E}">
        <p14:creationId xmlns:p14="http://schemas.microsoft.com/office/powerpoint/2010/main" val="241312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F9ADC5D1-3CCE-4988-97A2-91913FBF0518}" type="slidenum">
              <a:rPr lang="en-US"/>
              <a:pPr/>
              <a:t>‹#›</a:t>
            </a:fld>
            <a:endParaRPr lang="en-US"/>
          </a:p>
        </p:txBody>
      </p:sp>
    </p:spTree>
    <p:extLst>
      <p:ext uri="{BB962C8B-B14F-4D97-AF65-F5344CB8AC3E}">
        <p14:creationId xmlns:p14="http://schemas.microsoft.com/office/powerpoint/2010/main" val="40688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9926BD5F-66F0-4E07-B23F-63019DE83C3D}" type="slidenum">
              <a:rPr lang="en-US"/>
              <a:pPr/>
              <a:t>‹#›</a:t>
            </a:fld>
            <a:endParaRPr lang="en-US"/>
          </a:p>
        </p:txBody>
      </p:sp>
    </p:spTree>
    <p:extLst>
      <p:ext uri="{BB962C8B-B14F-4D97-AF65-F5344CB8AC3E}">
        <p14:creationId xmlns:p14="http://schemas.microsoft.com/office/powerpoint/2010/main" val="159023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3838"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4963"/>
            <a:ext cx="4035425"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95D3D9EA-AAE0-4BFF-BEA6-32B6D835D066}" type="slidenum">
              <a:rPr lang="en-US"/>
              <a:pPr/>
              <a:t>‹#›</a:t>
            </a:fld>
            <a:endParaRPr lang="en-US"/>
          </a:p>
        </p:txBody>
      </p:sp>
    </p:spTree>
    <p:extLst>
      <p:ext uri="{BB962C8B-B14F-4D97-AF65-F5344CB8AC3E}">
        <p14:creationId xmlns:p14="http://schemas.microsoft.com/office/powerpoint/2010/main" val="54844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E21202D6-0121-4819-A3FF-9C2238D11574}" type="slidenum">
              <a:rPr lang="en-US"/>
              <a:pPr/>
              <a:t>‹#›</a:t>
            </a:fld>
            <a:endParaRPr lang="en-US"/>
          </a:p>
        </p:txBody>
      </p:sp>
    </p:spTree>
    <p:extLst>
      <p:ext uri="{BB962C8B-B14F-4D97-AF65-F5344CB8AC3E}">
        <p14:creationId xmlns:p14="http://schemas.microsoft.com/office/powerpoint/2010/main" val="226093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4CE2F7A3-2BC9-4B7A-A6E3-00229EFD047E}" type="slidenum">
              <a:rPr lang="en-US"/>
              <a:pPr/>
              <a:t>‹#›</a:t>
            </a:fld>
            <a:endParaRPr lang="en-US"/>
          </a:p>
        </p:txBody>
      </p:sp>
    </p:spTree>
    <p:extLst>
      <p:ext uri="{BB962C8B-B14F-4D97-AF65-F5344CB8AC3E}">
        <p14:creationId xmlns:p14="http://schemas.microsoft.com/office/powerpoint/2010/main" val="178531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38687CF8-420A-401C-9212-A2E6EFE18A5D}" type="slidenum">
              <a:rPr lang="en-US"/>
              <a:pPr/>
              <a:t>‹#›</a:t>
            </a:fld>
            <a:endParaRPr lang="en-US"/>
          </a:p>
        </p:txBody>
      </p:sp>
    </p:spTree>
    <p:extLst>
      <p:ext uri="{BB962C8B-B14F-4D97-AF65-F5344CB8AC3E}">
        <p14:creationId xmlns:p14="http://schemas.microsoft.com/office/powerpoint/2010/main" val="3626429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16F39035-0587-4905-AFCB-5F6029D27C03}" type="slidenum">
              <a:rPr lang="en-US"/>
              <a:pPr/>
              <a:t>‹#›</a:t>
            </a:fld>
            <a:endParaRPr lang="en-US"/>
          </a:p>
        </p:txBody>
      </p:sp>
    </p:spTree>
    <p:extLst>
      <p:ext uri="{BB962C8B-B14F-4D97-AF65-F5344CB8AC3E}">
        <p14:creationId xmlns:p14="http://schemas.microsoft.com/office/powerpoint/2010/main" val="219058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06C98490-EAB4-4F46-B4C7-C2F38FA48D85}" type="slidenum">
              <a:rPr lang="en-US"/>
              <a:pPr/>
              <a:t>‹#›</a:t>
            </a:fld>
            <a:endParaRPr lang="en-US"/>
          </a:p>
        </p:txBody>
      </p:sp>
    </p:spTree>
    <p:extLst>
      <p:ext uri="{BB962C8B-B14F-4D97-AF65-F5344CB8AC3E}">
        <p14:creationId xmlns:p14="http://schemas.microsoft.com/office/powerpoint/2010/main" val="554478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CDC02400-3EA3-4C81-9EA3-1DB6B1C0E0BA}" type="slidenum">
              <a:rPr lang="en-US"/>
              <a:pPr/>
              <a:t>‹#›</a:t>
            </a:fld>
            <a:endParaRPr lang="en-US"/>
          </a:p>
        </p:txBody>
      </p:sp>
    </p:spTree>
    <p:extLst>
      <p:ext uri="{BB962C8B-B14F-4D97-AF65-F5344CB8AC3E}">
        <p14:creationId xmlns:p14="http://schemas.microsoft.com/office/powerpoint/2010/main" val="517046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B071B7C6-1405-4E97-B13B-B04E159EF879}" type="slidenum">
              <a:rPr lang="en-US"/>
              <a:pPr/>
              <a:t>‹#›</a:t>
            </a:fld>
            <a:endParaRPr lang="en-US"/>
          </a:p>
        </p:txBody>
      </p:sp>
    </p:spTree>
    <p:extLst>
      <p:ext uri="{BB962C8B-B14F-4D97-AF65-F5344CB8AC3E}">
        <p14:creationId xmlns:p14="http://schemas.microsoft.com/office/powerpoint/2010/main" val="17980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600200"/>
            <a:ext cx="2054225" cy="4522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5038" cy="452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637D7461-EBA5-47C7-AA1B-366C0D904FA3}" type="slidenum">
              <a:rPr lang="en-US"/>
              <a:pPr/>
              <a:t>‹#›</a:t>
            </a:fld>
            <a:endParaRPr lang="en-US"/>
          </a:p>
        </p:txBody>
      </p:sp>
    </p:spTree>
    <p:extLst>
      <p:ext uri="{BB962C8B-B14F-4D97-AF65-F5344CB8AC3E}">
        <p14:creationId xmlns:p14="http://schemas.microsoft.com/office/powerpoint/2010/main" val="172081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7404EA83-0F9C-4DAB-899C-DD9260C430EB}" type="slidenum">
              <a:rPr lang="en-US"/>
              <a:pPr/>
              <a:t>‹#›</a:t>
            </a:fld>
            <a:endParaRPr lang="en-US"/>
          </a:p>
        </p:txBody>
      </p:sp>
    </p:spTree>
    <p:extLst>
      <p:ext uri="{BB962C8B-B14F-4D97-AF65-F5344CB8AC3E}">
        <p14:creationId xmlns:p14="http://schemas.microsoft.com/office/powerpoint/2010/main" val="2139280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0FB9CC8D-5E03-4D40-A570-43C44A95121C}" type="slidenum">
              <a:rPr lang="en-US"/>
              <a:pPr/>
              <a:t>‹#›</a:t>
            </a:fld>
            <a:endParaRPr lang="en-US"/>
          </a:p>
        </p:txBody>
      </p:sp>
    </p:spTree>
    <p:extLst>
      <p:ext uri="{BB962C8B-B14F-4D97-AF65-F5344CB8AC3E}">
        <p14:creationId xmlns:p14="http://schemas.microsoft.com/office/powerpoint/2010/main" val="3489932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9E48EC1A-874C-4BFF-A180-44894CFAF8F8}" type="slidenum">
              <a:rPr lang="en-US"/>
              <a:pPr/>
              <a:t>‹#›</a:t>
            </a:fld>
            <a:endParaRPr lang="en-US"/>
          </a:p>
        </p:txBody>
      </p:sp>
    </p:spTree>
    <p:extLst>
      <p:ext uri="{BB962C8B-B14F-4D97-AF65-F5344CB8AC3E}">
        <p14:creationId xmlns:p14="http://schemas.microsoft.com/office/powerpoint/2010/main" val="1029108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3838"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354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17D22F62-5D07-4443-817F-BFD79C43F4D9}" type="slidenum">
              <a:rPr lang="en-US"/>
              <a:pPr/>
              <a:t>‹#›</a:t>
            </a:fld>
            <a:endParaRPr lang="en-US"/>
          </a:p>
        </p:txBody>
      </p:sp>
    </p:spTree>
    <p:extLst>
      <p:ext uri="{BB962C8B-B14F-4D97-AF65-F5344CB8AC3E}">
        <p14:creationId xmlns:p14="http://schemas.microsoft.com/office/powerpoint/2010/main" val="2898006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1911CD04-2678-4C97-BE5A-678762C25D6F}" type="slidenum">
              <a:rPr lang="en-US"/>
              <a:pPr/>
              <a:t>‹#›</a:t>
            </a:fld>
            <a:endParaRPr lang="en-US"/>
          </a:p>
        </p:txBody>
      </p:sp>
    </p:spTree>
    <p:extLst>
      <p:ext uri="{BB962C8B-B14F-4D97-AF65-F5344CB8AC3E}">
        <p14:creationId xmlns:p14="http://schemas.microsoft.com/office/powerpoint/2010/main" val="4273702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68BC7826-DF68-461B-A2AD-0DCDCC6D55CD}" type="slidenum">
              <a:rPr lang="en-US"/>
              <a:pPr/>
              <a:t>‹#›</a:t>
            </a:fld>
            <a:endParaRPr lang="en-US"/>
          </a:p>
        </p:txBody>
      </p:sp>
    </p:spTree>
    <p:extLst>
      <p:ext uri="{BB962C8B-B14F-4D97-AF65-F5344CB8AC3E}">
        <p14:creationId xmlns:p14="http://schemas.microsoft.com/office/powerpoint/2010/main" val="1272630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412806A4-2CD3-455D-9F5C-D75631796167}" type="slidenum">
              <a:rPr lang="en-US"/>
              <a:pPr/>
              <a:t>‹#›</a:t>
            </a:fld>
            <a:endParaRPr lang="en-US"/>
          </a:p>
        </p:txBody>
      </p:sp>
    </p:spTree>
    <p:extLst>
      <p:ext uri="{BB962C8B-B14F-4D97-AF65-F5344CB8AC3E}">
        <p14:creationId xmlns:p14="http://schemas.microsoft.com/office/powerpoint/2010/main" val="330617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B3F902FC-716A-4E33-A499-08F93CA136D8}" type="slidenum">
              <a:rPr lang="en-US"/>
              <a:pPr/>
              <a:t>‹#›</a:t>
            </a:fld>
            <a:endParaRPr lang="en-US"/>
          </a:p>
        </p:txBody>
      </p:sp>
    </p:spTree>
    <p:extLst>
      <p:ext uri="{BB962C8B-B14F-4D97-AF65-F5344CB8AC3E}">
        <p14:creationId xmlns:p14="http://schemas.microsoft.com/office/powerpoint/2010/main" val="359696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8C615D82-C5E8-42E9-B614-3BBC7A77D89E}" type="slidenum">
              <a:rPr lang="en-US"/>
              <a:pPr/>
              <a:t>‹#›</a:t>
            </a:fld>
            <a:endParaRPr lang="en-US"/>
          </a:p>
        </p:txBody>
      </p:sp>
    </p:spTree>
    <p:extLst>
      <p:ext uri="{BB962C8B-B14F-4D97-AF65-F5344CB8AC3E}">
        <p14:creationId xmlns:p14="http://schemas.microsoft.com/office/powerpoint/2010/main" val="16321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039B5A9A-3867-49E4-81D1-43C0207D41F0}" type="slidenum">
              <a:rPr lang="en-US"/>
              <a:pPr/>
              <a:t>‹#›</a:t>
            </a:fld>
            <a:endParaRPr lang="en-US"/>
          </a:p>
        </p:txBody>
      </p:sp>
    </p:spTree>
    <p:extLst>
      <p:ext uri="{BB962C8B-B14F-4D97-AF65-F5344CB8AC3E}">
        <p14:creationId xmlns:p14="http://schemas.microsoft.com/office/powerpoint/2010/main" val="2532835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284C5CC3-8300-4B0B-BF71-EE8B1ED7DFA5}" type="slidenum">
              <a:rPr lang="en-US"/>
              <a:pPr/>
              <a:t>‹#›</a:t>
            </a:fld>
            <a:endParaRPr lang="en-US"/>
          </a:p>
        </p:txBody>
      </p:sp>
    </p:spTree>
    <p:extLst>
      <p:ext uri="{BB962C8B-B14F-4D97-AF65-F5344CB8AC3E}">
        <p14:creationId xmlns:p14="http://schemas.microsoft.com/office/powerpoint/2010/main" val="1058043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7813"/>
            <a:ext cx="2054225"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50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96077614-AAE8-4808-BE5A-316F376091CA}" type="slidenum">
              <a:rPr lang="en-US"/>
              <a:pPr/>
              <a:t>‹#›</a:t>
            </a:fld>
            <a:endParaRPr lang="en-US"/>
          </a:p>
        </p:txBody>
      </p:sp>
    </p:spTree>
    <p:extLst>
      <p:ext uri="{BB962C8B-B14F-4D97-AF65-F5344CB8AC3E}">
        <p14:creationId xmlns:p14="http://schemas.microsoft.com/office/powerpoint/2010/main" val="1913182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1663" cy="11318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1663" cy="4522788"/>
          </a:xfrm>
        </p:spPr>
        <p:txBody>
          <a:bodyPr/>
          <a:lstStyle/>
          <a:p>
            <a:endParaRPr lang="en-US"/>
          </a:p>
        </p:txBody>
      </p:sp>
      <p:sp>
        <p:nvSpPr>
          <p:cNvPr id="4" name="Slide Number Placeholder 3"/>
          <p:cNvSpPr>
            <a:spLocks noGrp="1"/>
          </p:cNvSpPr>
          <p:nvPr>
            <p:ph type="sldNum" idx="10"/>
          </p:nvPr>
        </p:nvSpPr>
        <p:spPr>
          <a:xfrm>
            <a:off x="6553200" y="6243638"/>
            <a:ext cx="2125663" cy="449262"/>
          </a:xfrm>
        </p:spPr>
        <p:txBody>
          <a:bodyPr/>
          <a:lstStyle>
            <a:lvl1pPr>
              <a:defRPr/>
            </a:lvl1pPr>
          </a:lstStyle>
          <a:p>
            <a:fld id="{C1D40C5B-7670-45AD-860A-244491C8CC02}" type="slidenum">
              <a:rPr lang="en-US"/>
              <a:pPr/>
              <a:t>‹#›</a:t>
            </a:fld>
            <a:endParaRPr lang="en-US"/>
          </a:p>
        </p:txBody>
      </p:sp>
    </p:spTree>
    <p:extLst>
      <p:ext uri="{BB962C8B-B14F-4D97-AF65-F5344CB8AC3E}">
        <p14:creationId xmlns:p14="http://schemas.microsoft.com/office/powerpoint/2010/main" val="2623119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E545CE22-062C-405F-9244-3069BF9ACE88}" type="slidenum">
              <a:rPr lang="en-US"/>
              <a:pPr/>
              <a:t>‹#›</a:t>
            </a:fld>
            <a:endParaRPr lang="en-US"/>
          </a:p>
        </p:txBody>
      </p:sp>
    </p:spTree>
    <p:extLst>
      <p:ext uri="{BB962C8B-B14F-4D97-AF65-F5344CB8AC3E}">
        <p14:creationId xmlns:p14="http://schemas.microsoft.com/office/powerpoint/2010/main" val="227824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BA73251B-00FF-4914-9A7C-1AC386F2941E}" type="slidenum">
              <a:rPr lang="en-US"/>
              <a:pPr/>
              <a:t>‹#›</a:t>
            </a:fld>
            <a:endParaRPr lang="en-US"/>
          </a:p>
        </p:txBody>
      </p:sp>
    </p:spTree>
    <p:extLst>
      <p:ext uri="{BB962C8B-B14F-4D97-AF65-F5344CB8AC3E}">
        <p14:creationId xmlns:p14="http://schemas.microsoft.com/office/powerpoint/2010/main" val="1398464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1190287A-4189-4373-ADB4-9177CAC0BD82}" type="slidenum">
              <a:rPr lang="en-US"/>
              <a:pPr/>
              <a:t>‹#›</a:t>
            </a:fld>
            <a:endParaRPr lang="en-US"/>
          </a:p>
        </p:txBody>
      </p:sp>
    </p:spTree>
    <p:extLst>
      <p:ext uri="{BB962C8B-B14F-4D97-AF65-F5344CB8AC3E}">
        <p14:creationId xmlns:p14="http://schemas.microsoft.com/office/powerpoint/2010/main" val="4022931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49EF01BD-9383-4124-B094-7E22EA6D93AB}" type="slidenum">
              <a:rPr lang="en-US"/>
              <a:pPr/>
              <a:t>‹#›</a:t>
            </a:fld>
            <a:endParaRPr lang="en-US"/>
          </a:p>
        </p:txBody>
      </p:sp>
    </p:spTree>
    <p:extLst>
      <p:ext uri="{BB962C8B-B14F-4D97-AF65-F5344CB8AC3E}">
        <p14:creationId xmlns:p14="http://schemas.microsoft.com/office/powerpoint/2010/main" val="1800434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27C7F12A-4539-46F9-9FD4-8F92D18CEE30}" type="slidenum">
              <a:rPr lang="en-US"/>
              <a:pPr/>
              <a:t>‹#›</a:t>
            </a:fld>
            <a:endParaRPr lang="en-US"/>
          </a:p>
        </p:txBody>
      </p:sp>
    </p:spTree>
    <p:extLst>
      <p:ext uri="{BB962C8B-B14F-4D97-AF65-F5344CB8AC3E}">
        <p14:creationId xmlns:p14="http://schemas.microsoft.com/office/powerpoint/2010/main" val="371204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B0B59B91-BD8E-44E3-A8FE-10CEAFDD5A35}" type="slidenum">
              <a:rPr lang="en-US"/>
              <a:pPr/>
              <a:t>‹#›</a:t>
            </a:fld>
            <a:endParaRPr lang="en-US"/>
          </a:p>
        </p:txBody>
      </p:sp>
    </p:spTree>
    <p:extLst>
      <p:ext uri="{BB962C8B-B14F-4D97-AF65-F5344CB8AC3E}">
        <p14:creationId xmlns:p14="http://schemas.microsoft.com/office/powerpoint/2010/main" val="1165342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1F45EC1B-2E96-4B75-8FCD-98967FCA2987}" type="slidenum">
              <a:rPr lang="en-US"/>
              <a:pPr/>
              <a:t>‹#›</a:t>
            </a:fld>
            <a:endParaRPr lang="en-US"/>
          </a:p>
        </p:txBody>
      </p:sp>
    </p:spTree>
    <p:extLst>
      <p:ext uri="{BB962C8B-B14F-4D97-AF65-F5344CB8AC3E}">
        <p14:creationId xmlns:p14="http://schemas.microsoft.com/office/powerpoint/2010/main" val="3041301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76ACA798-D4BC-437D-835A-63820E5DFA61}" type="slidenum">
              <a:rPr lang="en-US"/>
              <a:pPr/>
              <a:t>‹#›</a:t>
            </a:fld>
            <a:endParaRPr lang="en-US"/>
          </a:p>
        </p:txBody>
      </p:sp>
    </p:spTree>
    <p:extLst>
      <p:ext uri="{BB962C8B-B14F-4D97-AF65-F5344CB8AC3E}">
        <p14:creationId xmlns:p14="http://schemas.microsoft.com/office/powerpoint/2010/main" val="1155895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1AA1A46B-47E2-4048-81EF-BC8EDD2DA63B}" type="slidenum">
              <a:rPr lang="en-US"/>
              <a:pPr/>
              <a:t>‹#›</a:t>
            </a:fld>
            <a:endParaRPr lang="en-US"/>
          </a:p>
        </p:txBody>
      </p:sp>
    </p:spTree>
    <p:extLst>
      <p:ext uri="{BB962C8B-B14F-4D97-AF65-F5344CB8AC3E}">
        <p14:creationId xmlns:p14="http://schemas.microsoft.com/office/powerpoint/2010/main" val="1306130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EF7C5086-A3AA-48E3-8120-ED7C6F78E7D9}" type="slidenum">
              <a:rPr lang="en-US"/>
              <a:pPr/>
              <a:t>‹#›</a:t>
            </a:fld>
            <a:endParaRPr lang="en-US"/>
          </a:p>
        </p:txBody>
      </p:sp>
    </p:spTree>
    <p:extLst>
      <p:ext uri="{BB962C8B-B14F-4D97-AF65-F5344CB8AC3E}">
        <p14:creationId xmlns:p14="http://schemas.microsoft.com/office/powerpoint/2010/main" val="3428023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D919C68-664E-4D60-A44C-EA3680B3FC19}" type="slidenum">
              <a:rPr lang="en-US"/>
              <a:pPr/>
              <a:t>‹#›</a:t>
            </a:fld>
            <a:endParaRPr lang="en-US"/>
          </a:p>
        </p:txBody>
      </p:sp>
    </p:spTree>
    <p:extLst>
      <p:ext uri="{BB962C8B-B14F-4D97-AF65-F5344CB8AC3E}">
        <p14:creationId xmlns:p14="http://schemas.microsoft.com/office/powerpoint/2010/main" val="883770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7813"/>
            <a:ext cx="2055812"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8213"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156EBCC7-5485-437F-B29F-E749F332B100}" type="slidenum">
              <a:rPr lang="en-US"/>
              <a:pPr/>
              <a:t>‹#›</a:t>
            </a:fld>
            <a:endParaRPr lang="en-US"/>
          </a:p>
        </p:txBody>
      </p:sp>
    </p:spTree>
    <p:extLst>
      <p:ext uri="{BB962C8B-B14F-4D97-AF65-F5344CB8AC3E}">
        <p14:creationId xmlns:p14="http://schemas.microsoft.com/office/powerpoint/2010/main" val="2025247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588E60C4-9DE8-4C6E-83F2-EF13ABD9B250}" type="slidenum">
              <a:rPr lang="en-US"/>
              <a:pPr>
                <a:defRPr/>
              </a:pPr>
              <a:t>‹#›</a:t>
            </a:fld>
            <a:endParaRPr lang="en-US"/>
          </a:p>
        </p:txBody>
      </p:sp>
    </p:spTree>
    <p:extLst>
      <p:ext uri="{BB962C8B-B14F-4D97-AF65-F5344CB8AC3E}">
        <p14:creationId xmlns:p14="http://schemas.microsoft.com/office/powerpoint/2010/main" val="41001783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C72D2C6E-C2E9-4D59-9AD6-F19CB043AEFA}" type="slidenum">
              <a:rPr lang="en-US"/>
              <a:pPr>
                <a:defRPr/>
              </a:pPr>
              <a:t>‹#›</a:t>
            </a:fld>
            <a:endParaRPr lang="en-US"/>
          </a:p>
        </p:txBody>
      </p:sp>
    </p:spTree>
    <p:extLst>
      <p:ext uri="{BB962C8B-B14F-4D97-AF65-F5344CB8AC3E}">
        <p14:creationId xmlns:p14="http://schemas.microsoft.com/office/powerpoint/2010/main" val="256098816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8159C415-AAEA-4394-B9D0-B75FCE738258}" type="slidenum">
              <a:rPr lang="en-US"/>
              <a:pPr>
                <a:defRPr/>
              </a:pPr>
              <a:t>‹#›</a:t>
            </a:fld>
            <a:endParaRPr lang="en-US"/>
          </a:p>
        </p:txBody>
      </p:sp>
    </p:spTree>
    <p:extLst>
      <p:ext uri="{BB962C8B-B14F-4D97-AF65-F5344CB8AC3E}">
        <p14:creationId xmlns:p14="http://schemas.microsoft.com/office/powerpoint/2010/main" val="364755122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2123680D-E5F3-47F8-8F99-938C99345553}" type="slidenum">
              <a:rPr lang="en-US"/>
              <a:pPr>
                <a:defRPr/>
              </a:pPr>
              <a:t>‹#›</a:t>
            </a:fld>
            <a:endParaRPr lang="en-US"/>
          </a:p>
        </p:txBody>
      </p:sp>
    </p:spTree>
    <p:extLst>
      <p:ext uri="{BB962C8B-B14F-4D97-AF65-F5344CB8AC3E}">
        <p14:creationId xmlns:p14="http://schemas.microsoft.com/office/powerpoint/2010/main" val="14399197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C055CB8C-DD73-497D-9F40-4C802349109F}" type="slidenum">
              <a:rPr lang="en-US"/>
              <a:pPr/>
              <a:t>‹#›</a:t>
            </a:fld>
            <a:endParaRPr lang="en-US"/>
          </a:p>
        </p:txBody>
      </p:sp>
    </p:spTree>
    <p:extLst>
      <p:ext uri="{BB962C8B-B14F-4D97-AF65-F5344CB8AC3E}">
        <p14:creationId xmlns:p14="http://schemas.microsoft.com/office/powerpoint/2010/main" val="4112705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idx="10"/>
          </p:nvPr>
        </p:nvSpPr>
        <p:spPr>
          <a:ln/>
        </p:spPr>
        <p:txBody>
          <a:bodyPr/>
          <a:lstStyle>
            <a:lvl1pPr>
              <a:defRPr/>
            </a:lvl1pPr>
          </a:lstStyle>
          <a:p>
            <a:pPr>
              <a:defRPr/>
            </a:pPr>
            <a:endParaRPr lang="en-US"/>
          </a:p>
        </p:txBody>
      </p:sp>
      <p:sp>
        <p:nvSpPr>
          <p:cNvPr id="8" name="Rectangle 19"/>
          <p:cNvSpPr>
            <a:spLocks noGrp="1" noChangeArrowheads="1"/>
          </p:cNvSpPr>
          <p:nvPr>
            <p:ph type="ftr" idx="11"/>
          </p:nvPr>
        </p:nvSpPr>
        <p:spPr>
          <a:ln/>
        </p:spPr>
        <p:txBody>
          <a:bodyPr/>
          <a:lstStyle>
            <a:lvl1pPr>
              <a:defRPr/>
            </a:lvl1pPr>
          </a:lstStyle>
          <a:p>
            <a:pPr>
              <a:defRPr/>
            </a:pPr>
            <a:endParaRPr lang="en-US"/>
          </a:p>
        </p:txBody>
      </p:sp>
      <p:sp>
        <p:nvSpPr>
          <p:cNvPr id="9" name="Rectangle 20"/>
          <p:cNvSpPr>
            <a:spLocks noGrp="1" noChangeArrowheads="1"/>
          </p:cNvSpPr>
          <p:nvPr>
            <p:ph type="sldNum" idx="12"/>
          </p:nvPr>
        </p:nvSpPr>
        <p:spPr>
          <a:ln/>
        </p:spPr>
        <p:txBody>
          <a:bodyPr/>
          <a:lstStyle>
            <a:lvl1pPr>
              <a:defRPr/>
            </a:lvl1pPr>
          </a:lstStyle>
          <a:p>
            <a:pPr>
              <a:defRPr/>
            </a:pPr>
            <a:fld id="{CF858C1D-1481-4C4E-B4A7-C3689612F4E6}" type="slidenum">
              <a:rPr lang="en-US"/>
              <a:pPr>
                <a:defRPr/>
              </a:pPr>
              <a:t>‹#›</a:t>
            </a:fld>
            <a:endParaRPr lang="en-US"/>
          </a:p>
        </p:txBody>
      </p:sp>
    </p:spTree>
    <p:extLst>
      <p:ext uri="{BB962C8B-B14F-4D97-AF65-F5344CB8AC3E}">
        <p14:creationId xmlns:p14="http://schemas.microsoft.com/office/powerpoint/2010/main" val="235292407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817570CE-BCAD-4F93-89A9-A7E796BDDCFF}" type="slidenum">
              <a:rPr lang="en-US"/>
              <a:pPr>
                <a:defRPr/>
              </a:pPr>
              <a:t>‹#›</a:t>
            </a:fld>
            <a:endParaRPr lang="en-US"/>
          </a:p>
        </p:txBody>
      </p:sp>
    </p:spTree>
    <p:extLst>
      <p:ext uri="{BB962C8B-B14F-4D97-AF65-F5344CB8AC3E}">
        <p14:creationId xmlns:p14="http://schemas.microsoft.com/office/powerpoint/2010/main" val="16804517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idx="10"/>
          </p:nvPr>
        </p:nvSpPr>
        <p:spPr>
          <a:ln/>
        </p:spPr>
        <p:txBody>
          <a:bodyPr/>
          <a:lstStyle>
            <a:lvl1pPr>
              <a:defRPr/>
            </a:lvl1pPr>
          </a:lstStyle>
          <a:p>
            <a:pPr>
              <a:defRPr/>
            </a:pPr>
            <a:endParaRPr lang="en-US"/>
          </a:p>
        </p:txBody>
      </p:sp>
      <p:sp>
        <p:nvSpPr>
          <p:cNvPr id="3" name="Rectangle 19"/>
          <p:cNvSpPr>
            <a:spLocks noGrp="1" noChangeArrowheads="1"/>
          </p:cNvSpPr>
          <p:nvPr>
            <p:ph type="ftr" idx="11"/>
          </p:nvPr>
        </p:nvSpPr>
        <p:spPr>
          <a:ln/>
        </p:spPr>
        <p:txBody>
          <a:bodyPr/>
          <a:lstStyle>
            <a:lvl1pPr>
              <a:defRPr/>
            </a:lvl1pPr>
          </a:lstStyle>
          <a:p>
            <a:pPr>
              <a:defRPr/>
            </a:pPr>
            <a:endParaRPr lang="en-US"/>
          </a:p>
        </p:txBody>
      </p:sp>
      <p:sp>
        <p:nvSpPr>
          <p:cNvPr id="4" name="Rectangle 20"/>
          <p:cNvSpPr>
            <a:spLocks noGrp="1" noChangeArrowheads="1"/>
          </p:cNvSpPr>
          <p:nvPr>
            <p:ph type="sldNum" idx="12"/>
          </p:nvPr>
        </p:nvSpPr>
        <p:spPr>
          <a:ln/>
        </p:spPr>
        <p:txBody>
          <a:bodyPr/>
          <a:lstStyle>
            <a:lvl1pPr>
              <a:defRPr/>
            </a:lvl1pPr>
          </a:lstStyle>
          <a:p>
            <a:pPr>
              <a:defRPr/>
            </a:pPr>
            <a:fld id="{3C709D51-BADA-4EB5-BB46-51AE50A9E0EB}" type="slidenum">
              <a:rPr lang="en-US"/>
              <a:pPr>
                <a:defRPr/>
              </a:pPr>
              <a:t>‹#›</a:t>
            </a:fld>
            <a:endParaRPr lang="en-US"/>
          </a:p>
        </p:txBody>
      </p:sp>
    </p:spTree>
    <p:extLst>
      <p:ext uri="{BB962C8B-B14F-4D97-AF65-F5344CB8AC3E}">
        <p14:creationId xmlns:p14="http://schemas.microsoft.com/office/powerpoint/2010/main" val="11716821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632A1A15-8B61-4EB4-A574-9B99F1E76516}" type="slidenum">
              <a:rPr lang="en-US"/>
              <a:pPr>
                <a:defRPr/>
              </a:pPr>
              <a:t>‹#›</a:t>
            </a:fld>
            <a:endParaRPr lang="en-US"/>
          </a:p>
        </p:txBody>
      </p:sp>
    </p:spTree>
    <p:extLst>
      <p:ext uri="{BB962C8B-B14F-4D97-AF65-F5344CB8AC3E}">
        <p14:creationId xmlns:p14="http://schemas.microsoft.com/office/powerpoint/2010/main" val="14782478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idx="10"/>
          </p:nvPr>
        </p:nvSpPr>
        <p:spPr>
          <a:ln/>
        </p:spPr>
        <p:txBody>
          <a:bodyPr/>
          <a:lstStyle>
            <a:lvl1pPr>
              <a:defRPr/>
            </a:lvl1pPr>
          </a:lstStyle>
          <a:p>
            <a:pPr>
              <a:defRPr/>
            </a:pPr>
            <a:endParaRPr lang="en-US"/>
          </a:p>
        </p:txBody>
      </p:sp>
      <p:sp>
        <p:nvSpPr>
          <p:cNvPr id="6" name="Rectangle 19"/>
          <p:cNvSpPr>
            <a:spLocks noGrp="1" noChangeArrowheads="1"/>
          </p:cNvSpPr>
          <p:nvPr>
            <p:ph type="ftr" idx="11"/>
          </p:nvPr>
        </p:nvSpPr>
        <p:spPr>
          <a:ln/>
        </p:spPr>
        <p:txBody>
          <a:bodyPr/>
          <a:lstStyle>
            <a:lvl1pPr>
              <a:defRPr/>
            </a:lvl1pPr>
          </a:lstStyle>
          <a:p>
            <a:pPr>
              <a:defRPr/>
            </a:pPr>
            <a:endParaRPr lang="en-US"/>
          </a:p>
        </p:txBody>
      </p:sp>
      <p:sp>
        <p:nvSpPr>
          <p:cNvPr id="7" name="Rectangle 20"/>
          <p:cNvSpPr>
            <a:spLocks noGrp="1" noChangeArrowheads="1"/>
          </p:cNvSpPr>
          <p:nvPr>
            <p:ph type="sldNum" idx="12"/>
          </p:nvPr>
        </p:nvSpPr>
        <p:spPr>
          <a:ln/>
        </p:spPr>
        <p:txBody>
          <a:bodyPr/>
          <a:lstStyle>
            <a:lvl1pPr>
              <a:defRPr/>
            </a:lvl1pPr>
          </a:lstStyle>
          <a:p>
            <a:pPr>
              <a:defRPr/>
            </a:pPr>
            <a:fld id="{18332D21-3D3F-4235-99F7-D48D3E861C7B}" type="slidenum">
              <a:rPr lang="en-US"/>
              <a:pPr>
                <a:defRPr/>
              </a:pPr>
              <a:t>‹#›</a:t>
            </a:fld>
            <a:endParaRPr lang="en-US"/>
          </a:p>
        </p:txBody>
      </p:sp>
    </p:spTree>
    <p:extLst>
      <p:ext uri="{BB962C8B-B14F-4D97-AF65-F5344CB8AC3E}">
        <p14:creationId xmlns:p14="http://schemas.microsoft.com/office/powerpoint/2010/main" val="363110607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47663313-E3EB-4801-9730-4B23CAFF6AD8}" type="slidenum">
              <a:rPr lang="en-US"/>
              <a:pPr>
                <a:defRPr/>
              </a:pPr>
              <a:t>‹#›</a:t>
            </a:fld>
            <a:endParaRPr lang="en-US"/>
          </a:p>
        </p:txBody>
      </p:sp>
    </p:spTree>
    <p:extLst>
      <p:ext uri="{BB962C8B-B14F-4D97-AF65-F5344CB8AC3E}">
        <p14:creationId xmlns:p14="http://schemas.microsoft.com/office/powerpoint/2010/main" val="15203737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600200"/>
            <a:ext cx="2055813"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6625"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idx="10"/>
          </p:nvPr>
        </p:nvSpPr>
        <p:spPr>
          <a:ln/>
        </p:spPr>
        <p:txBody>
          <a:bodyPr/>
          <a:lstStyle>
            <a:lvl1pPr>
              <a:defRPr/>
            </a:lvl1pPr>
          </a:lstStyle>
          <a:p>
            <a:pPr>
              <a:defRPr/>
            </a:pPr>
            <a:endParaRPr lang="en-US"/>
          </a:p>
        </p:txBody>
      </p:sp>
      <p:sp>
        <p:nvSpPr>
          <p:cNvPr id="5" name="Rectangle 19"/>
          <p:cNvSpPr>
            <a:spLocks noGrp="1" noChangeArrowheads="1"/>
          </p:cNvSpPr>
          <p:nvPr>
            <p:ph type="ftr" idx="11"/>
          </p:nvPr>
        </p:nvSpPr>
        <p:spPr>
          <a:ln/>
        </p:spPr>
        <p:txBody>
          <a:bodyPr/>
          <a:lstStyle>
            <a:lvl1pPr>
              <a:defRPr/>
            </a:lvl1pPr>
          </a:lstStyle>
          <a:p>
            <a:pPr>
              <a:defRPr/>
            </a:pPr>
            <a:endParaRPr lang="en-US"/>
          </a:p>
        </p:txBody>
      </p:sp>
      <p:sp>
        <p:nvSpPr>
          <p:cNvPr id="6" name="Rectangle 20"/>
          <p:cNvSpPr>
            <a:spLocks noGrp="1" noChangeArrowheads="1"/>
          </p:cNvSpPr>
          <p:nvPr>
            <p:ph type="sldNum" idx="12"/>
          </p:nvPr>
        </p:nvSpPr>
        <p:spPr>
          <a:ln/>
        </p:spPr>
        <p:txBody>
          <a:bodyPr/>
          <a:lstStyle>
            <a:lvl1pPr>
              <a:defRPr/>
            </a:lvl1pPr>
          </a:lstStyle>
          <a:p>
            <a:pPr>
              <a:defRPr/>
            </a:pPr>
            <a:fld id="{5D10A9EF-4850-4D90-8B0A-79AD583A0502}" type="slidenum">
              <a:rPr lang="en-US"/>
              <a:pPr>
                <a:defRPr/>
              </a:pPr>
              <a:t>‹#›</a:t>
            </a:fld>
            <a:endParaRPr lang="en-US"/>
          </a:p>
        </p:txBody>
      </p:sp>
    </p:spTree>
    <p:extLst>
      <p:ext uri="{BB962C8B-B14F-4D97-AF65-F5344CB8AC3E}">
        <p14:creationId xmlns:p14="http://schemas.microsoft.com/office/powerpoint/2010/main" val="13556753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67638" cy="1824038"/>
          </a:xfrm>
        </p:spPr>
        <p:txBody>
          <a:bodyPr/>
          <a:lstStyle/>
          <a:p>
            <a:r>
              <a:rPr lang="en-US" smtClean="0"/>
              <a:t>Click to edit Master title style</a:t>
            </a:r>
            <a:endParaRPr lang="en-US"/>
          </a:p>
        </p:txBody>
      </p:sp>
      <p:sp>
        <p:nvSpPr>
          <p:cNvPr id="3" name="Rectangle 18"/>
          <p:cNvSpPr>
            <a:spLocks noGrp="1" noChangeArrowheads="1"/>
          </p:cNvSpPr>
          <p:nvPr>
            <p:ph type="dt" idx="10"/>
          </p:nvPr>
        </p:nvSpPr>
        <p:spPr>
          <a:ln/>
        </p:spPr>
        <p:txBody>
          <a:bodyPr/>
          <a:lstStyle>
            <a:lvl1pPr>
              <a:defRPr/>
            </a:lvl1pPr>
          </a:lstStyle>
          <a:p>
            <a:pPr>
              <a:defRPr/>
            </a:pPr>
            <a:endParaRPr lang="en-US"/>
          </a:p>
        </p:txBody>
      </p:sp>
      <p:sp>
        <p:nvSpPr>
          <p:cNvPr id="4" name="Rectangle 19"/>
          <p:cNvSpPr>
            <a:spLocks noGrp="1" noChangeArrowheads="1"/>
          </p:cNvSpPr>
          <p:nvPr>
            <p:ph type="ftr" idx="11"/>
          </p:nvPr>
        </p:nvSpPr>
        <p:spPr>
          <a:ln/>
        </p:spPr>
        <p:txBody>
          <a:bodyPr/>
          <a:lstStyle>
            <a:lvl1pPr>
              <a:defRPr/>
            </a:lvl1pPr>
          </a:lstStyle>
          <a:p>
            <a:pPr>
              <a:defRPr/>
            </a:pPr>
            <a:endParaRPr lang="en-US"/>
          </a:p>
        </p:txBody>
      </p:sp>
      <p:sp>
        <p:nvSpPr>
          <p:cNvPr id="5" name="Rectangle 20"/>
          <p:cNvSpPr>
            <a:spLocks noGrp="1" noChangeArrowheads="1"/>
          </p:cNvSpPr>
          <p:nvPr>
            <p:ph type="sldNum" idx="12"/>
          </p:nvPr>
        </p:nvSpPr>
        <p:spPr>
          <a:ln/>
        </p:spPr>
        <p:txBody>
          <a:bodyPr/>
          <a:lstStyle>
            <a:lvl1pPr>
              <a:defRPr/>
            </a:lvl1pPr>
          </a:lstStyle>
          <a:p>
            <a:pPr>
              <a:defRPr/>
            </a:pPr>
            <a:fld id="{E6B00C85-9A62-426A-B24B-CE297068C469}" type="slidenum">
              <a:rPr lang="en-US"/>
              <a:pPr>
                <a:defRPr/>
              </a:pPr>
              <a:t>‹#›</a:t>
            </a:fld>
            <a:endParaRPr lang="en-US"/>
          </a:p>
        </p:txBody>
      </p:sp>
    </p:spTree>
    <p:extLst>
      <p:ext uri="{BB962C8B-B14F-4D97-AF65-F5344CB8AC3E}">
        <p14:creationId xmlns:p14="http://schemas.microsoft.com/office/powerpoint/2010/main" val="3224247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BB977898-372A-4CEF-B2C7-2E46203C0437}" type="slidenum">
              <a:rPr lang="en-US"/>
              <a:pPr/>
              <a:t>‹#›</a:t>
            </a:fld>
            <a:endParaRPr lang="en-US"/>
          </a:p>
        </p:txBody>
      </p:sp>
    </p:spTree>
    <p:extLst>
      <p:ext uri="{BB962C8B-B14F-4D97-AF65-F5344CB8AC3E}">
        <p14:creationId xmlns:p14="http://schemas.microsoft.com/office/powerpoint/2010/main" val="136968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4A4B2844-481E-429E-A332-6DA82B3A529B}" type="slidenum">
              <a:rPr lang="en-US"/>
              <a:pPr/>
              <a:t>‹#›</a:t>
            </a:fld>
            <a:endParaRPr lang="en-US"/>
          </a:p>
        </p:txBody>
      </p:sp>
    </p:spTree>
    <p:extLst>
      <p:ext uri="{BB962C8B-B14F-4D97-AF65-F5344CB8AC3E}">
        <p14:creationId xmlns:p14="http://schemas.microsoft.com/office/powerpoint/2010/main" val="165542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950BEDD0-DB65-417C-9C79-568AF440A813}" type="slidenum">
              <a:rPr lang="en-US"/>
              <a:pPr/>
              <a:t>‹#›</a:t>
            </a:fld>
            <a:endParaRPr lang="en-US"/>
          </a:p>
        </p:txBody>
      </p:sp>
    </p:spTree>
    <p:extLst>
      <p:ext uri="{BB962C8B-B14F-4D97-AF65-F5344CB8AC3E}">
        <p14:creationId xmlns:p14="http://schemas.microsoft.com/office/powerpoint/2010/main" val="225365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91A12CB8-25EA-4A19-B016-6B449D28AC62}" type="slidenum">
              <a:rPr lang="en-US"/>
              <a:pPr/>
              <a:t>‹#›</a:t>
            </a:fld>
            <a:endParaRPr lang="en-US"/>
          </a:p>
        </p:txBody>
      </p:sp>
    </p:spTree>
    <p:extLst>
      <p:ext uri="{BB962C8B-B14F-4D97-AF65-F5344CB8AC3E}">
        <p14:creationId xmlns:p14="http://schemas.microsoft.com/office/powerpoint/2010/main" val="227327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600200"/>
            <a:ext cx="7764463" cy="182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smtClean="0"/>
              <a:t>Click to edit the title text format</a:t>
            </a:r>
          </a:p>
        </p:txBody>
      </p:sp>
      <p:sp>
        <p:nvSpPr>
          <p:cNvPr id="1026" name="Text Box 2"/>
          <p:cNvSpPr txBox="1">
            <a:spLocks noChangeArrowheads="1"/>
          </p:cNvSpPr>
          <p:nvPr/>
        </p:nvSpPr>
        <p:spPr bwMode="auto">
          <a:xfrm>
            <a:off x="457200" y="6243638"/>
            <a:ext cx="21288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Text Box 3"/>
          <p:cNvSpPr txBox="1">
            <a:spLocks noChangeArrowheads="1"/>
          </p:cNvSpP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4"/>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D4F9AFA9-EFC6-4AC1-AF61-328748A99311}" type="slidenum">
              <a:rPr lang="en-US"/>
              <a:pPr/>
              <a:t>‹#›</a:t>
            </a:fld>
            <a:endParaRPr lang="en-US"/>
          </a:p>
        </p:txBody>
      </p:sp>
      <p:sp>
        <p:nvSpPr>
          <p:cNvPr id="1029" name="Rectangle 5"/>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9pPr>
    </p:titleStyle>
    <p:bodyStyle>
      <a:lvl1pPr marL="342900" indent="-342900" algn="l" defTabSz="457200" rtl="0" fontAlgn="base" hangingPunct="0">
        <a:lnSpc>
          <a:spcPct val="101000"/>
        </a:lnSpc>
        <a:spcBef>
          <a:spcPct val="0"/>
        </a:spcBef>
        <a:spcAft>
          <a:spcPts val="1425"/>
        </a:spcAft>
        <a:buClr>
          <a:srgbClr val="000000"/>
        </a:buClr>
        <a:buSzPct val="100000"/>
        <a:buFont typeface="Times New Roman" pitchFamily="16" charset="0"/>
        <a:defRPr sz="3200">
          <a:solidFill>
            <a:srgbClr val="EAEAEA"/>
          </a:solidFill>
          <a:latin typeface="+mn-lt"/>
          <a:ea typeface="+mn-ea"/>
          <a:cs typeface="+mn-cs"/>
        </a:defRPr>
      </a:lvl1pPr>
      <a:lvl2pPr marL="742950" indent="-285750" algn="l" defTabSz="457200" rtl="0" fontAlgn="base" hangingPunct="0">
        <a:lnSpc>
          <a:spcPct val="101000"/>
        </a:lnSpc>
        <a:spcBef>
          <a:spcPct val="0"/>
        </a:spcBef>
        <a:spcAft>
          <a:spcPts val="1138"/>
        </a:spcAft>
        <a:buClr>
          <a:srgbClr val="000000"/>
        </a:buClr>
        <a:buSzPct val="100000"/>
        <a:buFont typeface="Times New Roman" pitchFamily="16" charset="0"/>
        <a:defRPr sz="2400">
          <a:solidFill>
            <a:srgbClr val="EAEAEA"/>
          </a:solidFill>
          <a:latin typeface="+mn-lt"/>
          <a:ea typeface="+mn-ea"/>
        </a:defRPr>
      </a:lvl2pPr>
      <a:lvl3pPr marL="1143000" indent="-228600" algn="l" defTabSz="457200" rtl="0" fontAlgn="base" hangingPunct="0">
        <a:lnSpc>
          <a:spcPct val="101000"/>
        </a:lnSpc>
        <a:spcBef>
          <a:spcPct val="0"/>
        </a:spcBef>
        <a:spcAft>
          <a:spcPts val="850"/>
        </a:spcAft>
        <a:buClr>
          <a:srgbClr val="000000"/>
        </a:buClr>
        <a:buSzPct val="100000"/>
        <a:buFont typeface="Times New Roman" pitchFamily="16" charset="0"/>
        <a:defRPr sz="2000">
          <a:solidFill>
            <a:srgbClr val="EAEAEA"/>
          </a:solidFill>
          <a:latin typeface="+mn-lt"/>
          <a:ea typeface="+mn-ea"/>
        </a:defRPr>
      </a:lvl3pPr>
      <a:lvl4pPr marL="1600200" indent="-228600" algn="l" defTabSz="457200" rtl="0" fontAlgn="base" hangingPunct="0">
        <a:lnSpc>
          <a:spcPct val="101000"/>
        </a:lnSpc>
        <a:spcBef>
          <a:spcPct val="0"/>
        </a:spcBef>
        <a:spcAft>
          <a:spcPts val="575"/>
        </a:spcAft>
        <a:buClr>
          <a:srgbClr val="000000"/>
        </a:buClr>
        <a:buSzPct val="100000"/>
        <a:buFont typeface="Times New Roman" pitchFamily="16" charset="0"/>
        <a:defRPr sz="2000">
          <a:solidFill>
            <a:srgbClr val="EAEAEA"/>
          </a:solidFill>
          <a:latin typeface="+mn-lt"/>
          <a:ea typeface="+mn-ea"/>
        </a:defRPr>
      </a:lvl4pPr>
      <a:lvl5pPr marL="20574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1600200"/>
            <a:ext cx="7764463" cy="182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457200" y="1604963"/>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Text Box 3"/>
          <p:cNvSpPr txBox="1">
            <a:spLocks noChangeArrowheads="1"/>
          </p:cNvSpPr>
          <p:nvPr/>
        </p:nvSpPr>
        <p:spPr bwMode="auto">
          <a:xfrm>
            <a:off x="457200" y="6243638"/>
            <a:ext cx="21288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Text Box 4"/>
          <p:cNvSpPr txBox="1">
            <a:spLocks noChangeArrowheads="1"/>
          </p:cNvSpP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defRPr>
            </a:lvl1pPr>
          </a:lstStyle>
          <a:p>
            <a:fld id="{A6F8EFAC-0D40-4B08-9E2D-5129E454AD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9pPr>
    </p:titleStyle>
    <p:bodyStyle>
      <a:lvl1pPr marL="342900" indent="-342900" algn="l" defTabSz="457200" rtl="0" fontAlgn="base" hangingPunct="0">
        <a:lnSpc>
          <a:spcPct val="101000"/>
        </a:lnSpc>
        <a:spcBef>
          <a:spcPct val="0"/>
        </a:spcBef>
        <a:spcAft>
          <a:spcPts val="1425"/>
        </a:spcAft>
        <a:buClr>
          <a:srgbClr val="000000"/>
        </a:buClr>
        <a:buSzPct val="100000"/>
        <a:buFont typeface="Times New Roman" pitchFamily="16" charset="0"/>
        <a:defRPr sz="3200">
          <a:solidFill>
            <a:srgbClr val="EAEAEA"/>
          </a:solidFill>
          <a:latin typeface="+mn-lt"/>
          <a:ea typeface="+mn-ea"/>
          <a:cs typeface="+mn-cs"/>
        </a:defRPr>
      </a:lvl1pPr>
      <a:lvl2pPr marL="742950" indent="-285750" algn="l" defTabSz="457200" rtl="0" fontAlgn="base" hangingPunct="0">
        <a:lnSpc>
          <a:spcPct val="101000"/>
        </a:lnSpc>
        <a:spcBef>
          <a:spcPct val="0"/>
        </a:spcBef>
        <a:spcAft>
          <a:spcPts val="1138"/>
        </a:spcAft>
        <a:buClr>
          <a:srgbClr val="000000"/>
        </a:buClr>
        <a:buSzPct val="100000"/>
        <a:buFont typeface="Times New Roman" pitchFamily="16" charset="0"/>
        <a:defRPr sz="2400">
          <a:solidFill>
            <a:srgbClr val="EAEAEA"/>
          </a:solidFill>
          <a:latin typeface="+mn-lt"/>
          <a:ea typeface="+mn-ea"/>
        </a:defRPr>
      </a:lvl2pPr>
      <a:lvl3pPr marL="1143000" indent="-228600" algn="l" defTabSz="457200" rtl="0" fontAlgn="base" hangingPunct="0">
        <a:lnSpc>
          <a:spcPct val="101000"/>
        </a:lnSpc>
        <a:spcBef>
          <a:spcPct val="0"/>
        </a:spcBef>
        <a:spcAft>
          <a:spcPts val="850"/>
        </a:spcAft>
        <a:buClr>
          <a:srgbClr val="000000"/>
        </a:buClr>
        <a:buSzPct val="100000"/>
        <a:buFont typeface="Times New Roman" pitchFamily="16" charset="0"/>
        <a:defRPr sz="2000">
          <a:solidFill>
            <a:srgbClr val="EAEAEA"/>
          </a:solidFill>
          <a:latin typeface="+mn-lt"/>
          <a:ea typeface="+mn-ea"/>
        </a:defRPr>
      </a:lvl3pPr>
      <a:lvl4pPr marL="1600200" indent="-228600" algn="l" defTabSz="457200" rtl="0" fontAlgn="base" hangingPunct="0">
        <a:lnSpc>
          <a:spcPct val="101000"/>
        </a:lnSpc>
        <a:spcBef>
          <a:spcPct val="0"/>
        </a:spcBef>
        <a:spcAft>
          <a:spcPts val="575"/>
        </a:spcAft>
        <a:buClr>
          <a:srgbClr val="000000"/>
        </a:buClr>
        <a:buSzPct val="100000"/>
        <a:buFont typeface="Times New Roman" pitchFamily="16" charset="0"/>
        <a:defRPr sz="2000">
          <a:solidFill>
            <a:srgbClr val="EAEAEA"/>
          </a:solidFill>
          <a:latin typeface="+mn-lt"/>
          <a:ea typeface="+mn-ea"/>
        </a:defRPr>
      </a:lvl4pPr>
      <a:lvl5pPr marL="20574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7813"/>
            <a:ext cx="8221663"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457200" y="1600200"/>
            <a:ext cx="8221663"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Text Box 3"/>
          <p:cNvSpPr txBox="1">
            <a:spLocks noChangeArrowheads="1"/>
          </p:cNvSpPr>
          <p:nvPr/>
        </p:nvSpPr>
        <p:spPr bwMode="auto">
          <a:xfrm>
            <a:off x="457200" y="6243638"/>
            <a:ext cx="21288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Text Box 4"/>
          <p:cNvSpPr txBox="1">
            <a:spLocks noChangeArrowheads="1"/>
          </p:cNvSpP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Rectangle 5"/>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defRPr>
            </a:lvl1pPr>
          </a:lstStyle>
          <a:p>
            <a:fld id="{ADA95862-7751-4D8B-819F-FDDAAC7CD9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6" r:id="rId12"/>
  </p:sldLayoutIdLst>
  <p:txStyles>
    <p:titleStyle>
      <a:lvl1pPr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9pPr>
    </p:titleStyle>
    <p:bodyStyle>
      <a:lvl1pPr marL="342900" indent="-342900" algn="l" defTabSz="457200" rtl="0" fontAlgn="base" hangingPunct="0">
        <a:lnSpc>
          <a:spcPct val="101000"/>
        </a:lnSpc>
        <a:spcBef>
          <a:spcPct val="0"/>
        </a:spcBef>
        <a:spcAft>
          <a:spcPts val="1425"/>
        </a:spcAft>
        <a:buClr>
          <a:srgbClr val="000000"/>
        </a:buClr>
        <a:buSzPct val="100000"/>
        <a:buFont typeface="Times New Roman" pitchFamily="16" charset="0"/>
        <a:defRPr sz="3200">
          <a:solidFill>
            <a:srgbClr val="EAEAEA"/>
          </a:solidFill>
          <a:latin typeface="+mn-lt"/>
          <a:ea typeface="+mn-ea"/>
          <a:cs typeface="+mn-cs"/>
        </a:defRPr>
      </a:lvl1pPr>
      <a:lvl2pPr marL="742950" indent="-285750" algn="l" defTabSz="457200" rtl="0" fontAlgn="base" hangingPunct="0">
        <a:lnSpc>
          <a:spcPct val="101000"/>
        </a:lnSpc>
        <a:spcBef>
          <a:spcPct val="0"/>
        </a:spcBef>
        <a:spcAft>
          <a:spcPts val="1138"/>
        </a:spcAft>
        <a:buClr>
          <a:srgbClr val="000000"/>
        </a:buClr>
        <a:buSzPct val="100000"/>
        <a:buFont typeface="Times New Roman" pitchFamily="16" charset="0"/>
        <a:defRPr sz="2400">
          <a:solidFill>
            <a:srgbClr val="EAEAEA"/>
          </a:solidFill>
          <a:latin typeface="+mn-lt"/>
          <a:ea typeface="+mn-ea"/>
        </a:defRPr>
      </a:lvl2pPr>
      <a:lvl3pPr marL="1143000" indent="-228600" algn="l" defTabSz="457200" rtl="0" fontAlgn="base" hangingPunct="0">
        <a:lnSpc>
          <a:spcPct val="101000"/>
        </a:lnSpc>
        <a:spcBef>
          <a:spcPct val="0"/>
        </a:spcBef>
        <a:spcAft>
          <a:spcPts val="850"/>
        </a:spcAft>
        <a:buClr>
          <a:srgbClr val="000000"/>
        </a:buClr>
        <a:buSzPct val="100000"/>
        <a:buFont typeface="Times New Roman" pitchFamily="16" charset="0"/>
        <a:defRPr sz="2000">
          <a:solidFill>
            <a:srgbClr val="EAEAEA"/>
          </a:solidFill>
          <a:latin typeface="+mn-lt"/>
          <a:ea typeface="+mn-ea"/>
        </a:defRPr>
      </a:lvl3pPr>
      <a:lvl4pPr marL="1600200" indent="-228600" algn="l" defTabSz="457200" rtl="0" fontAlgn="base" hangingPunct="0">
        <a:lnSpc>
          <a:spcPct val="101000"/>
        </a:lnSpc>
        <a:spcBef>
          <a:spcPct val="0"/>
        </a:spcBef>
        <a:spcAft>
          <a:spcPts val="575"/>
        </a:spcAft>
        <a:buClr>
          <a:srgbClr val="000000"/>
        </a:buClr>
        <a:buSzPct val="100000"/>
        <a:buFont typeface="Times New Roman" pitchFamily="16" charset="0"/>
        <a:defRPr sz="2000">
          <a:solidFill>
            <a:srgbClr val="EAEAEA"/>
          </a:solidFill>
          <a:latin typeface="+mn-lt"/>
          <a:ea typeface="+mn-ea"/>
        </a:defRPr>
      </a:lvl4pPr>
      <a:lvl5pPr marL="20574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7813"/>
            <a:ext cx="8221663"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smtClean="0"/>
              <a:t>Click to edit the title text format</a:t>
            </a:r>
          </a:p>
        </p:txBody>
      </p:sp>
      <p:sp>
        <p:nvSpPr>
          <p:cNvPr id="4098" name="Text Box 2"/>
          <p:cNvSpPr txBox="1">
            <a:spLocks noChangeArrowheads="1"/>
          </p:cNvSpPr>
          <p:nvPr/>
        </p:nvSpPr>
        <p:spPr bwMode="auto">
          <a:xfrm>
            <a:off x="457200" y="6243638"/>
            <a:ext cx="212883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Text Box 3"/>
          <p:cNvSpPr txBox="1">
            <a:spLocks noChangeArrowheads="1"/>
          </p:cNvSpP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0" name="Rectangle 4"/>
          <p:cNvSpPr>
            <a:spLocks noGrp="1" noChangeArrowheads="1"/>
          </p:cNvSpPr>
          <p:nvPr>
            <p:ph type="sldNum"/>
          </p:nvPr>
        </p:nvSpPr>
        <p:spPr bwMode="auto">
          <a:xfrm>
            <a:off x="6553200" y="6243638"/>
            <a:ext cx="21256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defRPr>
            </a:lvl1pPr>
          </a:lstStyle>
          <a:p>
            <a:fld id="{CF0DCB09-4661-46E0-A65B-C186EB6DE1F5}" type="slidenum">
              <a:rPr lang="en-US"/>
              <a:pPr/>
              <a:t>‹#›</a:t>
            </a:fld>
            <a:endParaRPr lang="en-US"/>
          </a:p>
        </p:txBody>
      </p:sp>
      <p:sp>
        <p:nvSpPr>
          <p:cNvPr id="4101" name="Rectangle 5"/>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9pPr>
    </p:titleStyle>
    <p:bodyStyle>
      <a:lvl1pPr marL="342900" indent="-342900" algn="l" defTabSz="457200" rtl="0" fontAlgn="base" hangingPunct="0">
        <a:lnSpc>
          <a:spcPct val="101000"/>
        </a:lnSpc>
        <a:spcBef>
          <a:spcPct val="0"/>
        </a:spcBef>
        <a:spcAft>
          <a:spcPts val="1425"/>
        </a:spcAft>
        <a:buClr>
          <a:srgbClr val="000000"/>
        </a:buClr>
        <a:buSzPct val="100000"/>
        <a:buFont typeface="Times New Roman" pitchFamily="16" charset="0"/>
        <a:defRPr sz="3200">
          <a:solidFill>
            <a:srgbClr val="EAEAEA"/>
          </a:solidFill>
          <a:latin typeface="+mn-lt"/>
          <a:ea typeface="+mn-ea"/>
          <a:cs typeface="+mn-cs"/>
        </a:defRPr>
      </a:lvl1pPr>
      <a:lvl2pPr marL="742950" indent="-285750" algn="l" defTabSz="457200" rtl="0" fontAlgn="base" hangingPunct="0">
        <a:lnSpc>
          <a:spcPct val="101000"/>
        </a:lnSpc>
        <a:spcBef>
          <a:spcPct val="0"/>
        </a:spcBef>
        <a:spcAft>
          <a:spcPts val="1138"/>
        </a:spcAft>
        <a:buClr>
          <a:srgbClr val="000000"/>
        </a:buClr>
        <a:buSzPct val="100000"/>
        <a:buFont typeface="Times New Roman" pitchFamily="16" charset="0"/>
        <a:defRPr sz="2400">
          <a:solidFill>
            <a:srgbClr val="EAEAEA"/>
          </a:solidFill>
          <a:latin typeface="+mn-lt"/>
          <a:ea typeface="+mn-ea"/>
        </a:defRPr>
      </a:lvl2pPr>
      <a:lvl3pPr marL="1143000" indent="-228600" algn="l" defTabSz="457200" rtl="0" fontAlgn="base" hangingPunct="0">
        <a:lnSpc>
          <a:spcPct val="101000"/>
        </a:lnSpc>
        <a:spcBef>
          <a:spcPct val="0"/>
        </a:spcBef>
        <a:spcAft>
          <a:spcPts val="850"/>
        </a:spcAft>
        <a:buClr>
          <a:srgbClr val="000000"/>
        </a:buClr>
        <a:buSzPct val="100000"/>
        <a:buFont typeface="Times New Roman" pitchFamily="16" charset="0"/>
        <a:defRPr sz="2000">
          <a:solidFill>
            <a:srgbClr val="EAEAEA"/>
          </a:solidFill>
          <a:latin typeface="+mn-lt"/>
          <a:ea typeface="+mn-ea"/>
        </a:defRPr>
      </a:lvl3pPr>
      <a:lvl4pPr marL="1600200" indent="-228600" algn="l" defTabSz="457200" rtl="0" fontAlgn="base" hangingPunct="0">
        <a:lnSpc>
          <a:spcPct val="101000"/>
        </a:lnSpc>
        <a:spcBef>
          <a:spcPct val="0"/>
        </a:spcBef>
        <a:spcAft>
          <a:spcPts val="575"/>
        </a:spcAft>
        <a:buClr>
          <a:srgbClr val="000000"/>
        </a:buClr>
        <a:buSzPct val="100000"/>
        <a:buFont typeface="Times New Roman" pitchFamily="16" charset="0"/>
        <a:defRPr sz="2000">
          <a:solidFill>
            <a:srgbClr val="EAEAEA"/>
          </a:solidFill>
          <a:latin typeface="+mn-lt"/>
          <a:ea typeface="+mn-ea"/>
        </a:defRPr>
      </a:lvl4pPr>
      <a:lvl5pPr marL="20574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sz="2000">
          <a:solidFill>
            <a:srgbClr val="EAEAE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4716463" y="5345113"/>
            <a:ext cx="4425950" cy="1511300"/>
            <a:chOff x="2971" y="3367"/>
            <a:chExt cx="2788" cy="952"/>
          </a:xfrm>
        </p:grpSpPr>
        <p:sp>
          <p:nvSpPr>
            <p:cNvPr id="2" name="Freeform 2"/>
            <p:cNvSpPr>
              <a:spLocks noChangeArrowheads="1"/>
            </p:cNvSpPr>
            <p:nvPr/>
          </p:nvSpPr>
          <p:spPr bwMode="auto">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rgbClr val="009999"/>
                </a:gs>
                <a:gs pos="100000">
                  <a:srgbClr val="006666"/>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1" name="Freeform 3"/>
            <p:cNvSpPr>
              <a:spLocks noChangeArrowheads="1"/>
            </p:cNvSpPr>
            <p:nvPr/>
          </p:nvSpPr>
          <p:spPr bwMode="auto">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2" name="Freeform 4"/>
            <p:cNvSpPr>
              <a:spLocks noChangeArrowheads="1"/>
            </p:cNvSpPr>
            <p:nvPr/>
          </p:nvSpPr>
          <p:spPr bwMode="auto">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3" name="Freeform 5"/>
            <p:cNvSpPr>
              <a:spLocks noChangeArrowheads="1"/>
            </p:cNvSpPr>
            <p:nvPr/>
          </p:nvSpPr>
          <p:spPr bwMode="auto">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4" name="Freeform 6"/>
            <p:cNvSpPr>
              <a:spLocks noChangeArrowheads="1"/>
            </p:cNvSpPr>
            <p:nvPr/>
          </p:nvSpPr>
          <p:spPr bwMode="auto">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5" name="Freeform 7"/>
            <p:cNvSpPr>
              <a:spLocks noChangeArrowheads="1"/>
            </p:cNvSpPr>
            <p:nvPr/>
          </p:nvSpPr>
          <p:spPr bwMode="auto">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6" name="Freeform 8"/>
            <p:cNvSpPr>
              <a:spLocks noChangeArrowheads="1"/>
            </p:cNvSpPr>
            <p:nvPr/>
          </p:nvSpPr>
          <p:spPr bwMode="auto">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7" name="Freeform 9"/>
            <p:cNvSpPr>
              <a:spLocks noChangeArrowheads="1"/>
            </p:cNvSpPr>
            <p:nvPr/>
          </p:nvSpPr>
          <p:spPr bwMode="auto">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8" name="Freeform 10"/>
            <p:cNvSpPr>
              <a:spLocks noChangeArrowheads="1"/>
            </p:cNvSpPr>
            <p:nvPr/>
          </p:nvSpPr>
          <p:spPr bwMode="auto">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59" name="Freeform 11"/>
            <p:cNvSpPr>
              <a:spLocks noChangeArrowheads="1"/>
            </p:cNvSpPr>
            <p:nvPr/>
          </p:nvSpPr>
          <p:spPr bwMode="auto">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60" name="Freeform 12"/>
            <p:cNvSpPr>
              <a:spLocks noChangeArrowheads="1"/>
            </p:cNvSpPr>
            <p:nvPr/>
          </p:nvSpPr>
          <p:spPr bwMode="auto">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61" name="Freeform 13"/>
            <p:cNvSpPr>
              <a:spLocks noChangeArrowheads="1"/>
            </p:cNvSpPr>
            <p:nvPr/>
          </p:nvSpPr>
          <p:spPr bwMode="auto">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62" name="Freeform 14"/>
            <p:cNvSpPr>
              <a:spLocks noChangeArrowheads="1"/>
            </p:cNvSpPr>
            <p:nvPr/>
          </p:nvSpPr>
          <p:spPr bwMode="auto">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63" name="Freeform 15"/>
            <p:cNvSpPr>
              <a:spLocks noChangeArrowheads="1"/>
            </p:cNvSpPr>
            <p:nvPr/>
          </p:nvSpPr>
          <p:spPr bwMode="auto">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sp>
          <p:nvSpPr>
            <p:cNvPr id="2064" name="Freeform 16"/>
            <p:cNvSpPr>
              <a:spLocks noChangeArrowheads="1"/>
            </p:cNvSpPr>
            <p:nvPr/>
          </p:nvSpPr>
          <p:spPr bwMode="auto">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9999"/>
                </a:gs>
                <a:gs pos="100000">
                  <a:srgbClr val="008A8A"/>
                </a:gs>
              </a:gsLst>
              <a:lin ang="13500000" scaled="1"/>
            </a:gradFill>
            <a:ln w="9525">
              <a:noFill/>
              <a:round/>
              <a:headEnd/>
              <a:tailEnd/>
            </a:ln>
            <a:effectLst/>
          </p:spPr>
          <p:txBody>
            <a:bodyPr wrap="none" anchor="ctr"/>
            <a:lstStyle/>
            <a:p>
              <a:pPr eaLnBrk="0">
                <a:lnSpc>
                  <a:spcPct val="100000"/>
                </a:lnSpc>
                <a:defRPr/>
              </a:pPr>
              <a:endParaRPr lang="en-US">
                <a:solidFill>
                  <a:srgbClr val="FFFFFF"/>
                </a:solidFill>
                <a:ea typeface="MS Gothic" charset="-128"/>
              </a:endParaRPr>
            </a:p>
          </p:txBody>
        </p:sp>
      </p:grpSp>
      <p:sp>
        <p:nvSpPr>
          <p:cNvPr id="2065" name="Rectangle 17"/>
          <p:cNvSpPr>
            <a:spLocks noGrp="1" noChangeArrowheads="1"/>
          </p:cNvSpPr>
          <p:nvPr>
            <p:ph type="title"/>
          </p:nvPr>
        </p:nvSpPr>
        <p:spPr bwMode="auto">
          <a:xfrm>
            <a:off x="685800" y="1600200"/>
            <a:ext cx="7767638" cy="1824038"/>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2066" name="Rectangle 18"/>
          <p:cNvSpPr>
            <a:spLocks noGrp="1" noChangeArrowheads="1"/>
          </p:cNvSpPr>
          <p:nvPr>
            <p:ph type="dt"/>
          </p:nvPr>
        </p:nvSpPr>
        <p:spPr bwMode="auto">
          <a:xfrm>
            <a:off x="457200" y="6243638"/>
            <a:ext cx="2128838"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tabLst>
                <a:tab pos="723900" algn="l"/>
                <a:tab pos="1447800" algn="l"/>
              </a:tabLst>
              <a:defRPr sz="1200" smtClean="0">
                <a:solidFill>
                  <a:srgbClr val="EAEAEA"/>
                </a:solidFill>
                <a:effectLst>
                  <a:outerShdw blurRad="38100" dist="38100" dir="2700000" algn="tl">
                    <a:srgbClr val="000000"/>
                  </a:outerShdw>
                </a:effectLst>
                <a:latin typeface="+mn-lt"/>
              </a:defRPr>
            </a:lvl1pPr>
          </a:lstStyle>
          <a:p>
            <a:pPr>
              <a:lnSpc>
                <a:spcPct val="100000"/>
              </a:lnSpc>
              <a:defRPr/>
            </a:pPr>
            <a:endParaRPr lang="en-US">
              <a:ea typeface="MS Gothic" charset="-128"/>
            </a:endParaRPr>
          </a:p>
        </p:txBody>
      </p:sp>
      <p:sp>
        <p:nvSpPr>
          <p:cNvPr id="2067" name="Rectangle 19"/>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eaLnBrk="1">
              <a:tabLst>
                <a:tab pos="723900" algn="l"/>
                <a:tab pos="1447800" algn="l"/>
                <a:tab pos="2171700" algn="l"/>
              </a:tabLst>
              <a:defRPr sz="1200" smtClean="0">
                <a:solidFill>
                  <a:srgbClr val="EAEAEA"/>
                </a:solidFill>
                <a:effectLst>
                  <a:outerShdw blurRad="38100" dist="38100" dir="2700000" algn="tl">
                    <a:srgbClr val="000000"/>
                  </a:outerShdw>
                </a:effectLst>
                <a:latin typeface="+mn-lt"/>
              </a:defRPr>
            </a:lvl1pPr>
          </a:lstStyle>
          <a:p>
            <a:pPr>
              <a:lnSpc>
                <a:spcPct val="100000"/>
              </a:lnSpc>
              <a:defRPr/>
            </a:pPr>
            <a:endParaRPr lang="en-US">
              <a:ea typeface="MS Gothic" charset="-128"/>
            </a:endParaRPr>
          </a:p>
        </p:txBody>
      </p:sp>
      <p:sp>
        <p:nvSpPr>
          <p:cNvPr id="2068" name="Rectangle 20"/>
          <p:cNvSpPr>
            <a:spLocks noGrp="1" noChangeArrowheads="1"/>
          </p:cNvSpPr>
          <p:nvPr>
            <p:ph type="sldNum"/>
          </p:nvPr>
        </p:nvSpPr>
        <p:spPr bwMode="auto">
          <a:xfrm>
            <a:off x="6553200" y="6243638"/>
            <a:ext cx="2128838"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tabLst>
                <a:tab pos="723900" algn="l"/>
                <a:tab pos="1447800" algn="l"/>
              </a:tabLst>
              <a:defRPr sz="1200" smtClean="0">
                <a:solidFill>
                  <a:srgbClr val="EAEAEA"/>
                </a:solidFill>
                <a:effectLst>
                  <a:outerShdw blurRad="38100" dist="38100" dir="2700000" algn="tl">
                    <a:srgbClr val="000000"/>
                  </a:outerShdw>
                </a:effectLst>
                <a:latin typeface="+mn-lt"/>
              </a:defRPr>
            </a:lvl1pPr>
          </a:lstStyle>
          <a:p>
            <a:pPr>
              <a:lnSpc>
                <a:spcPct val="100000"/>
              </a:lnSpc>
              <a:defRPr/>
            </a:pPr>
            <a:fld id="{15FA5113-F6C8-4F42-A46B-6832422C8196}" type="slidenum">
              <a:rPr lang="en-US">
                <a:ea typeface="MS Gothic" charset="-128"/>
              </a:rPr>
              <a:pPr>
                <a:lnSpc>
                  <a:spcPct val="100000"/>
                </a:lnSpc>
                <a:defRPr/>
              </a:pPr>
              <a:t>‹#›</a:t>
            </a:fld>
            <a:endParaRPr lang="en-US">
              <a:ea typeface="MS Gothic" charset="-128"/>
            </a:endParaRPr>
          </a:p>
        </p:txBody>
      </p:sp>
      <p:sp>
        <p:nvSpPr>
          <p:cNvPr id="2069" name="Rectangle 21"/>
          <p:cNvSpPr>
            <a:spLocks noGrp="1" noChangeArrowheads="1"/>
          </p:cNvSpPr>
          <p:nvPr>
            <p:ph type="body" idx="1"/>
          </p:nvPr>
        </p:nvSpPr>
        <p:spPr bwMode="auto">
          <a:xfrm>
            <a:off x="457200" y="1604963"/>
            <a:ext cx="8224838" cy="4521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8001112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p:fade/>
  </p:transition>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FFFFCC"/>
          </a:solidFill>
          <a:effectLst>
            <a:outerShdw blurRad="38100" dist="38100" dir="2700000" algn="tl">
              <a:srgbClr val="000000"/>
            </a:outerShdw>
          </a:effectLst>
          <a:latin typeface="Arial" charset="0"/>
          <a:ea typeface="MS Gothic"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EAEAEA"/>
          </a:solidFill>
          <a:effectLst>
            <a:outerShdw blurRad="38100" dist="38100" dir="2700000" algn="tl">
              <a:srgbClr val="000000"/>
            </a:outerShdw>
          </a:effectLst>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EAEAEA"/>
          </a:solidFill>
          <a:effectLst>
            <a:outerShdw blurRad="38100" dist="38100" dir="2700000" algn="tl">
              <a:srgbClr val="000000"/>
            </a:outerShdw>
          </a:effectLst>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EAEAEA"/>
          </a:solidFill>
          <a:effectLst>
            <a:outerShdw blurRad="38100" dist="38100" dir="2700000" algn="tl">
              <a:srgbClr val="000000"/>
            </a:outerShdw>
          </a:effectLst>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EAEAEA"/>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mises.org/media/3150/The-Link-Between-Degenerating-Currency-and-Degenerating-Cultur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mailto:paul@PikesPeakEconomicsClub.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pikespeakeconomicsclub.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hyperlink" Target="http://www.brainyquote.com/quotes/quotes/m/mayeramsch178084.html"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hyperlink" Target="http://www.shadowstats.com/" TargetMode="External"/><Relationship Id="rId2" Type="http://schemas.openxmlformats.org/officeDocument/2006/relationships/notesSlide" Target="../notesSlides/notesSlide40.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67638" cy="5105400"/>
          </a:xfrm>
        </p:spPr>
        <p:txBody>
          <a:bodyPr/>
          <a:lstStyle/>
          <a:p>
            <a:r>
              <a:rPr lang="en-US" dirty="0"/>
              <a:t>"Rebellion to </a:t>
            </a:r>
            <a:r>
              <a:rPr lang="en-US" dirty="0" smtClean="0"/>
              <a:t>Tyrants </a:t>
            </a:r>
            <a:r>
              <a:rPr lang="en-US" dirty="0"/>
              <a:t>is </a:t>
            </a:r>
            <a:r>
              <a:rPr lang="en-US" dirty="0" smtClean="0"/>
              <a:t>Obedience </a:t>
            </a:r>
            <a:r>
              <a:rPr lang="en-US" dirty="0"/>
              <a:t>to God" </a:t>
            </a:r>
            <a:r>
              <a:rPr lang="en-US" dirty="0" smtClean="0"/>
              <a:t/>
            </a:r>
            <a:br>
              <a:rPr lang="en-US" dirty="0" smtClean="0"/>
            </a:br>
            <a:r>
              <a:rPr lang="en-US" dirty="0"/>
              <a:t/>
            </a:r>
            <a:br>
              <a:rPr lang="en-US" dirty="0"/>
            </a:br>
            <a:r>
              <a:rPr lang="en-US" sz="3600" dirty="0" smtClean="0"/>
              <a:t>Great Seal Of The United States – original 1776 motto by Thomas Jefferson, Ben Franklin, and John Adams</a:t>
            </a:r>
            <a:endParaRPr lang="en-US" sz="3600" dirty="0"/>
          </a:p>
        </p:txBody>
      </p:sp>
    </p:spTree>
    <p:extLst>
      <p:ext uri="{BB962C8B-B14F-4D97-AF65-F5344CB8AC3E}">
        <p14:creationId xmlns:p14="http://schemas.microsoft.com/office/powerpoint/2010/main" val="12482554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28600"/>
            <a:ext cx="8229600" cy="19653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FFCC"/>
                </a:solidFill>
                <a:effectLst>
                  <a:outerShdw blurRad="38100" dist="38100" dir="2700000" algn="tl">
                    <a:srgbClr val="000000">
                      <a:alpha val="43137"/>
                    </a:srgbClr>
                  </a:outerShdw>
                </a:effectLst>
              </a:rPr>
              <a:t>Yet that is just what we have with the Federal Reserve monetary system</a:t>
            </a:r>
            <a:r>
              <a:rPr lang="en-GB" sz="4000" dirty="0">
                <a:solidFill>
                  <a:srgbClr val="FFFFCC"/>
                </a:solidFill>
              </a:rPr>
              <a:t>:</a:t>
            </a:r>
          </a:p>
        </p:txBody>
      </p:sp>
      <p:sp>
        <p:nvSpPr>
          <p:cNvPr id="14338" name="Text Box 2"/>
          <p:cNvSpPr txBox="1">
            <a:spLocks noChangeArrowheads="1"/>
          </p:cNvSpPr>
          <p:nvPr/>
        </p:nvSpPr>
        <p:spPr bwMode="auto">
          <a:xfrm>
            <a:off x="228600" y="2743200"/>
            <a:ext cx="8229600" cy="360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681038" indent="-677863">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1pPr>
            <a:lvl2pPr>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2pPr>
            <a:lvl3pPr>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3pPr>
            <a:lvl4pPr>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4pPr>
            <a:lvl5pPr>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defRPr>
                <a:solidFill>
                  <a:srgbClr val="000000"/>
                </a:solidFill>
                <a:latin typeface="Arial" charset="0"/>
                <a:ea typeface="SimSun" charset="-122"/>
              </a:defRPr>
            </a:lvl9pPr>
          </a:lstStyle>
          <a:p>
            <a:pPr>
              <a:lnSpc>
                <a:spcPct val="100000"/>
              </a:lnSpc>
              <a:spcBef>
                <a:spcPts val="800"/>
              </a:spcBef>
              <a:buClrTx/>
              <a:buFontTx/>
              <a:buNone/>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The Federal Reserve system is not “money” in any real sense. It is a system of </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credit and debt</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disguised as “money”.</a:t>
            </a:r>
          </a:p>
          <a:p>
            <a:pPr>
              <a:lnSpc>
                <a:spcPct val="100000"/>
              </a:lnSpc>
              <a:spcBef>
                <a:spcPts val="800"/>
              </a:spcBef>
              <a:buSzPct val="45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Your </a:t>
            </a:r>
            <a:r>
              <a:rPr lang="en-GB" sz="2800" dirty="0" err="1">
                <a:solidFill>
                  <a:srgbClr val="EAEAEA"/>
                </a:solidFill>
                <a:effectLst>
                  <a:outerShdw blurRad="38100" dist="38100" dir="2700000" algn="tl">
                    <a:srgbClr val="000000">
                      <a:alpha val="43137"/>
                    </a:srgbClr>
                  </a:outerShdw>
                </a:effectLst>
                <a:latin typeface="Verdana" charset="0"/>
                <a:ea typeface="MS Gothic" charset="-128"/>
              </a:rPr>
              <a:t>paycheck</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is not coming from a stock of real money, it is coming from someone else's ability to pay their </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mortgage, car loan, or some other debt</a:t>
            </a:r>
            <a:r>
              <a:rPr lang="en-GB" sz="2800" dirty="0" smtClean="0">
                <a:solidFill>
                  <a:srgbClr val="EAEAEA"/>
                </a:solidFill>
                <a:latin typeface="Verdana" charset="0"/>
                <a:ea typeface="MS Gothic" charset="-128"/>
              </a:rPr>
              <a:t>.</a:t>
            </a:r>
            <a:endParaRPr lang="en-GB" sz="2800" dirty="0">
              <a:solidFill>
                <a:srgbClr val="EAEAEA"/>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58738"/>
            <a:ext cx="8229600" cy="13557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FFCC"/>
                </a:solidFill>
                <a:effectLst>
                  <a:outerShdw blurRad="38100" dist="38100" dir="2700000" algn="tl">
                    <a:srgbClr val="000000">
                      <a:alpha val="43137"/>
                    </a:srgbClr>
                  </a:outerShdw>
                </a:effectLst>
              </a:rPr>
              <a:t>Here's how a fractional-reserve fiat-currency system works</a:t>
            </a:r>
            <a:r>
              <a:rPr lang="en-GB" sz="4000" dirty="0">
                <a:solidFill>
                  <a:srgbClr val="FFFFCC"/>
                </a:solidFill>
              </a:rPr>
              <a:t>:</a:t>
            </a:r>
          </a:p>
        </p:txBody>
      </p:sp>
      <p:sp>
        <p:nvSpPr>
          <p:cNvPr id="15362" name="Text Box 2"/>
          <p:cNvSpPr txBox="1">
            <a:spLocks noChangeArrowheads="1"/>
          </p:cNvSpPr>
          <p:nvPr/>
        </p:nvSpPr>
        <p:spPr bwMode="auto">
          <a:xfrm>
            <a:off x="0" y="1504950"/>
            <a:ext cx="9372600" cy="535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2600" dirty="0">
                <a:solidFill>
                  <a:srgbClr val="EAEAEA"/>
                </a:solidFill>
                <a:effectLst>
                  <a:outerShdw blurRad="38100" dist="38100" dir="2700000" algn="tl">
                    <a:srgbClr val="000000">
                      <a:alpha val="43137"/>
                    </a:srgbClr>
                  </a:outerShdw>
                </a:effectLst>
                <a:latin typeface="Verdana" charset="0"/>
                <a:ea typeface="MS Gothic" charset="-128"/>
              </a:rPr>
              <a:t>(1)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The Fed “prints” $1000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of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fiat reserves for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a bank.</a:t>
            </a:r>
          </a:p>
          <a:p>
            <a:pPr>
              <a:lnSpc>
                <a:spcPct val="100000"/>
              </a:lnSpc>
              <a:spcBef>
                <a:spcPts val="800"/>
              </a:spcBef>
              <a:buClrTx/>
              <a:buFontTx/>
              <a:buNone/>
            </a:pPr>
            <a:r>
              <a:rPr lang="en-GB" sz="2600" dirty="0">
                <a:solidFill>
                  <a:srgbClr val="EAEAEA"/>
                </a:solidFill>
                <a:effectLst>
                  <a:outerShdw blurRad="38100" dist="38100" dir="2700000" algn="tl">
                    <a:srgbClr val="000000">
                      <a:alpha val="43137"/>
                    </a:srgbClr>
                  </a:outerShdw>
                </a:effectLst>
                <a:latin typeface="Verdana" charset="0"/>
                <a:ea typeface="MS Gothic" charset="-128"/>
              </a:rPr>
              <a:t>(2) The bank keeps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100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(10%) as “reserve” and loans out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900.</a:t>
            </a:r>
            <a:endParaRPr lang="en-GB" sz="2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100000"/>
              </a:lnSpc>
              <a:spcBef>
                <a:spcPts val="800"/>
              </a:spcBef>
              <a:buClrTx/>
              <a:buFontTx/>
              <a:buNone/>
            </a:pPr>
            <a:r>
              <a:rPr lang="en-GB" sz="2600" dirty="0">
                <a:solidFill>
                  <a:srgbClr val="EAEAEA"/>
                </a:solidFill>
                <a:effectLst>
                  <a:outerShdw blurRad="38100" dist="38100" dir="2700000" algn="tl">
                    <a:srgbClr val="000000">
                      <a:alpha val="43137"/>
                    </a:srgbClr>
                  </a:outerShdw>
                </a:effectLst>
                <a:latin typeface="Verdana" charset="0"/>
                <a:ea typeface="MS Gothic" charset="-128"/>
              </a:rPr>
              <a:t>(3) That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900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of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“debt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disguised as money” is deposited in a bank.</a:t>
            </a:r>
          </a:p>
          <a:p>
            <a:pPr>
              <a:lnSpc>
                <a:spcPct val="100000"/>
              </a:lnSpc>
              <a:spcBef>
                <a:spcPts val="800"/>
              </a:spcBef>
              <a:buClrTx/>
              <a:buFontTx/>
              <a:buNone/>
            </a:pPr>
            <a:r>
              <a:rPr lang="en-GB" sz="2600" dirty="0">
                <a:solidFill>
                  <a:srgbClr val="EAEAEA"/>
                </a:solidFill>
                <a:effectLst>
                  <a:outerShdw blurRad="38100" dist="38100" dir="2700000" algn="tl">
                    <a:srgbClr val="000000">
                      <a:alpha val="43137"/>
                    </a:srgbClr>
                  </a:outerShdw>
                </a:effectLst>
                <a:latin typeface="Verdana" charset="0"/>
                <a:ea typeface="MS Gothic" charset="-128"/>
              </a:rPr>
              <a:t>(4) The bank keeps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90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(10%) and loans out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810.</a:t>
            </a:r>
            <a:endParaRPr lang="en-GB" sz="2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100000"/>
              </a:lnSpc>
              <a:spcBef>
                <a:spcPts val="800"/>
              </a:spcBef>
              <a:buClrTx/>
              <a:buFontTx/>
              <a:buNone/>
            </a:pPr>
            <a:r>
              <a:rPr lang="en-GB" sz="2600" dirty="0">
                <a:solidFill>
                  <a:srgbClr val="EAEAEA"/>
                </a:solidFill>
                <a:effectLst>
                  <a:outerShdw blurRad="38100" dist="38100" dir="2700000" algn="tl">
                    <a:srgbClr val="000000">
                      <a:alpha val="43137"/>
                    </a:srgbClr>
                  </a:outerShdw>
                </a:effectLst>
                <a:latin typeface="Verdana" charset="0"/>
                <a:ea typeface="MS Gothic" charset="-128"/>
              </a:rPr>
              <a:t>(5) That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810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of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“debt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disguised as money” is deposited in a bank.</a:t>
            </a:r>
          </a:p>
          <a:p>
            <a:pPr>
              <a:lnSpc>
                <a:spcPct val="100000"/>
              </a:lnSpc>
              <a:spcBef>
                <a:spcPts val="800"/>
              </a:spcBef>
              <a:buClrTx/>
              <a:buFontTx/>
              <a:buNone/>
            </a:pPr>
            <a:r>
              <a:rPr lang="en-GB" sz="2600" dirty="0">
                <a:solidFill>
                  <a:srgbClr val="EAEAEA"/>
                </a:solidFill>
                <a:effectLst>
                  <a:outerShdw blurRad="38100" dist="38100" dir="2700000" algn="tl">
                    <a:srgbClr val="000000">
                      <a:alpha val="43137"/>
                    </a:srgbClr>
                  </a:outerShdw>
                </a:effectLst>
                <a:latin typeface="Verdana" charset="0"/>
                <a:ea typeface="MS Gothic" charset="-128"/>
              </a:rPr>
              <a:t>(6) The bank keeps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81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(10% and loans out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729 --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until the initial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1000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of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fiat reserves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becomes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10,000 </a:t>
            </a:r>
            <a:r>
              <a:rPr lang="en-GB" sz="2600" dirty="0">
                <a:solidFill>
                  <a:srgbClr val="EAEAEA"/>
                </a:solidFill>
                <a:effectLst>
                  <a:outerShdw blurRad="38100" dist="38100" dir="2700000" algn="tl">
                    <a:srgbClr val="000000">
                      <a:alpha val="43137"/>
                    </a:srgbClr>
                  </a:outerShdw>
                </a:effectLst>
                <a:latin typeface="Verdana" charset="0"/>
                <a:ea typeface="MS Gothic" charset="-128"/>
              </a:rPr>
              <a:t>of </a:t>
            </a:r>
            <a:r>
              <a:rPr lang="en-GB" sz="2600" dirty="0" smtClean="0">
                <a:solidFill>
                  <a:srgbClr val="EAEAEA"/>
                </a:solidFill>
                <a:effectLst>
                  <a:outerShdw blurRad="38100" dist="38100" dir="2700000" algn="tl">
                    <a:srgbClr val="000000">
                      <a:alpha val="43137"/>
                    </a:srgbClr>
                  </a:outerShdw>
                </a:effectLst>
                <a:latin typeface="Verdana" charset="0"/>
                <a:ea typeface="MS Gothic" charset="-128"/>
              </a:rPr>
              <a:t>debt-disguised as money</a:t>
            </a:r>
            <a:r>
              <a:rPr lang="en-GB" sz="2600" dirty="0" smtClean="0">
                <a:solidFill>
                  <a:srgbClr val="EAEAEA"/>
                </a:solidFill>
                <a:latin typeface="Verdana" charset="0"/>
                <a:ea typeface="MS Gothic" charset="-128"/>
              </a:rPr>
              <a:t>.</a:t>
            </a:r>
            <a:endParaRPr lang="en-GB" sz="2600" dirty="0">
              <a:solidFill>
                <a:srgbClr val="EAEAEA"/>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128588"/>
            <a:ext cx="8226425" cy="147796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Centralized Money is Centralized Power</a:t>
            </a:r>
          </a:p>
        </p:txBody>
      </p:sp>
      <p:sp>
        <p:nvSpPr>
          <p:cNvPr id="16386" name="Text Box 2"/>
          <p:cNvSpPr txBox="1">
            <a:spLocks noChangeArrowheads="1"/>
          </p:cNvSpPr>
          <p:nvPr/>
        </p:nvSpPr>
        <p:spPr bwMode="auto">
          <a:xfrm>
            <a:off x="460375" y="2097088"/>
            <a:ext cx="8226425"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2800" dirty="0">
                <a:solidFill>
                  <a:srgbClr val="FFFFFF"/>
                </a:solidFill>
                <a:effectLst>
                  <a:outerShdw blurRad="38100" dist="38100" dir="2700000" algn="tl">
                    <a:srgbClr val="000000">
                      <a:alpha val="43137"/>
                    </a:srgbClr>
                  </a:outerShdw>
                </a:effectLst>
                <a:ea typeface="MS Gothic" charset="-128"/>
              </a:rPr>
              <a:t>In his </a:t>
            </a:r>
            <a:r>
              <a:rPr lang="en-GB" sz="2800" i="1" dirty="0">
                <a:solidFill>
                  <a:srgbClr val="FFFFFF"/>
                </a:solidFill>
                <a:effectLst>
                  <a:outerShdw blurRad="38100" dist="38100" dir="2700000" algn="tl">
                    <a:srgbClr val="000000">
                      <a:alpha val="43137"/>
                    </a:srgbClr>
                  </a:outerShdw>
                </a:effectLst>
                <a:ea typeface="MS Gothic" charset="-128"/>
              </a:rPr>
              <a:t>Communist Manifesto,</a:t>
            </a:r>
            <a:r>
              <a:rPr lang="en-GB" sz="2800" dirty="0">
                <a:solidFill>
                  <a:srgbClr val="FFFFFF"/>
                </a:solidFill>
                <a:effectLst>
                  <a:outerShdw blurRad="38100" dist="38100" dir="2700000" algn="tl">
                    <a:srgbClr val="000000">
                      <a:alpha val="43137"/>
                    </a:srgbClr>
                  </a:outerShdw>
                </a:effectLst>
                <a:ea typeface="MS Gothic" charset="-128"/>
              </a:rPr>
              <a:t> published in 1848, </a:t>
            </a:r>
            <a:r>
              <a:rPr lang="en-GB" sz="2800" b="1" dirty="0">
                <a:solidFill>
                  <a:srgbClr val="FFFFFF"/>
                </a:solidFill>
                <a:effectLst>
                  <a:outerShdw blurRad="38100" dist="38100" dir="2700000" algn="tl">
                    <a:srgbClr val="000000">
                      <a:alpha val="43137"/>
                    </a:srgbClr>
                  </a:outerShdw>
                </a:effectLst>
                <a:ea typeface="MS Gothic" charset="-128"/>
              </a:rPr>
              <a:t>Karl Marx</a:t>
            </a:r>
            <a:r>
              <a:rPr lang="en-GB" sz="2800" dirty="0">
                <a:solidFill>
                  <a:srgbClr val="FFFFFF"/>
                </a:solidFill>
                <a:effectLst>
                  <a:outerShdw blurRad="38100" dist="38100" dir="2700000" algn="tl">
                    <a:srgbClr val="000000">
                      <a:alpha val="43137"/>
                    </a:srgbClr>
                  </a:outerShdw>
                </a:effectLst>
                <a:ea typeface="MS Gothic" charset="-128"/>
              </a:rPr>
              <a:t> proposed 10 measures to be implemented after the proletariat takes power, with the aim of centralizing all instruments of production in the hands of the state. Proposal Number Five was to bring about the “… </a:t>
            </a:r>
            <a:r>
              <a:rPr lang="en-GB" sz="2800" i="1" dirty="0">
                <a:solidFill>
                  <a:srgbClr val="FFFFFF"/>
                </a:solidFill>
                <a:effectLst>
                  <a:outerShdw blurRad="38100" dist="38100" dir="2700000" algn="tl">
                    <a:srgbClr val="000000">
                      <a:alpha val="43137"/>
                    </a:srgbClr>
                  </a:outerShdw>
                </a:effectLst>
                <a:ea typeface="MS Gothic" charset="-128"/>
              </a:rPr>
              <a:t>centralization of credit in the banks of the state, by means of a national bank with state capital and an exclusive monopoly</a:t>
            </a:r>
            <a:r>
              <a:rPr lang="en-GB" sz="2800" dirty="0">
                <a:solidFill>
                  <a:srgbClr val="FFFFFF"/>
                </a:solidFill>
                <a:effectLst>
                  <a:outerShdw blurRad="38100" dist="38100" dir="2700000" algn="tl">
                    <a:srgbClr val="000000">
                      <a:alpha val="43137"/>
                    </a:srgbClr>
                  </a:outerShdw>
                </a:effectLst>
                <a:ea typeface="MS Gothic"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128588"/>
            <a:ext cx="8226425" cy="147796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Centralized Money is Centralized </a:t>
            </a:r>
            <a:r>
              <a:rPr lang="en-GB" dirty="0" smtClean="0">
                <a:solidFill>
                  <a:srgbClr val="FFFFCC"/>
                </a:solidFill>
                <a:effectLst>
                  <a:outerShdw blurRad="38100" dist="38100" dir="2700000" algn="tl">
                    <a:srgbClr val="000000">
                      <a:alpha val="43137"/>
                    </a:srgbClr>
                  </a:outerShdw>
                </a:effectLst>
              </a:rPr>
              <a:t>Power (</a:t>
            </a:r>
            <a:r>
              <a:rPr lang="en-GB" dirty="0" err="1" smtClean="0">
                <a:solidFill>
                  <a:srgbClr val="FFFFCC"/>
                </a:solidFill>
                <a:effectLst>
                  <a:outerShdw blurRad="38100" dist="38100" dir="2700000" algn="tl">
                    <a:srgbClr val="000000">
                      <a:alpha val="43137"/>
                    </a:srgbClr>
                  </a:outerShdw>
                </a:effectLst>
              </a:rPr>
              <a:t>cont</a:t>
            </a:r>
            <a:r>
              <a:rPr lang="en-GB" dirty="0" smtClean="0">
                <a:solidFill>
                  <a:srgbClr val="FFFFCC"/>
                </a:solidFill>
                <a:effectLst>
                  <a:outerShdw blurRad="38100" dist="38100" dir="2700000" algn="tl">
                    <a:srgbClr val="000000">
                      <a:alpha val="43137"/>
                    </a:srgbClr>
                  </a:outerShdw>
                </a:effectLst>
              </a:rPr>
              <a:t>’.)</a:t>
            </a:r>
            <a:endParaRPr lang="en-GB" dirty="0">
              <a:solidFill>
                <a:srgbClr val="FFFFCC"/>
              </a:solidFill>
              <a:effectLst>
                <a:outerShdw blurRad="38100" dist="38100" dir="2700000" algn="tl">
                  <a:srgbClr val="000000">
                    <a:alpha val="43137"/>
                  </a:srgbClr>
                </a:outerShdw>
              </a:effectLst>
            </a:endParaRPr>
          </a:p>
        </p:txBody>
      </p:sp>
      <p:sp>
        <p:nvSpPr>
          <p:cNvPr id="17410" name="Text Box 2"/>
          <p:cNvSpPr txBox="1">
            <a:spLocks noChangeArrowheads="1"/>
          </p:cNvSpPr>
          <p:nvPr/>
        </p:nvSpPr>
        <p:spPr bwMode="auto">
          <a:xfrm>
            <a:off x="460375" y="2097088"/>
            <a:ext cx="8226425" cy="453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2800" dirty="0">
                <a:solidFill>
                  <a:srgbClr val="FFFFFF"/>
                </a:solidFill>
                <a:effectLst>
                  <a:outerShdw blurRad="38100" dist="38100" dir="2700000" algn="tl">
                    <a:srgbClr val="000000">
                      <a:alpha val="43137"/>
                    </a:srgbClr>
                  </a:outerShdw>
                </a:effectLst>
                <a:ea typeface="MS Gothic" charset="-128"/>
              </a:rPr>
              <a:t>"Lenin is said to have declared that the best way to destroy the Capitalistic System was to debauch the currency... Lenin was certainly right. </a:t>
            </a:r>
            <a:r>
              <a:rPr lang="en-GB" sz="2800" b="1" dirty="0">
                <a:solidFill>
                  <a:srgbClr val="FFFFFF"/>
                </a:solidFill>
                <a:effectLst>
                  <a:outerShdw blurRad="38100" dist="38100" dir="2700000" algn="tl">
                    <a:srgbClr val="000000">
                      <a:alpha val="43137"/>
                    </a:srgbClr>
                  </a:outerShdw>
                </a:effectLst>
                <a:ea typeface="MS Gothic" charset="-128"/>
              </a:rPr>
              <a:t>There is no subtler, no surer means of overturning the existing basis of society than to debauch the currency</a:t>
            </a:r>
            <a:r>
              <a:rPr lang="en-GB" sz="2800" dirty="0">
                <a:solidFill>
                  <a:srgbClr val="FFFFFF"/>
                </a:solidFill>
                <a:effectLst>
                  <a:outerShdw blurRad="38100" dist="38100" dir="2700000" algn="tl">
                    <a:srgbClr val="000000">
                      <a:alpha val="43137"/>
                    </a:srgbClr>
                  </a:outerShdw>
                </a:effectLst>
                <a:ea typeface="MS Gothic" charset="-128"/>
              </a:rPr>
              <a:t>. The process engages all the hidden forces of economic law on the side of destruction, and does it in a manner which not one man in a million can diagnose." -- </a:t>
            </a:r>
            <a:r>
              <a:rPr lang="en-GB" sz="2800" b="1" dirty="0">
                <a:solidFill>
                  <a:srgbClr val="FFFFFF"/>
                </a:solidFill>
                <a:effectLst>
                  <a:outerShdw blurRad="38100" dist="38100" dir="2700000" algn="tl">
                    <a:srgbClr val="000000">
                      <a:alpha val="43137"/>
                    </a:srgbClr>
                  </a:outerShdw>
                </a:effectLst>
                <a:ea typeface="MS Gothic" charset="-128"/>
              </a:rPr>
              <a:t>John Maynard Keynes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128588"/>
            <a:ext cx="8226425" cy="147796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Centralized Money is Centralized </a:t>
            </a:r>
            <a:r>
              <a:rPr lang="en-GB" dirty="0" smtClean="0">
                <a:solidFill>
                  <a:srgbClr val="FFFFCC"/>
                </a:solidFill>
                <a:effectLst>
                  <a:outerShdw blurRad="38100" dist="38100" dir="2700000" algn="tl">
                    <a:srgbClr val="000000">
                      <a:alpha val="43137"/>
                    </a:srgbClr>
                  </a:outerShdw>
                </a:effectLst>
              </a:rPr>
              <a:t>Power (</a:t>
            </a:r>
            <a:r>
              <a:rPr lang="en-GB" dirty="0" err="1" smtClean="0">
                <a:solidFill>
                  <a:srgbClr val="FFFFCC"/>
                </a:solidFill>
                <a:effectLst>
                  <a:outerShdw blurRad="38100" dist="38100" dir="2700000" algn="tl">
                    <a:srgbClr val="000000">
                      <a:alpha val="43137"/>
                    </a:srgbClr>
                  </a:outerShdw>
                </a:effectLst>
              </a:rPr>
              <a:t>cont</a:t>
            </a:r>
            <a:r>
              <a:rPr lang="en-GB" dirty="0" smtClean="0">
                <a:solidFill>
                  <a:srgbClr val="FFFFCC"/>
                </a:solidFill>
                <a:effectLst>
                  <a:outerShdw blurRad="38100" dist="38100" dir="2700000" algn="tl">
                    <a:srgbClr val="000000">
                      <a:alpha val="43137"/>
                    </a:srgbClr>
                  </a:outerShdw>
                </a:effectLst>
              </a:rPr>
              <a:t>’.)</a:t>
            </a:r>
            <a:endParaRPr lang="en-GB" dirty="0">
              <a:solidFill>
                <a:srgbClr val="FFFFCC"/>
              </a:solidFill>
              <a:effectLst>
                <a:outerShdw blurRad="38100" dist="38100" dir="2700000" algn="tl">
                  <a:srgbClr val="000000">
                    <a:alpha val="43137"/>
                  </a:srgbClr>
                </a:outerShdw>
              </a:effectLst>
            </a:endParaRPr>
          </a:p>
        </p:txBody>
      </p:sp>
      <p:sp>
        <p:nvSpPr>
          <p:cNvPr id="18434" name="Text Box 2"/>
          <p:cNvSpPr txBox="1">
            <a:spLocks noChangeArrowheads="1"/>
          </p:cNvSpPr>
          <p:nvPr/>
        </p:nvSpPr>
        <p:spPr bwMode="auto">
          <a:xfrm>
            <a:off x="460375" y="1828800"/>
            <a:ext cx="8226425" cy="505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2800" dirty="0">
                <a:solidFill>
                  <a:srgbClr val="FFFFFF"/>
                </a:solidFill>
                <a:effectLst>
                  <a:outerShdw blurRad="38100" dist="38100" dir="2700000" algn="tl">
                    <a:srgbClr val="000000">
                      <a:alpha val="43137"/>
                    </a:srgbClr>
                  </a:outerShdw>
                </a:effectLst>
                <a:ea typeface="MS Gothic" charset="-128"/>
              </a:rPr>
              <a:t>"In the absence of the gold standard, there is no way to protect savings from confiscation through inflation. ... This is the shabby secret of the welfare statists' tirades against gold. Deficit spending is simply a scheme for the confiscation of wealth. Gold stands in the way of this insidious process. It stands as a protector of property rights. If one grasps this, one has no difficulty in understanding the statists' antagonism toward the gold standard</a:t>
            </a:r>
            <a:r>
              <a:rPr lang="en-GB" sz="2800" i="1" dirty="0">
                <a:solidFill>
                  <a:srgbClr val="FFFFFF"/>
                </a:solidFill>
                <a:effectLst>
                  <a:outerShdw blurRad="38100" dist="38100" dir="2700000" algn="tl">
                    <a:srgbClr val="000000">
                      <a:alpha val="43137"/>
                    </a:srgbClr>
                  </a:outerShdw>
                </a:effectLst>
                <a:ea typeface="MS Gothic" charset="-128"/>
              </a:rPr>
              <a:t>."</a:t>
            </a:r>
            <a:r>
              <a:rPr lang="en-GB" sz="2800" dirty="0">
                <a:solidFill>
                  <a:srgbClr val="FFFFFF"/>
                </a:solidFill>
                <a:effectLst>
                  <a:outerShdw blurRad="38100" dist="38100" dir="2700000" algn="tl">
                    <a:srgbClr val="000000">
                      <a:alpha val="43137"/>
                    </a:srgbClr>
                  </a:outerShdw>
                </a:effectLst>
                <a:ea typeface="MS Gothic" charset="-128"/>
              </a:rPr>
              <a:t>  - </a:t>
            </a:r>
            <a:r>
              <a:rPr lang="en-GB" sz="2800" b="1" dirty="0">
                <a:solidFill>
                  <a:srgbClr val="FFFFFF"/>
                </a:solidFill>
                <a:effectLst>
                  <a:outerShdw blurRad="38100" dist="38100" dir="2700000" algn="tl">
                    <a:srgbClr val="000000">
                      <a:alpha val="43137"/>
                    </a:srgbClr>
                  </a:outerShdw>
                </a:effectLst>
                <a:ea typeface="MS Gothic" charset="-128"/>
              </a:rPr>
              <a:t>Alan Greenspan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85800" y="227013"/>
            <a:ext cx="7772400" cy="320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gn="ctr">
              <a:lnSpc>
                <a:spcPct val="100000"/>
              </a:lnSpc>
              <a:buClrTx/>
              <a:buFontTx/>
              <a:buNone/>
            </a:pPr>
            <a:r>
              <a:rPr lang="en-GB" sz="5100" dirty="0">
                <a:solidFill>
                  <a:srgbClr val="FFFFCC"/>
                </a:solidFill>
                <a:effectLst>
                  <a:outerShdw blurRad="38100" dist="38100" dir="2700000" algn="tl">
                    <a:srgbClr val="000000">
                      <a:alpha val="43137"/>
                    </a:srgbClr>
                  </a:outerShdw>
                </a:effectLst>
                <a:ea typeface="MS Gothic" charset="-128"/>
              </a:rPr>
              <a:t>The Link Between a Degenerating Currency and a Degenerating Culture</a:t>
            </a:r>
          </a:p>
        </p:txBody>
      </p:sp>
      <p:sp>
        <p:nvSpPr>
          <p:cNvPr id="19458" name="Rectangle 2"/>
          <p:cNvSpPr>
            <a:spLocks noChangeArrowheads="1"/>
          </p:cNvSpPr>
          <p:nvPr/>
        </p:nvSpPr>
        <p:spPr bwMode="auto">
          <a:xfrm>
            <a:off x="1371600" y="3505200"/>
            <a:ext cx="64008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effectLst>
                  <a:outerShdw blurRad="38100" dist="38100" dir="2700000" algn="tl">
                    <a:srgbClr val="000000">
                      <a:alpha val="43137"/>
                    </a:srgbClr>
                  </a:outerShdw>
                </a:effectLst>
                <a:latin typeface="Verdana" charset="0"/>
                <a:ea typeface="MS Gothic" charset="-128"/>
              </a:rPr>
              <a:t>Austrian Scholars Conference 2009</a:t>
            </a:r>
          </a:p>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effectLst>
                  <a:outerShdw blurRad="38100" dist="38100" dir="2700000" algn="tl">
                    <a:srgbClr val="000000">
                      <a:alpha val="43137"/>
                    </a:srgbClr>
                  </a:outerShdw>
                </a:effectLst>
                <a:latin typeface="Verdana" charset="0"/>
                <a:ea typeface="MS Gothic" charset="-128"/>
              </a:rPr>
              <a:t>Ludwig von </a:t>
            </a:r>
            <a:r>
              <a:rPr lang="en-US" sz="2400" dirty="0" err="1">
                <a:solidFill>
                  <a:srgbClr val="000000"/>
                </a:solidFill>
                <a:effectLst>
                  <a:outerShdw blurRad="38100" dist="38100" dir="2700000" algn="tl">
                    <a:srgbClr val="000000">
                      <a:alpha val="43137"/>
                    </a:srgbClr>
                  </a:outerShdw>
                </a:effectLst>
                <a:latin typeface="Verdana" charset="0"/>
                <a:ea typeface="MS Gothic" charset="-128"/>
              </a:rPr>
              <a:t>Mises</a:t>
            </a:r>
            <a:r>
              <a:rPr lang="en-US" sz="2400" dirty="0">
                <a:solidFill>
                  <a:srgbClr val="000000"/>
                </a:solidFill>
                <a:effectLst>
                  <a:outerShdw blurRad="38100" dist="38100" dir="2700000" algn="tl">
                    <a:srgbClr val="000000">
                      <a:alpha val="43137"/>
                    </a:srgbClr>
                  </a:outerShdw>
                </a:effectLst>
                <a:latin typeface="Verdana" charset="0"/>
                <a:ea typeface="MS Gothic" charset="-128"/>
              </a:rPr>
              <a:t> Institute</a:t>
            </a:r>
          </a:p>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effectLst>
                  <a:outerShdw blurRad="38100" dist="38100" dir="2700000" algn="tl">
                    <a:srgbClr val="000000">
                      <a:alpha val="43137"/>
                    </a:srgbClr>
                  </a:outerShdw>
                </a:effectLst>
                <a:latin typeface="Verdana" charset="0"/>
                <a:ea typeface="MS Gothic" charset="-128"/>
              </a:rPr>
              <a:t>Auburn, AL</a:t>
            </a:r>
          </a:p>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effectLst>
                  <a:outerShdw blurRad="38100" dist="38100" dir="2700000" algn="tl">
                    <a:srgbClr val="000000">
                      <a:alpha val="43137"/>
                    </a:srgbClr>
                  </a:outerShdw>
                </a:effectLst>
                <a:latin typeface="Verdana" charset="0"/>
                <a:ea typeface="MS Gothic" charset="-128"/>
              </a:rPr>
              <a:t>March 14, 2009</a:t>
            </a:r>
          </a:p>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solidFill>
                <a:srgbClr val="000000"/>
              </a:solidFill>
              <a:effectLst>
                <a:outerShdw blurRad="38100" dist="38100" dir="2700000" algn="tl">
                  <a:srgbClr val="000000">
                    <a:alpha val="43137"/>
                  </a:srgbClr>
                </a:outerShdw>
              </a:effectLst>
              <a:latin typeface="Verdana" charset="0"/>
              <a:ea typeface="MS Gothic" charset="-128"/>
            </a:endParaRPr>
          </a:p>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effectLst>
                  <a:outerShdw blurRad="38100" dist="38100" dir="2700000" algn="tl">
                    <a:srgbClr val="000000">
                      <a:alpha val="43137"/>
                    </a:srgbClr>
                  </a:outerShdw>
                </a:effectLst>
                <a:latin typeface="Verdana" charset="0"/>
                <a:ea typeface="MS Gothic" charset="-128"/>
              </a:rPr>
              <a:t>Paul T. Prentice, </a:t>
            </a:r>
            <a:r>
              <a:rPr lang="en-US" sz="2400" dirty="0" smtClean="0">
                <a:solidFill>
                  <a:srgbClr val="000000"/>
                </a:solidFill>
                <a:effectLst>
                  <a:outerShdw blurRad="38100" dist="38100" dir="2700000" algn="tl">
                    <a:srgbClr val="000000">
                      <a:alpha val="43137"/>
                    </a:srgbClr>
                  </a:outerShdw>
                </a:effectLst>
                <a:latin typeface="Verdana" charset="0"/>
                <a:ea typeface="MS Gothic" charset="-128"/>
              </a:rPr>
              <a:t>Ph.D.</a:t>
            </a:r>
          </a:p>
          <a:p>
            <a:pPr algn="ctr"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latin typeface="Verdana" charset="0"/>
                <a:ea typeface="MS Gothic" charset="-128"/>
              </a:rPr>
              <a:t> </a:t>
            </a:r>
            <a:r>
              <a:rPr lang="en-US" sz="2400" dirty="0">
                <a:solidFill>
                  <a:srgbClr val="000000"/>
                </a:solidFill>
                <a:latin typeface="Verdana" charset="0"/>
                <a:ea typeface="MS Gothic" charset="-128"/>
                <a:hlinkClick r:id="rId3"/>
              </a:rPr>
              <a:t>http://</a:t>
            </a:r>
            <a:r>
              <a:rPr lang="en-US" sz="2400" dirty="0" smtClean="0">
                <a:solidFill>
                  <a:srgbClr val="000000"/>
                </a:solidFill>
                <a:latin typeface="Verdana" charset="0"/>
                <a:ea typeface="MS Gothic" charset="-128"/>
                <a:hlinkClick r:id="rId3"/>
              </a:rPr>
              <a:t>mises.org/media/3150/The-Link-Between-Degenerating-Currency-and-Degenerating-Culture</a:t>
            </a:r>
            <a:r>
              <a:rPr lang="en-US" sz="2400" dirty="0" smtClean="0">
                <a:solidFill>
                  <a:srgbClr val="000000"/>
                </a:solidFill>
                <a:latin typeface="Verdana" charset="0"/>
                <a:ea typeface="MS Gothic" charset="-128"/>
              </a:rPr>
              <a:t> </a:t>
            </a:r>
            <a:r>
              <a:rPr lang="en-US" sz="2400" dirty="0" smtClean="0">
                <a:solidFill>
                  <a:srgbClr val="CCCCFF"/>
                </a:solidFill>
                <a:latin typeface="Verdana" charset="0"/>
                <a:ea typeface="MS Gothic" charset="-128"/>
              </a:rPr>
              <a:t> </a:t>
            </a:r>
            <a:r>
              <a:rPr lang="en-US" sz="1400" dirty="0" smtClean="0">
                <a:solidFill>
                  <a:srgbClr val="000000"/>
                </a:solidFill>
                <a:latin typeface="Verdana" charset="0"/>
                <a:ea typeface="MS Gothic" charset="-128"/>
              </a:rPr>
              <a:t>  </a:t>
            </a:r>
            <a:endParaRPr lang="en-US" sz="1400" dirty="0">
              <a:solidFill>
                <a:srgbClr val="000000"/>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7813"/>
            <a:ext cx="8229600" cy="11398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u="sng" dirty="0">
                <a:solidFill>
                  <a:srgbClr val="FFFFCC"/>
                </a:solidFill>
                <a:effectLst>
                  <a:outerShdw blurRad="38100" dist="38100" dir="2700000" algn="tl">
                    <a:srgbClr val="000000">
                      <a:alpha val="43137"/>
                    </a:srgbClr>
                  </a:outerShdw>
                </a:effectLst>
              </a:rPr>
              <a:t>Axiom</a:t>
            </a:r>
            <a:r>
              <a:rPr lang="en-GB" sz="4000" dirty="0">
                <a:solidFill>
                  <a:srgbClr val="FFFFCC"/>
                </a:solidFill>
                <a:effectLst>
                  <a:outerShdw blurRad="38100" dist="38100" dir="2700000" algn="tl">
                    <a:srgbClr val="000000">
                      <a:alpha val="43137"/>
                    </a:srgbClr>
                  </a:outerShdw>
                </a:effectLst>
              </a:rPr>
              <a:t>: Man Acts</a:t>
            </a:r>
          </a:p>
        </p:txBody>
      </p:sp>
      <p:sp>
        <p:nvSpPr>
          <p:cNvPr id="20482" name="Text Box 2"/>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700"/>
              </a:spcBef>
              <a:buClr>
                <a:srgbClr val="EEC85E"/>
              </a:buClr>
              <a:buSzPct val="70000"/>
              <a:buFont typeface="Wingdings" charset="2"/>
              <a:buChar char=""/>
            </a:pPr>
            <a:r>
              <a:rPr lang="en-GB" sz="2800" u="sng" dirty="0">
                <a:solidFill>
                  <a:srgbClr val="EAEAEA"/>
                </a:solidFill>
                <a:effectLst>
                  <a:outerShdw blurRad="38100" dist="38100" dir="2700000" algn="tl">
                    <a:srgbClr val="000000">
                      <a:alpha val="43137"/>
                    </a:srgbClr>
                  </a:outerShdw>
                </a:effectLst>
                <a:latin typeface="Verdana" charset="0"/>
                <a:ea typeface="MS Gothic" charset="-128"/>
              </a:rPr>
              <a:t>Postulate</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Human action involves moral choices. Man can act morally (voluntarily) or immorally (coercively).</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In a natural state of liberty, government is by definition limited to securing man’s natural rights to life, liberty, and property.</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Free societies choose moral voluntary </a:t>
            </a:r>
            <a:r>
              <a:rPr lang="en-GB" sz="2800" dirty="0" err="1">
                <a:solidFill>
                  <a:srgbClr val="EAEAEA"/>
                </a:solidFill>
                <a:effectLst>
                  <a:outerShdw blurRad="38100" dist="38100" dir="2700000" algn="tl">
                    <a:srgbClr val="000000">
                      <a:alpha val="43137"/>
                    </a:srgbClr>
                  </a:outerShdw>
                </a:effectLst>
                <a:latin typeface="Verdana" charset="0"/>
                <a:ea typeface="MS Gothic" charset="-128"/>
              </a:rPr>
              <a:t>behavior</a:t>
            </a: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Immoral coercive </a:t>
            </a:r>
            <a:r>
              <a:rPr lang="en-GB" sz="2800" dirty="0" err="1">
                <a:solidFill>
                  <a:srgbClr val="EAEAEA"/>
                </a:solidFill>
                <a:effectLst>
                  <a:outerShdw blurRad="38100" dist="38100" dir="2700000" algn="tl">
                    <a:srgbClr val="000000">
                      <a:alpha val="43137"/>
                    </a:srgbClr>
                  </a:outerShdw>
                </a:effectLst>
                <a:latin typeface="Verdana" charset="0"/>
                <a:ea typeface="MS Gothic" charset="-128"/>
              </a:rPr>
              <a:t>behavior</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is by and large shunned.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357188"/>
            <a:ext cx="8229600" cy="184467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FFFFCC"/>
                </a:solidFill>
                <a:latin typeface="Verdana" charset="0"/>
              </a:rPr>
              <a:t>"</a:t>
            </a:r>
            <a:r>
              <a:rPr lang="en-GB" sz="2800" i="1" dirty="0">
                <a:solidFill>
                  <a:srgbClr val="FFFFCC"/>
                </a:solidFill>
                <a:effectLst>
                  <a:outerShdw blurRad="38100" dist="38100" dir="2700000" algn="tl">
                    <a:srgbClr val="000000">
                      <a:alpha val="43137"/>
                    </a:srgbClr>
                  </a:outerShdw>
                </a:effectLst>
                <a:latin typeface="Verdana" charset="0"/>
              </a:rPr>
              <a:t>The Principle of spending money to be paid by </a:t>
            </a:r>
            <a:r>
              <a:rPr lang="en-GB" sz="2800" i="1" dirty="0" smtClean="0">
                <a:solidFill>
                  <a:srgbClr val="FFFFCC"/>
                </a:solidFill>
                <a:effectLst>
                  <a:outerShdw blurRad="38100" dist="38100" dir="2700000" algn="tl">
                    <a:srgbClr val="000000">
                      <a:alpha val="43137"/>
                    </a:srgbClr>
                  </a:outerShdw>
                </a:effectLst>
                <a:latin typeface="Verdana" charset="0"/>
              </a:rPr>
              <a:t>posterity … is </a:t>
            </a:r>
            <a:r>
              <a:rPr lang="en-GB" sz="2800" i="1" dirty="0">
                <a:solidFill>
                  <a:srgbClr val="FFFFCC"/>
                </a:solidFill>
                <a:effectLst>
                  <a:outerShdw blurRad="38100" dist="38100" dir="2700000" algn="tl">
                    <a:srgbClr val="000000">
                      <a:alpha val="43137"/>
                    </a:srgbClr>
                  </a:outerShdw>
                </a:effectLst>
                <a:latin typeface="Verdana" charset="0"/>
              </a:rPr>
              <a:t>but swindling futurity on a large scale</a:t>
            </a:r>
            <a:r>
              <a:rPr lang="en-GB" sz="2800" dirty="0">
                <a:solidFill>
                  <a:srgbClr val="FFFFCC"/>
                </a:solidFill>
                <a:effectLst>
                  <a:outerShdw blurRad="38100" dist="38100" dir="2700000" algn="tl">
                    <a:srgbClr val="000000">
                      <a:alpha val="43137"/>
                    </a:srgbClr>
                  </a:outerShdw>
                </a:effectLst>
                <a:latin typeface="Verdana" charset="0"/>
              </a:rPr>
              <a:t>.</a:t>
            </a:r>
            <a:r>
              <a:rPr lang="en-GB" sz="2800" i="1" dirty="0">
                <a:solidFill>
                  <a:srgbClr val="FFFFCC"/>
                </a:solidFill>
                <a:effectLst>
                  <a:outerShdw blurRad="38100" dist="38100" dir="2700000" algn="tl">
                    <a:srgbClr val="000000">
                      <a:alpha val="43137"/>
                    </a:srgbClr>
                  </a:outerShdw>
                </a:effectLst>
                <a:latin typeface="Verdana" charset="0"/>
              </a:rPr>
              <a:t> – </a:t>
            </a:r>
            <a:r>
              <a:rPr lang="en-GB" sz="2800" b="1" dirty="0">
                <a:solidFill>
                  <a:srgbClr val="FFFFCC"/>
                </a:solidFill>
                <a:effectLst>
                  <a:outerShdw blurRad="38100" dist="38100" dir="2700000" algn="tl">
                    <a:srgbClr val="000000">
                      <a:alpha val="43137"/>
                    </a:srgbClr>
                  </a:outerShdw>
                </a:effectLst>
                <a:latin typeface="Verdana" charset="0"/>
              </a:rPr>
              <a:t>Thomas Jefferson</a:t>
            </a:r>
          </a:p>
        </p:txBody>
      </p:sp>
      <p:sp>
        <p:nvSpPr>
          <p:cNvPr id="21506" name="Text Box 2"/>
          <p:cNvSpPr txBox="1">
            <a:spLocks noChangeArrowheads="1"/>
          </p:cNvSpPr>
          <p:nvPr/>
        </p:nvSpPr>
        <p:spPr bwMode="auto">
          <a:xfrm>
            <a:off x="457200" y="21336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From America’s founding until WWI, total government commandeered 5-10% of the economy.</a:t>
            </a:r>
          </a:p>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This means that 90-95% of human economic action was voluntary (moral).</a:t>
            </a:r>
          </a:p>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There was little net accumulation of government debt. Deficits in one time period were by and large offset by surpluses in a later time period.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533400"/>
            <a:ext cx="8229600" cy="14478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FFFFCC"/>
                </a:solidFill>
                <a:effectLst>
                  <a:outerShdw blurRad="38100" dist="38100" dir="2700000" algn="tl">
                    <a:srgbClr val="000000">
                      <a:alpha val="43137"/>
                    </a:srgbClr>
                  </a:outerShdw>
                </a:effectLst>
                <a:latin typeface="Verdana" charset="0"/>
              </a:rPr>
              <a:t>The moral basis of American society started to change in 1913</a:t>
            </a:r>
          </a:p>
        </p:txBody>
      </p:sp>
      <p:sp>
        <p:nvSpPr>
          <p:cNvPr id="22530" name="Text Box 2"/>
          <p:cNvSpPr txBox="1">
            <a:spLocks noChangeArrowheads="1"/>
          </p:cNvSpPr>
          <p:nvPr/>
        </p:nvSpPr>
        <p:spPr bwMode="auto">
          <a:xfrm>
            <a:off x="457200" y="21336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The 16th Amendment was the beginning of the end of formal property rights (the right to the fruit of one’s </a:t>
            </a:r>
            <a:r>
              <a:rPr lang="en-GB" sz="2400" dirty="0" err="1">
                <a:solidFill>
                  <a:srgbClr val="EAEAEA"/>
                </a:solidFill>
                <a:effectLst>
                  <a:outerShdw blurRad="38100" dist="38100" dir="2700000" algn="tl">
                    <a:srgbClr val="000000">
                      <a:alpha val="43137"/>
                    </a:srgbClr>
                  </a:outerShdw>
                </a:effectLst>
                <a:latin typeface="Verdana" charset="0"/>
                <a:ea typeface="MS Gothic" charset="-128"/>
              </a:rPr>
              <a:t>labor</a:t>
            </a:r>
            <a:r>
              <a:rPr lang="en-GB" sz="2400" dirty="0">
                <a:solidFill>
                  <a:srgbClr val="EAEAEA"/>
                </a:solidFill>
                <a:effectLst>
                  <a:outerShdw blurRad="38100" dist="38100" dir="2700000" algn="tl">
                    <a:srgbClr val="000000">
                      <a:alpha val="43137"/>
                    </a:srgbClr>
                  </a:outerShdw>
                </a:effectLst>
                <a:latin typeface="Verdana" charset="0"/>
                <a:ea typeface="MS Gothic" charset="-128"/>
              </a:rPr>
              <a:t>).</a:t>
            </a:r>
          </a:p>
          <a:p>
            <a:pPr>
              <a:lnSpc>
                <a:spcPct val="9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The simultaneous founding of the Federal Reserve System was the beginning of the end to another right – the right to a hard currency.</a:t>
            </a:r>
          </a:p>
          <a:p>
            <a:pPr>
              <a:lnSpc>
                <a:spcPct val="9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a:t>
            </a:r>
            <a:r>
              <a:rPr lang="en-GB" sz="2400" i="1" dirty="0">
                <a:solidFill>
                  <a:srgbClr val="EAEAEA"/>
                </a:solidFill>
                <a:effectLst>
                  <a:outerShdw blurRad="38100" dist="38100" dir="2700000" algn="tl">
                    <a:srgbClr val="000000">
                      <a:alpha val="43137"/>
                    </a:srgbClr>
                  </a:outerShdw>
                </a:effectLst>
                <a:latin typeface="Verdana" charset="0"/>
                <a:ea typeface="MS Gothic" charset="-128"/>
              </a:rPr>
              <a:t>Sound money was devised as an instrument for the protection of civil liberties against despotic inroads on the part of governments. Ideologically it belongs in the same class with political constitutions and bills of rights</a:t>
            </a:r>
            <a:r>
              <a:rPr lang="en-GB" sz="2400" dirty="0">
                <a:solidFill>
                  <a:srgbClr val="EAEAEA"/>
                </a:solidFill>
                <a:effectLst>
                  <a:outerShdw blurRad="38100" dist="38100" dir="2700000" algn="tl">
                    <a:srgbClr val="000000">
                      <a:alpha val="43137"/>
                    </a:srgbClr>
                  </a:outerShdw>
                </a:effectLst>
                <a:latin typeface="Verdana" charset="0"/>
                <a:ea typeface="MS Gothic" charset="-128"/>
              </a:rPr>
              <a:t>." - </a:t>
            </a:r>
            <a:r>
              <a:rPr lang="en-GB" sz="2400" b="1" dirty="0">
                <a:solidFill>
                  <a:srgbClr val="EAEAEA"/>
                </a:solidFill>
                <a:effectLst>
                  <a:outerShdw blurRad="38100" dist="38100" dir="2700000" algn="tl">
                    <a:srgbClr val="000000">
                      <a:alpha val="43137"/>
                    </a:srgbClr>
                  </a:outerShdw>
                </a:effectLst>
                <a:latin typeface="Verdana" charset="0"/>
                <a:ea typeface="MS Gothic" charset="-128"/>
              </a:rPr>
              <a:t>Ludwig von </a:t>
            </a:r>
            <a:r>
              <a:rPr lang="en-GB" sz="2400" b="1" dirty="0" err="1">
                <a:solidFill>
                  <a:srgbClr val="EAEAEA"/>
                </a:solidFill>
                <a:effectLst>
                  <a:outerShdw blurRad="38100" dist="38100" dir="2700000" algn="tl">
                    <a:srgbClr val="000000">
                      <a:alpha val="43137"/>
                    </a:srgbClr>
                  </a:outerShdw>
                </a:effectLst>
                <a:latin typeface="Verdana" charset="0"/>
                <a:ea typeface="MS Gothic" charset="-128"/>
              </a:rPr>
              <a:t>Mises</a:t>
            </a:r>
            <a:endParaRPr lang="en-GB" sz="2400" b="1" dirty="0">
              <a:solidFill>
                <a:srgbClr val="EAEAEA"/>
              </a:solidFill>
              <a:effectLst>
                <a:outerShdw blurRad="38100" dist="38100" dir="2700000" algn="tl">
                  <a:srgbClr val="000000">
                    <a:alpha val="43137"/>
                  </a:srgbClr>
                </a:outerShdw>
              </a:effectLst>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890588"/>
            <a:ext cx="8229600" cy="2147887"/>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u="sng" dirty="0">
                <a:solidFill>
                  <a:srgbClr val="FFFFCC"/>
                </a:solidFill>
                <a:effectLst>
                  <a:outerShdw blurRad="38100" dist="38100" dir="2700000" algn="tl">
                    <a:srgbClr val="000000">
                      <a:alpha val="43137"/>
                    </a:srgbClr>
                  </a:outerShdw>
                </a:effectLst>
              </a:rPr>
              <a:t>Theorem</a:t>
            </a:r>
            <a:r>
              <a:rPr lang="en-GB" dirty="0">
                <a:solidFill>
                  <a:srgbClr val="FFFFCC"/>
                </a:solidFill>
                <a:effectLst>
                  <a:outerShdw blurRad="38100" dist="38100" dir="2700000" algn="tl">
                    <a:srgbClr val="000000">
                      <a:alpha val="43137"/>
                    </a:srgbClr>
                  </a:outerShdw>
                </a:effectLst>
              </a:rPr>
              <a:t>: A degenerating currency contributes to a degenerating society</a:t>
            </a:r>
            <a:r>
              <a:rPr lang="en-GB" dirty="0">
                <a:solidFill>
                  <a:srgbClr val="FFFFCC"/>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85800" y="228600"/>
            <a:ext cx="7772400" cy="243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gn="ctr">
              <a:lnSpc>
                <a:spcPct val="100000"/>
              </a:lnSpc>
              <a:buClrTx/>
              <a:buFontTx/>
              <a:buNone/>
            </a:pPr>
            <a:r>
              <a:rPr lang="en-GB" sz="5100" dirty="0">
                <a:solidFill>
                  <a:srgbClr val="FFFFCC"/>
                </a:solidFill>
                <a:effectLst>
                  <a:outerShdw blurRad="38100" dist="38100" dir="2700000" algn="tl">
                    <a:srgbClr val="000000">
                      <a:alpha val="43137"/>
                    </a:srgbClr>
                  </a:outerShdw>
                </a:effectLst>
                <a:ea typeface="MS Gothic" charset="-128"/>
              </a:rPr>
              <a:t>How the Federal Reserve Monetary System Destroys Liberty</a:t>
            </a:r>
          </a:p>
        </p:txBody>
      </p:sp>
      <p:sp>
        <p:nvSpPr>
          <p:cNvPr id="6146" name="Rectangle 2"/>
          <p:cNvSpPr>
            <a:spLocks noChangeArrowheads="1"/>
          </p:cNvSpPr>
          <p:nvPr/>
        </p:nvSpPr>
        <p:spPr bwMode="auto">
          <a:xfrm>
            <a:off x="0" y="2819400"/>
            <a:ext cx="9144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800" dirty="0">
                <a:effectLst>
                  <a:outerShdw blurRad="38100" dist="38100" dir="2700000" algn="tl">
                    <a:srgbClr val="000000">
                      <a:alpha val="43137"/>
                    </a:srgbClr>
                  </a:outerShdw>
                </a:effectLst>
              </a:rPr>
              <a:t>“Free People, Free Markets (Part </a:t>
            </a:r>
            <a:r>
              <a:rPr lang="en-US" sz="2800" dirty="0" smtClean="0">
                <a:effectLst>
                  <a:outerShdw blurRad="38100" dist="38100" dir="2700000" algn="tl">
                    <a:srgbClr val="000000">
                      <a:alpha val="43137"/>
                    </a:srgbClr>
                  </a:outerShdw>
                </a:effectLst>
              </a:rPr>
              <a:t>III)”</a:t>
            </a:r>
            <a:endParaRPr lang="en-US" sz="2800" dirty="0">
              <a:effectLst>
                <a:outerShdw blurRad="38100" dist="38100" dir="2700000" algn="tl">
                  <a:srgbClr val="000000">
                    <a:alpha val="43137"/>
                  </a:srgbClr>
                </a:outerShdw>
              </a:effectLst>
            </a:endParaRPr>
          </a:p>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2400" dirty="0">
              <a:effectLst>
                <a:outerShdw blurRad="38100" dist="38100" dir="2700000" algn="tl">
                  <a:srgbClr val="000000">
                    <a:alpha val="43137"/>
                  </a:srgbClr>
                </a:outerShdw>
              </a:effectLst>
            </a:endParaRPr>
          </a:p>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effectLst>
                  <a:outerShdw blurRad="38100" dist="38100" dir="2700000" algn="tl">
                    <a:srgbClr val="000000">
                      <a:alpha val="43137"/>
                    </a:srgbClr>
                  </a:outerShdw>
                </a:effectLst>
              </a:rPr>
              <a:t>Pikes Peak Economics Club</a:t>
            </a:r>
          </a:p>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effectLst>
                  <a:outerShdw blurRad="38100" dist="38100" dir="2700000" algn="tl">
                    <a:srgbClr val="000000">
                      <a:alpha val="43137"/>
                    </a:srgbClr>
                  </a:outerShdw>
                </a:effectLst>
              </a:rPr>
              <a:t>The Vanguard School</a:t>
            </a:r>
            <a:endParaRPr lang="en-US" sz="2400" dirty="0">
              <a:effectLst>
                <a:outerShdw blurRad="38100" dist="38100" dir="2700000" algn="tl">
                  <a:srgbClr val="000000">
                    <a:alpha val="43137"/>
                  </a:srgbClr>
                </a:outerShdw>
              </a:effectLst>
            </a:endParaRPr>
          </a:p>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effectLst>
                  <a:outerShdw blurRad="38100" dist="38100" dir="2700000" algn="tl">
                    <a:srgbClr val="000000">
                      <a:alpha val="43137"/>
                    </a:srgbClr>
                  </a:outerShdw>
                </a:effectLst>
              </a:rPr>
              <a:t>Colorado Springs, </a:t>
            </a:r>
            <a:r>
              <a:rPr lang="en-US" sz="2400" dirty="0">
                <a:effectLst>
                  <a:outerShdw blurRad="38100" dist="38100" dir="2700000" algn="tl">
                    <a:srgbClr val="000000">
                      <a:alpha val="43137"/>
                    </a:srgbClr>
                  </a:outerShdw>
                </a:effectLst>
              </a:rPr>
              <a:t>CO</a:t>
            </a:r>
          </a:p>
          <a:p>
            <a:pPr marL="0" indent="0" algn="ctr" eaLnBrk="1" hangingPunct="1">
              <a:lnSpc>
                <a:spcPct val="80000"/>
              </a:lnSpc>
              <a:spcBef>
                <a:spcPts val="7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effectLst>
                  <a:outerShdw blurRad="38100" dist="38100" dir="2700000" algn="tl">
                    <a:srgbClr val="000000">
                      <a:alpha val="43137"/>
                    </a:srgbClr>
                  </a:outerShdw>
                </a:effectLst>
              </a:rPr>
              <a:t>June 4, 2013</a:t>
            </a:r>
            <a:endParaRPr lang="en-US" sz="2400" dirty="0">
              <a:effectLst>
                <a:outerShdw blurRad="38100" dist="38100" dir="2700000" algn="tl">
                  <a:srgbClr val="000000">
                    <a:alpha val="43137"/>
                  </a:srgbClr>
                </a:outerShdw>
              </a:effectLst>
            </a:endParaRPr>
          </a:p>
          <a:p>
            <a:pPr marL="0" indent="0" algn="ctr" eaLnBrk="1" hangingPunct="1">
              <a:lnSpc>
                <a:spcPct val="80000"/>
              </a:lnSpc>
              <a:spcBef>
                <a:spcPts val="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2400" dirty="0">
              <a:effectLst>
                <a:outerShdw blurRad="38100" dist="38100" dir="2700000" algn="tl">
                  <a:srgbClr val="000000">
                    <a:alpha val="43137"/>
                  </a:srgbClr>
                </a:outerShdw>
              </a:effectLst>
            </a:endParaRPr>
          </a:p>
          <a:p>
            <a:pPr marL="0" indent="0" algn="ctr" eaLnBrk="1" hangingPunct="1">
              <a:lnSpc>
                <a:spcPct val="80000"/>
              </a:lnSpc>
              <a:spcBef>
                <a:spcPts val="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effectLst>
                  <a:outerShdw blurRad="38100" dist="38100" dir="2700000" algn="tl">
                    <a:srgbClr val="000000">
                      <a:alpha val="43137"/>
                    </a:srgbClr>
                  </a:outerShdw>
                </a:effectLst>
              </a:rPr>
              <a:t>Paul T. Prentice, Ph.D.</a:t>
            </a:r>
          </a:p>
          <a:p>
            <a:pPr marL="0" indent="0" algn="ctr" eaLnBrk="1" hangingPunct="1">
              <a:lnSpc>
                <a:spcPct val="80000"/>
              </a:lnSpc>
              <a:spcBef>
                <a:spcPts val="3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solidFill>
                  <a:srgbClr val="CCCCFF"/>
                </a:solidFill>
                <a:hlinkClick r:id="rId3"/>
              </a:rPr>
              <a:t>paul@PikesPeakEconomicsClub.com</a:t>
            </a:r>
          </a:p>
          <a:p>
            <a:pPr marL="0" indent="0" algn="ctr" eaLnBrk="1" hangingPunct="1">
              <a:lnSpc>
                <a:spcPct val="80000"/>
              </a:lnSpc>
              <a:spcBef>
                <a:spcPts val="3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hlinkClick r:id="rId4"/>
              </a:rPr>
              <a:t>www.PikesPeakEconomicsClub.com</a:t>
            </a:r>
            <a:r>
              <a:rPr lang="en-US" sz="2400"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182563"/>
            <a:ext cx="8229600" cy="288131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FFFFCC"/>
                </a:solidFill>
                <a:effectLst>
                  <a:outerShdw blurRad="38100" dist="38100" dir="2700000" algn="tl">
                    <a:srgbClr val="000000">
                      <a:alpha val="43137"/>
                    </a:srgbClr>
                  </a:outerShdw>
                </a:effectLst>
                <a:latin typeface="Verdana" charset="0"/>
              </a:rPr>
              <a:t>With a fractional-reserve fiat currency, government no longer needed to tax or borrow in order to spend. Now it could just print and spend</a:t>
            </a:r>
            <a:r>
              <a:rPr lang="en-GB" sz="3600" dirty="0">
                <a:solidFill>
                  <a:srgbClr val="FFFFCC"/>
                </a:solidFill>
                <a:latin typeface="Verdana" charset="0"/>
              </a:rPr>
              <a:t>.</a:t>
            </a:r>
          </a:p>
        </p:txBody>
      </p:sp>
      <p:sp>
        <p:nvSpPr>
          <p:cNvPr id="24578" name="Text Box 2"/>
          <p:cNvSpPr txBox="1">
            <a:spLocks noChangeArrowheads="1"/>
          </p:cNvSpPr>
          <p:nvPr/>
        </p:nvSpPr>
        <p:spPr bwMode="auto">
          <a:xfrm>
            <a:off x="457200" y="3276600"/>
            <a:ext cx="82296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The true tax rate is the percentage of resources commandeered by government.</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Measured by calculating government spending as a </a:t>
            </a:r>
            <a:r>
              <a:rPr lang="en-GB" sz="2800" dirty="0" err="1">
                <a:solidFill>
                  <a:srgbClr val="EAEAEA"/>
                </a:solidFill>
                <a:effectLst>
                  <a:outerShdw blurRad="38100" dist="38100" dir="2700000" algn="tl">
                    <a:srgbClr val="000000">
                      <a:alpha val="43137"/>
                    </a:srgbClr>
                  </a:outerShdw>
                </a:effectLst>
                <a:latin typeface="Verdana" charset="0"/>
                <a:ea typeface="MS Gothic" charset="-128"/>
              </a:rPr>
              <a:t>percent</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of total spending.</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Commandeering of resources could now be accomplished through the printing press. Even Keynes acknowledged this</a:t>
            </a:r>
            <a:r>
              <a:rPr lang="en-GB" sz="2800" dirty="0">
                <a:solidFill>
                  <a:srgbClr val="EAEAEA"/>
                </a:solidFill>
                <a:latin typeface="Verdana" charset="0"/>
                <a:ea typeface="MS Gothic" charset="-128"/>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182563"/>
            <a:ext cx="8229600" cy="288131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FFFFCC"/>
                </a:solidFill>
                <a:effectLst>
                  <a:outerShdw blurRad="38100" dist="38100" dir="2700000" algn="tl">
                    <a:srgbClr val="000000">
                      <a:alpha val="43137"/>
                    </a:srgbClr>
                  </a:outerShdw>
                </a:effectLst>
                <a:latin typeface="Verdana" charset="0"/>
              </a:rPr>
              <a:t>Within one generation of the creation of the Fed, the Great Depression ensued and the Welfare State became institutionalized  -- the New Deal</a:t>
            </a:r>
            <a:r>
              <a:rPr lang="en-GB" sz="3600" dirty="0">
                <a:solidFill>
                  <a:srgbClr val="FFFFCC"/>
                </a:solidFill>
                <a:latin typeface="Verdana" charset="0"/>
              </a:rPr>
              <a:t>.</a:t>
            </a:r>
          </a:p>
        </p:txBody>
      </p:sp>
      <p:sp>
        <p:nvSpPr>
          <p:cNvPr id="25602" name="Text Box 2"/>
          <p:cNvSpPr txBox="1">
            <a:spLocks noChangeArrowheads="1"/>
          </p:cNvSpPr>
          <p:nvPr/>
        </p:nvSpPr>
        <p:spPr bwMode="auto">
          <a:xfrm>
            <a:off x="457200" y="3276600"/>
            <a:ext cx="82296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Constitutional restraints were gradually eroded.</a:t>
            </a:r>
          </a:p>
          <a:p>
            <a:pPr>
              <a:lnSpc>
                <a:spcPct val="9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No longer restrained by the necessity to tax before it can spend, government is set free to engage in unlimited “free lunch” promises. </a:t>
            </a:r>
          </a:p>
          <a:p>
            <a:pPr>
              <a:lnSpc>
                <a:spcPct val="9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These promises have misled a mal-educated body public into substituting the philosophy of individual responsibility with a philosophy of state “security”.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304800"/>
            <a:ext cx="8229600" cy="17526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A cultural-political-economic death spiral begins</a:t>
            </a:r>
          </a:p>
        </p:txBody>
      </p:sp>
      <p:sp>
        <p:nvSpPr>
          <p:cNvPr id="26626" name="Text Box 2"/>
          <p:cNvSpPr txBox="1">
            <a:spLocks noChangeArrowheads="1"/>
          </p:cNvSpPr>
          <p:nvPr/>
        </p:nvSpPr>
        <p:spPr bwMode="auto">
          <a:xfrm>
            <a:off x="457200" y="1832781"/>
            <a:ext cx="82296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Society then demands more free lunches, leading to more fiat currency, etc. </a:t>
            </a:r>
          </a:p>
          <a:p>
            <a:pPr>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The State crowds-out the moral </a:t>
            </a:r>
            <a:r>
              <a:rPr lang="en-GB" sz="3200" dirty="0" err="1">
                <a:solidFill>
                  <a:srgbClr val="EAEAEA"/>
                </a:solidFill>
                <a:effectLst>
                  <a:outerShdw blurRad="38100" dist="38100" dir="2700000" algn="tl">
                    <a:srgbClr val="000000">
                      <a:alpha val="43137"/>
                    </a:srgbClr>
                  </a:outerShdw>
                </a:effectLst>
                <a:latin typeface="Verdana" charset="0"/>
                <a:ea typeface="MS Gothic" charset="-128"/>
              </a:rPr>
              <a:t>behavior</a:t>
            </a:r>
            <a:r>
              <a:rPr lang="en-GB" sz="3200" dirty="0">
                <a:solidFill>
                  <a:srgbClr val="EAEAEA"/>
                </a:solidFill>
                <a:effectLst>
                  <a:outerShdw blurRad="38100" dist="38100" dir="2700000" algn="tl">
                    <a:srgbClr val="000000">
                      <a:alpha val="43137"/>
                    </a:srgbClr>
                  </a:outerShdw>
                </a:effectLst>
                <a:latin typeface="Verdana" charset="0"/>
                <a:ea typeface="MS Gothic" charset="-128"/>
              </a:rPr>
              <a:t> of the individual</a:t>
            </a:r>
            <a:r>
              <a:rPr lang="en-GB" sz="3200" dirty="0">
                <a:solidFill>
                  <a:srgbClr val="EAEAEA"/>
                </a:solidFill>
                <a:latin typeface="Verdana" charset="0"/>
                <a:ea typeface="MS Gothic"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304800"/>
            <a:ext cx="8229600" cy="1905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The State becomes both The Parent and The Spouse</a:t>
            </a:r>
          </a:p>
        </p:txBody>
      </p:sp>
      <p:sp>
        <p:nvSpPr>
          <p:cNvPr id="27650" name="Text Box 2"/>
          <p:cNvSpPr txBox="1">
            <a:spLocks noChangeArrowheads="1"/>
          </p:cNvSpPr>
          <p:nvPr/>
        </p:nvSpPr>
        <p:spPr bwMode="auto">
          <a:xfrm>
            <a:off x="457200" y="2209800"/>
            <a:ext cx="82296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Eventually, young women and men begin to have children without the means to support them. </a:t>
            </a:r>
          </a:p>
          <a:p>
            <a:pPr>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Out-of-wedlock births skyrocket. </a:t>
            </a:r>
          </a:p>
          <a:p>
            <a:pPr>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The family degenerates</a:t>
            </a:r>
            <a:r>
              <a:rPr lang="en-GB" sz="3200" dirty="0">
                <a:solidFill>
                  <a:srgbClr val="EAEAEA"/>
                </a:solidFill>
                <a:latin typeface="Verdana" charset="0"/>
                <a:ea typeface="MS Gothic" charset="-128"/>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304800"/>
            <a:ext cx="8229600" cy="18288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rgbClr val="FFFFCC"/>
                </a:solidFill>
                <a:effectLst>
                  <a:outerShdw blurRad="38100" dist="38100" dir="2700000" algn="tl">
                    <a:srgbClr val="000000">
                      <a:alpha val="43137"/>
                    </a:srgbClr>
                  </a:outerShdw>
                </a:effectLst>
              </a:rPr>
              <a:t>Behaviors</a:t>
            </a:r>
            <a:r>
              <a:rPr lang="en-GB" dirty="0">
                <a:solidFill>
                  <a:srgbClr val="FFFFCC"/>
                </a:solidFill>
                <a:effectLst>
                  <a:outerShdw blurRad="38100" dist="38100" dir="2700000" algn="tl">
                    <a:srgbClr val="000000">
                      <a:alpha val="43137"/>
                    </a:srgbClr>
                  </a:outerShdw>
                </a:effectLst>
              </a:rPr>
              <a:t> are disconnected from consequences</a:t>
            </a:r>
          </a:p>
        </p:txBody>
      </p:sp>
      <p:sp>
        <p:nvSpPr>
          <p:cNvPr id="28674" name="Text Box 2"/>
          <p:cNvSpPr txBox="1">
            <a:spLocks noChangeArrowheads="1"/>
          </p:cNvSpPr>
          <p:nvPr/>
        </p:nvSpPr>
        <p:spPr bwMode="auto">
          <a:xfrm>
            <a:off x="451513" y="1752600"/>
            <a:ext cx="8229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The social safety net grows along with the government printing presses. </a:t>
            </a:r>
          </a:p>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People are empowered to internalize benefits but externalize costs. </a:t>
            </a:r>
          </a:p>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Moral hazard becomes the norm for society</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a:t>
            </a:r>
            <a:endParaRPr lang="en-GB" sz="2800" b="1" dirty="0" smtClean="0">
              <a:solidFill>
                <a:srgbClr val="EAEAEA"/>
              </a:solidFill>
              <a:effectLst>
                <a:outerShdw blurRad="38100" dist="38100" dir="2700000" algn="tl">
                  <a:srgbClr val="000000">
                    <a:alpha val="43137"/>
                  </a:srgbClr>
                </a:outerShdw>
              </a:effectLst>
              <a:latin typeface="Verdana" charset="0"/>
              <a:ea typeface="MS Gothic" charset="-128"/>
            </a:endParaRPr>
          </a:p>
          <a:p>
            <a:pPr>
              <a:lnSpc>
                <a:spcPct val="100000"/>
              </a:lnSpc>
              <a:spcBef>
                <a:spcPts val="700"/>
              </a:spcBef>
              <a:buClr>
                <a:srgbClr val="EEC85E"/>
              </a:buClr>
              <a:buSzPct val="70000"/>
              <a:buFont typeface="Wingdings" charset="2"/>
              <a:buChar char=""/>
            </a:pP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Maxam, Prentice, and</a:t>
            </a:r>
            <a:r>
              <a:rPr lang="en-GB" sz="2800" b="1" dirty="0" smtClean="0">
                <a:solidFill>
                  <a:srgbClr val="EAEAEA"/>
                </a:solidFill>
                <a:effectLst>
                  <a:outerShdw blurRad="38100" dist="38100" dir="2700000" algn="tl">
                    <a:srgbClr val="000000">
                      <a:alpha val="43137"/>
                    </a:srgbClr>
                  </a:outerShdw>
                </a:effectLst>
                <a:latin typeface="Verdana" charset="0"/>
                <a:ea typeface="MS Gothic" charset="-128"/>
              </a:rPr>
              <a:t> </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Walker, “</a:t>
            </a:r>
            <a:r>
              <a:rPr lang="en-GB" sz="2800" i="1" u="sng" dirty="0" smtClean="0">
                <a:solidFill>
                  <a:srgbClr val="EAEAEA"/>
                </a:solidFill>
                <a:effectLst>
                  <a:outerShdw blurRad="38100" dist="38100" dir="2700000" algn="tl">
                    <a:srgbClr val="000000">
                      <a:alpha val="43137"/>
                    </a:srgbClr>
                  </a:outerShdw>
                </a:effectLst>
                <a:latin typeface="Verdana" charset="0"/>
                <a:ea typeface="MS Gothic" charset="-128"/>
              </a:rPr>
              <a:t>Does Government Regulation Crowd Out Private Responsibility?</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 Austrian Scholars Conference, Ludwig von </a:t>
            </a:r>
            <a:r>
              <a:rPr lang="en-GB" sz="2800" dirty="0" err="1" smtClean="0">
                <a:solidFill>
                  <a:srgbClr val="EAEAEA"/>
                </a:solidFill>
                <a:effectLst>
                  <a:outerShdw blurRad="38100" dist="38100" dir="2700000" algn="tl">
                    <a:srgbClr val="000000">
                      <a:alpha val="43137"/>
                    </a:srgbClr>
                  </a:outerShdw>
                </a:effectLst>
                <a:latin typeface="Verdana" charset="0"/>
                <a:ea typeface="MS Gothic" charset="-128"/>
              </a:rPr>
              <a:t>Mises</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 Institute, March 2012</a:t>
            </a:r>
            <a:endParaRPr lang="en-GB" sz="2800" dirty="0">
              <a:solidFill>
                <a:srgbClr val="EAEAEA"/>
              </a:solidFill>
              <a:effectLst>
                <a:outerShdw blurRad="38100" dist="38100" dir="2700000" algn="tl">
                  <a:srgbClr val="000000">
                    <a:alpha val="43137"/>
                  </a:srgbClr>
                </a:outerShdw>
              </a:effectLst>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304800"/>
            <a:ext cx="8229600" cy="18288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A nation birthed in liberty slowly transforms into a fascist state</a:t>
            </a:r>
            <a:r>
              <a:rPr lang="en-GB" dirty="0">
                <a:solidFill>
                  <a:srgbClr val="FFFFCC"/>
                </a:solidFill>
              </a:rPr>
              <a:t>.</a:t>
            </a:r>
          </a:p>
        </p:txBody>
      </p:sp>
      <p:sp>
        <p:nvSpPr>
          <p:cNvPr id="29698" name="Text Box 2"/>
          <p:cNvSpPr txBox="1">
            <a:spLocks noChangeArrowheads="1"/>
          </p:cNvSpPr>
          <p:nvPr/>
        </p:nvSpPr>
        <p:spPr bwMode="auto">
          <a:xfrm>
            <a:off x="457200" y="2057400"/>
            <a:ext cx="82296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Generation after generation becomes increasingly corrupted. </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Business is not immune, as can be seen in the current financial meltdown and bailout. </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Fiat currency allows profit to be privatized while losses are socialized.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304800"/>
            <a:ext cx="8229600" cy="25908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FFCC"/>
                </a:solidFill>
                <a:effectLst>
                  <a:outerShdw blurRad="38100" dist="38100" dir="2700000" algn="tl">
                    <a:srgbClr val="000000">
                      <a:alpha val="43137"/>
                    </a:srgbClr>
                  </a:outerShdw>
                </a:effectLst>
              </a:rPr>
              <a:t>“</a:t>
            </a:r>
            <a:r>
              <a:rPr lang="en-GB" sz="4000" i="1" dirty="0">
                <a:solidFill>
                  <a:srgbClr val="FFFFCC"/>
                </a:solidFill>
                <a:effectLst>
                  <a:outerShdw blurRad="38100" dist="38100" dir="2700000" algn="tl">
                    <a:srgbClr val="000000">
                      <a:alpha val="43137"/>
                    </a:srgbClr>
                  </a:outerShdw>
                </a:effectLst>
              </a:rPr>
              <a:t>The spread of collectivist ideas in the business world</a:t>
            </a:r>
            <a:r>
              <a:rPr lang="en-GB" sz="4000" dirty="0">
                <a:solidFill>
                  <a:srgbClr val="FFFFCC"/>
                </a:solidFill>
                <a:effectLst>
                  <a:outerShdw blurRad="38100" dist="38100" dir="2700000" algn="tl">
                    <a:srgbClr val="000000">
                      <a:alpha val="43137"/>
                    </a:srgbClr>
                  </a:outerShdw>
                </a:effectLst>
              </a:rPr>
              <a:t>” – </a:t>
            </a:r>
            <a:r>
              <a:rPr lang="en-GB" sz="4000" b="1" dirty="0">
                <a:solidFill>
                  <a:srgbClr val="FFFFCC"/>
                </a:solidFill>
                <a:effectLst>
                  <a:outerShdw blurRad="38100" dist="38100" dir="2700000" algn="tl">
                    <a:srgbClr val="000000">
                      <a:alpha val="43137"/>
                    </a:srgbClr>
                  </a:outerShdw>
                </a:effectLst>
              </a:rPr>
              <a:t>Murray </a:t>
            </a:r>
            <a:r>
              <a:rPr lang="en-GB" sz="4000" b="1" dirty="0" err="1">
                <a:solidFill>
                  <a:srgbClr val="FFFFCC"/>
                </a:solidFill>
                <a:effectLst>
                  <a:outerShdw blurRad="38100" dist="38100" dir="2700000" algn="tl">
                    <a:srgbClr val="000000">
                      <a:alpha val="43137"/>
                    </a:srgbClr>
                  </a:outerShdw>
                </a:effectLst>
              </a:rPr>
              <a:t>Rothbard</a:t>
            </a:r>
            <a:r>
              <a:rPr lang="en-GB" sz="4000" dirty="0">
                <a:solidFill>
                  <a:srgbClr val="FFFFCC"/>
                </a:solidFill>
                <a:effectLst>
                  <a:outerShdw blurRad="38100" dist="38100" dir="2700000" algn="tl">
                    <a:srgbClr val="000000">
                      <a:alpha val="43137"/>
                    </a:srgbClr>
                  </a:outerShdw>
                </a:effectLst>
              </a:rPr>
              <a:t> (</a:t>
            </a:r>
            <a:r>
              <a:rPr lang="en-GB" sz="4000" u="sng" dirty="0">
                <a:solidFill>
                  <a:srgbClr val="FFFFCC"/>
                </a:solidFill>
                <a:effectLst>
                  <a:outerShdw blurRad="38100" dist="38100" dir="2700000" algn="tl">
                    <a:srgbClr val="000000">
                      <a:alpha val="43137"/>
                    </a:srgbClr>
                  </a:outerShdw>
                </a:effectLst>
              </a:rPr>
              <a:t>America’s Great Depression</a:t>
            </a:r>
            <a:r>
              <a:rPr lang="en-GB" sz="4000" dirty="0">
                <a:solidFill>
                  <a:srgbClr val="FFFFCC"/>
                </a:solidFill>
                <a:effectLst>
                  <a:outerShdw blurRad="38100" dist="38100" dir="2700000" algn="tl">
                    <a:srgbClr val="000000">
                      <a:alpha val="43137"/>
                    </a:srgbClr>
                  </a:outerShdw>
                </a:effectLst>
              </a:rPr>
              <a:t>, Ch. 10)</a:t>
            </a:r>
          </a:p>
        </p:txBody>
      </p:sp>
      <p:sp>
        <p:nvSpPr>
          <p:cNvPr id="30722" name="Text Box 2"/>
          <p:cNvSpPr txBox="1">
            <a:spLocks noChangeArrowheads="1"/>
          </p:cNvSpPr>
          <p:nvPr/>
        </p:nvSpPr>
        <p:spPr bwMode="auto">
          <a:xfrm>
            <a:off x="432179" y="29718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6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The “Swope Plan” to compulsively cartelize American business. (General Electric).</a:t>
            </a:r>
          </a:p>
          <a:p>
            <a:pPr>
              <a:lnSpc>
                <a:spcPct val="90000"/>
              </a:lnSpc>
              <a:spcBef>
                <a:spcPts val="6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Endorsed by the U.S. Chamber of Commerce.</a:t>
            </a:r>
          </a:p>
          <a:p>
            <a:pPr>
              <a:lnSpc>
                <a:spcPct val="90000"/>
              </a:lnSpc>
              <a:spcBef>
                <a:spcPts val="6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More and more businessmen become “political entrepreneurs” rather than “market entrepreneurs”. (</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Thomas </a:t>
            </a:r>
            <a:r>
              <a:rPr lang="en-GB" sz="2800" b="1" dirty="0" err="1">
                <a:solidFill>
                  <a:srgbClr val="EAEAEA"/>
                </a:solidFill>
                <a:effectLst>
                  <a:outerShdw blurRad="38100" dist="38100" dir="2700000" algn="tl">
                    <a:srgbClr val="000000">
                      <a:alpha val="43137"/>
                    </a:srgbClr>
                  </a:outerShdw>
                </a:effectLst>
                <a:latin typeface="Verdana" charset="0"/>
                <a:ea typeface="MS Gothic" charset="-128"/>
              </a:rPr>
              <a:t>DiLorenzo</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a:t>
            </a:r>
            <a:r>
              <a:rPr lang="en-GB" sz="2800" u="sng" dirty="0">
                <a:solidFill>
                  <a:srgbClr val="EAEAEA"/>
                </a:solidFill>
                <a:effectLst>
                  <a:outerShdw blurRad="38100" dist="38100" dir="2700000" algn="tl">
                    <a:srgbClr val="000000">
                      <a:alpha val="43137"/>
                    </a:srgbClr>
                  </a:outerShdw>
                </a:effectLst>
                <a:latin typeface="Verdana" charset="0"/>
                <a:ea typeface="MS Gothic" charset="-128"/>
              </a:rPr>
              <a:t>How Capitalism Saved America</a:t>
            </a: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p>
          <a:p>
            <a:pPr>
              <a:lnSpc>
                <a:spcPct val="90000"/>
              </a:lnSpc>
              <a:spcBef>
                <a:spcPts val="600"/>
              </a:spcBef>
              <a:buClrTx/>
              <a:buFontTx/>
              <a:buNone/>
            </a:pPr>
            <a:endParaRPr lang="en-GB" sz="2400" dirty="0">
              <a:solidFill>
                <a:srgbClr val="EAEAEA"/>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304800"/>
            <a:ext cx="8229600" cy="25908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Liberty is lost, since political liberty cannot be disconnected from economic liberty</a:t>
            </a:r>
          </a:p>
        </p:txBody>
      </p:sp>
      <p:sp>
        <p:nvSpPr>
          <p:cNvPr id="31746" name="Text Box 2"/>
          <p:cNvSpPr txBox="1">
            <a:spLocks noChangeArrowheads="1"/>
          </p:cNvSpPr>
          <p:nvPr/>
        </p:nvSpPr>
        <p:spPr bwMode="auto">
          <a:xfrm>
            <a:off x="457200" y="3276600"/>
            <a:ext cx="82296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i="1" dirty="0">
                <a:solidFill>
                  <a:srgbClr val="EAEAEA"/>
                </a:solidFill>
                <a:effectLst>
                  <a:outerShdw blurRad="38100" dist="38100" dir="2700000" algn="tl">
                    <a:srgbClr val="000000">
                      <a:alpha val="43137"/>
                    </a:srgbClr>
                  </a:outerShdw>
                </a:effectLst>
                <a:latin typeface="Verdana" charset="0"/>
                <a:ea typeface="MS Gothic" charset="-128"/>
              </a:rPr>
              <a:t>Power over a man’s subsistence is power over his will</a:t>
            </a: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 – Alexander Hamilton</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i="1" dirty="0">
                <a:solidFill>
                  <a:srgbClr val="EAEAEA"/>
                </a:solidFill>
                <a:effectLst>
                  <a:outerShdw blurRad="38100" dist="38100" dir="2700000" algn="tl">
                    <a:srgbClr val="000000">
                      <a:alpha val="43137"/>
                    </a:srgbClr>
                  </a:outerShdw>
                </a:effectLst>
                <a:latin typeface="Verdana" charset="0"/>
                <a:ea typeface="MS Gothic" charset="-128"/>
              </a:rPr>
              <a:t>To be controlled in our economic pursuits means to be controlled in everything</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 F.A. Hayek</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 “</a:t>
            </a:r>
            <a:r>
              <a:rPr lang="en-GB" sz="2800" i="1" dirty="0">
                <a:solidFill>
                  <a:srgbClr val="EAEAEA"/>
                </a:solidFill>
                <a:effectLst>
                  <a:outerShdw blurRad="38100" dist="38100" dir="2700000" algn="tl">
                    <a:srgbClr val="000000">
                      <a:alpha val="43137"/>
                    </a:srgbClr>
                  </a:outerShdw>
                </a:effectLst>
                <a:latin typeface="Verdana" charset="0"/>
                <a:ea typeface="MS Gothic" charset="-128"/>
              </a:rPr>
              <a:t>The ultimate sanction of a planned economy is the hangman</a:t>
            </a: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 – F.A. Hayek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620000" cy="339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0" name="Rectangle 2"/>
          <p:cNvSpPr>
            <a:spLocks noGrp="1" noChangeArrowheads="1"/>
          </p:cNvSpPr>
          <p:nvPr>
            <p:ph type="title" idx="4294967295"/>
          </p:nvPr>
        </p:nvSpPr>
        <p:spPr>
          <a:xfrm>
            <a:off x="457200" y="277813"/>
            <a:ext cx="8229600" cy="808037"/>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In God We Trust</a:t>
            </a:r>
          </a:p>
        </p:txBody>
      </p:sp>
      <p:sp>
        <p:nvSpPr>
          <p:cNvPr id="32771" name="Text Box 3"/>
          <p:cNvSpPr txBox="1">
            <a:spLocks noChangeArrowheads="1"/>
          </p:cNvSpPr>
          <p:nvPr/>
        </p:nvSpPr>
        <p:spPr bwMode="auto">
          <a:xfrm>
            <a:off x="457200" y="487680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Becomes: In </a:t>
            </a:r>
            <a:r>
              <a:rPr lang="en-GB" sz="2800" dirty="0" err="1">
                <a:solidFill>
                  <a:srgbClr val="EAEAEA"/>
                </a:solidFill>
                <a:effectLst>
                  <a:outerShdw blurRad="38100" dist="38100" dir="2700000" algn="tl">
                    <a:srgbClr val="000000">
                      <a:alpha val="43137"/>
                    </a:srgbClr>
                  </a:outerShdw>
                </a:effectLst>
                <a:latin typeface="Verdana" charset="0"/>
                <a:ea typeface="MS Gothic" charset="-128"/>
              </a:rPr>
              <a:t>Gov</a:t>
            </a:r>
            <a:r>
              <a:rPr lang="en-GB" sz="2800" dirty="0">
                <a:solidFill>
                  <a:srgbClr val="EAEAEA"/>
                </a:solidFill>
                <a:effectLst>
                  <a:outerShdw blurRad="38100" dist="38100" dir="2700000" algn="tl">
                    <a:srgbClr val="000000">
                      <a:alpha val="43137"/>
                    </a:srgbClr>
                  </a:outerShdw>
                </a:effectLst>
                <a:latin typeface="Verdana" charset="0"/>
                <a:ea typeface="MS Gothic" charset="-128"/>
              </a:rPr>
              <a:t> We </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Trust.</a:t>
            </a:r>
            <a:endParaRPr lang="en-GB" sz="28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10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But when it comes to money, it should be:</a:t>
            </a:r>
          </a:p>
          <a:p>
            <a:pPr marL="0" indent="0">
              <a:lnSpc>
                <a:spcPct val="100000"/>
              </a:lnSpc>
              <a:spcBef>
                <a:spcPts val="700"/>
              </a:spcBef>
              <a:buClr>
                <a:srgbClr val="EEC85E"/>
              </a:buClr>
              <a:buSzPct val="70000"/>
            </a:pP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	In </a:t>
            </a:r>
            <a:r>
              <a:rPr lang="en-GB" sz="2800" dirty="0">
                <a:solidFill>
                  <a:srgbClr val="EAEAEA"/>
                </a:solidFill>
                <a:effectLst>
                  <a:outerShdw blurRad="38100" dist="38100" dir="2700000" algn="tl">
                    <a:srgbClr val="000000">
                      <a:alpha val="43137"/>
                    </a:srgbClr>
                  </a:outerShdw>
                </a:effectLst>
                <a:latin typeface="Verdana" charset="0"/>
                <a:ea typeface="MS Gothic" charset="-128"/>
              </a:rPr>
              <a:t>Gold We </a:t>
            </a:r>
            <a:r>
              <a:rPr lang="en-GB" sz="2800" dirty="0" smtClean="0">
                <a:solidFill>
                  <a:srgbClr val="EAEAEA"/>
                </a:solidFill>
                <a:effectLst>
                  <a:outerShdw blurRad="38100" dist="38100" dir="2700000" algn="tl">
                    <a:srgbClr val="000000">
                      <a:alpha val="43137"/>
                    </a:srgbClr>
                  </a:outerShdw>
                </a:effectLst>
                <a:latin typeface="Verdana" charset="0"/>
                <a:ea typeface="MS Gothic" charset="-128"/>
              </a:rPr>
              <a:t>Trust.</a:t>
            </a:r>
            <a:endParaRPr lang="en-GB" sz="2800" dirty="0">
              <a:solidFill>
                <a:srgbClr val="EAEAEA"/>
              </a:solidFill>
              <a:effectLst>
                <a:outerShdw blurRad="38100" dist="38100" dir="2700000" algn="tl">
                  <a:srgbClr val="000000">
                    <a:alpha val="43137"/>
                  </a:srgbClr>
                </a:outerShdw>
              </a:effectLst>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20663"/>
            <a:ext cx="8229600" cy="19653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u="sng" dirty="0">
                <a:solidFill>
                  <a:srgbClr val="FFFFCC"/>
                </a:solidFill>
                <a:effectLst>
                  <a:outerShdw blurRad="38100" dist="38100" dir="2700000" algn="tl">
                    <a:srgbClr val="000000">
                      <a:alpha val="43137"/>
                    </a:srgbClr>
                  </a:outerShdw>
                </a:effectLst>
              </a:rPr>
              <a:t>Theorem</a:t>
            </a:r>
            <a:r>
              <a:rPr lang="en-GB" sz="4000" dirty="0">
                <a:solidFill>
                  <a:srgbClr val="FFFFCC"/>
                </a:solidFill>
                <a:effectLst>
                  <a:outerShdw blurRad="38100" dist="38100" dir="2700000" algn="tl">
                    <a:srgbClr val="000000">
                      <a:alpha val="43137"/>
                    </a:srgbClr>
                  </a:outerShdw>
                </a:effectLst>
              </a:rPr>
              <a:t>: A degenerating currency contributes to a degenerating society.</a:t>
            </a:r>
          </a:p>
        </p:txBody>
      </p:sp>
      <p:sp>
        <p:nvSpPr>
          <p:cNvPr id="33794" name="Text Box 2"/>
          <p:cNvSpPr txBox="1">
            <a:spLocks noChangeArrowheads="1"/>
          </p:cNvSpPr>
          <p:nvPr/>
        </p:nvSpPr>
        <p:spPr bwMode="auto">
          <a:xfrm>
            <a:off x="304800" y="1600200"/>
            <a:ext cx="8610600" cy="482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6550" indent="-334963">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1pPr>
            <a:lvl2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9pPr>
          </a:lstStyle>
          <a:p>
            <a:pPr>
              <a:lnSpc>
                <a:spcPct val="90000"/>
              </a:lnSpc>
              <a:spcBef>
                <a:spcPts val="600"/>
              </a:spcBef>
              <a:buClrTx/>
              <a:buFontTx/>
              <a:buNone/>
            </a:pPr>
            <a:endParaRPr lang="en-GB" sz="2400" b="1" dirty="0">
              <a:solidFill>
                <a:srgbClr val="EAEAEA"/>
              </a:solidFill>
              <a:latin typeface="Verdana" charset="0"/>
              <a:ea typeface="MS Gothic" charset="-128"/>
            </a:endParaRPr>
          </a:p>
          <a:p>
            <a:pPr>
              <a:lnSpc>
                <a:spcPct val="90000"/>
              </a:lnSpc>
              <a:spcBef>
                <a:spcPts val="600"/>
              </a:spcBef>
              <a:buClrTx/>
              <a:buFontTx/>
              <a:buNone/>
            </a:pPr>
            <a:endParaRPr lang="en-GB" sz="2400" b="1" dirty="0">
              <a:solidFill>
                <a:srgbClr val="EAEAEA"/>
              </a:solidFill>
              <a:latin typeface="Verdana" charset="0"/>
              <a:ea typeface="MS Gothic" charset="-128"/>
            </a:endParaRPr>
          </a:p>
          <a:p>
            <a:pPr>
              <a:lnSpc>
                <a:spcPct val="90000"/>
              </a:lnSpc>
              <a:spcBef>
                <a:spcPts val="600"/>
              </a:spcBef>
              <a:buClr>
                <a:srgbClr val="EEC85E"/>
              </a:buClr>
              <a:buSzPct val="70000"/>
              <a:buFont typeface="Wingdings" charset="2"/>
              <a:buChar char=""/>
            </a:pPr>
            <a:r>
              <a:rPr lang="en-GB" sz="2400" b="1" dirty="0">
                <a:solidFill>
                  <a:srgbClr val="EAEAEA"/>
                </a:solidFill>
                <a:effectLst>
                  <a:outerShdw blurRad="38100" dist="38100" dir="2700000" algn="tl">
                    <a:srgbClr val="000000">
                      <a:alpha val="43137"/>
                    </a:srgbClr>
                  </a:outerShdw>
                </a:effectLst>
                <a:latin typeface="Verdana" charset="0"/>
                <a:ea typeface="MS Gothic" charset="-128"/>
              </a:rPr>
              <a:t>QED</a:t>
            </a:r>
          </a:p>
          <a:p>
            <a:pPr>
              <a:lnSpc>
                <a:spcPct val="90000"/>
              </a:lnSpc>
              <a:spcBef>
                <a:spcPts val="600"/>
              </a:spcBef>
              <a:buClrTx/>
              <a:buFontTx/>
              <a:buNone/>
            </a:pPr>
            <a:endParaRPr lang="en-GB" sz="2400" b="1" i="1"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90000"/>
              </a:lnSpc>
              <a:spcBef>
                <a:spcPts val="6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i="1" dirty="0">
                <a:solidFill>
                  <a:srgbClr val="EAEAEA"/>
                </a:solidFill>
                <a:effectLst>
                  <a:outerShdw blurRad="38100" dist="38100" dir="2700000" algn="tl">
                    <a:srgbClr val="000000">
                      <a:alpha val="43137"/>
                    </a:srgbClr>
                  </a:outerShdw>
                </a:effectLst>
                <a:latin typeface="Verdana" charset="0"/>
                <a:ea typeface="MS Gothic" charset="-128"/>
              </a:rPr>
              <a:t>Paper (money) is a mortgage on wealth that does not exist, backed by a gun aimed at those who are expected to produce it.  Paper is a check drawn by legal looters upon an account that is not theirs: upon the virtue of the </a:t>
            </a:r>
            <a:r>
              <a:rPr lang="en-GB" sz="2800" i="1" dirty="0" smtClean="0">
                <a:solidFill>
                  <a:srgbClr val="EAEAEA"/>
                </a:solidFill>
                <a:effectLst>
                  <a:outerShdw blurRad="38100" dist="38100" dir="2700000" algn="tl">
                    <a:srgbClr val="000000">
                      <a:alpha val="43137"/>
                    </a:srgbClr>
                  </a:outerShdw>
                </a:effectLst>
                <a:latin typeface="Verdana" charset="0"/>
                <a:ea typeface="MS Gothic" charset="-128"/>
              </a:rPr>
              <a:t>victims</a:t>
            </a:r>
            <a:r>
              <a:rPr lang="en-GB" sz="2800" i="1" dirty="0">
                <a:solidFill>
                  <a:srgbClr val="EAEAEA"/>
                </a:solidFill>
                <a:effectLst>
                  <a:outerShdw blurRad="38100" dist="38100" dir="2700000" algn="tl">
                    <a:srgbClr val="000000">
                      <a:alpha val="43137"/>
                    </a:srgbClr>
                  </a:outerShdw>
                </a:effectLst>
                <a:latin typeface="Verdana" charset="0"/>
                <a:ea typeface="MS Gothic" charset="-128"/>
              </a:rPr>
              <a:t>.  Watch for the day when it bounces, marked, "Account Overdrawn</a:t>
            </a: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b="1" i="1" dirty="0">
                <a:solidFill>
                  <a:srgbClr val="EAEAEA"/>
                </a:solidFill>
                <a:effectLst>
                  <a:outerShdw blurRad="38100" dist="38100" dir="2700000" algn="tl">
                    <a:srgbClr val="000000">
                      <a:alpha val="43137"/>
                    </a:srgbClr>
                  </a:outerShdw>
                </a:effectLst>
                <a:latin typeface="Verdana" charset="0"/>
                <a:ea typeface="MS Gothic" charset="-128"/>
              </a:rPr>
              <a:t> - </a:t>
            </a:r>
            <a:r>
              <a:rPr lang="en-GB" sz="2800" b="1" dirty="0" err="1">
                <a:solidFill>
                  <a:srgbClr val="EAEAEA"/>
                </a:solidFill>
                <a:effectLst>
                  <a:outerShdw blurRad="38100" dist="38100" dir="2700000" algn="tl">
                    <a:srgbClr val="000000">
                      <a:alpha val="43137"/>
                    </a:srgbClr>
                  </a:outerShdw>
                </a:effectLst>
                <a:latin typeface="Verdana" charset="0"/>
                <a:ea typeface="MS Gothic" charset="-128"/>
              </a:rPr>
              <a:t>Ayn</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 Rand</a:t>
            </a:r>
          </a:p>
          <a:p>
            <a:pPr>
              <a:lnSpc>
                <a:spcPct val="90000"/>
              </a:lnSpc>
              <a:spcBef>
                <a:spcPts val="600"/>
              </a:spcBef>
              <a:buClrTx/>
              <a:buFontTx/>
              <a:buNone/>
            </a:pPr>
            <a:endParaRPr lang="en-GB" sz="2400" b="1" dirty="0">
              <a:solidFill>
                <a:srgbClr val="EAEAEA"/>
              </a:solidFill>
              <a:latin typeface="Verdana" charset="0"/>
              <a:ea typeface="MS Gothic" charset="-128"/>
            </a:endParaRPr>
          </a:p>
          <a:p>
            <a:pPr>
              <a:lnSpc>
                <a:spcPct val="90000"/>
              </a:lnSpc>
              <a:spcBef>
                <a:spcPts val="600"/>
              </a:spcBef>
              <a:buClrTx/>
              <a:buFontTx/>
              <a:buNone/>
            </a:pPr>
            <a:endParaRPr lang="en-GB" sz="2400" b="1" dirty="0">
              <a:solidFill>
                <a:srgbClr val="EAEAEA"/>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304800"/>
            <a:ext cx="8229600" cy="28194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Capitalism is a moral system based on voluntary exchange. It must have sound money at its base in order to function</a:t>
            </a:r>
            <a:r>
              <a:rPr lang="en-GB" dirty="0">
                <a:solidFill>
                  <a:srgbClr val="FFFFCC"/>
                </a:solidFill>
              </a:rPr>
              <a:t>.</a:t>
            </a:r>
          </a:p>
        </p:txBody>
      </p:sp>
      <p:sp>
        <p:nvSpPr>
          <p:cNvPr id="7170" name="Text Box 2"/>
          <p:cNvSpPr txBox="1">
            <a:spLocks noChangeArrowheads="1"/>
          </p:cNvSpPr>
          <p:nvPr/>
        </p:nvSpPr>
        <p:spPr bwMode="auto">
          <a:xfrm>
            <a:off x="457200" y="3276600"/>
            <a:ext cx="82296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700"/>
              </a:spcBef>
              <a:buClr>
                <a:srgbClr val="EEC85E"/>
              </a:buClr>
              <a:buSzPct val="70000"/>
              <a:buFont typeface="Wingdings" charset="2"/>
              <a:buChar char=""/>
            </a:pPr>
            <a:r>
              <a:rPr lang="en-GB" sz="2800" dirty="0">
                <a:solidFill>
                  <a:srgbClr val="EAEAEA"/>
                </a:solidFill>
                <a:latin typeface="Verdana" charset="0"/>
                <a:ea typeface="MS Gothic" charset="-128"/>
              </a:rPr>
              <a:t>"</a:t>
            </a:r>
            <a:r>
              <a:rPr lang="en-GB" sz="2800" dirty="0">
                <a:solidFill>
                  <a:srgbClr val="EAEAEA"/>
                </a:solidFill>
                <a:effectLst>
                  <a:outerShdw blurRad="38100" dist="38100" dir="2700000" algn="tl">
                    <a:srgbClr val="000000">
                      <a:alpha val="43137"/>
                    </a:srgbClr>
                  </a:outerShdw>
                </a:effectLst>
                <a:latin typeface="Verdana" charset="0"/>
                <a:ea typeface="MS Gothic" charset="-128"/>
              </a:rPr>
              <a:t>If you want to know when a society is set to vanish, watch the money. Whenever destroyers appear among men, they start by destroying money, for money is men’s protection and the base of moral existence. </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Destroyers seize gold and leave to its owner a counterfeit pile of papers</a:t>
            </a:r>
            <a:r>
              <a:rPr lang="en-GB" sz="2800" dirty="0">
                <a:solidFill>
                  <a:srgbClr val="EAEAEA"/>
                </a:solidFill>
                <a:effectLst>
                  <a:outerShdw blurRad="38100" dist="38100" dir="2700000" algn="tl">
                    <a:srgbClr val="000000">
                      <a:alpha val="43137"/>
                    </a:srgbClr>
                  </a:outerShdw>
                </a:effectLst>
                <a:latin typeface="Verdana" charset="0"/>
                <a:ea typeface="MS Gothic" charset="-128"/>
              </a:rPr>
              <a:t>.“</a:t>
            </a:r>
            <a:r>
              <a:rPr lang="en-GB" sz="2800" i="1" dirty="0">
                <a:solidFill>
                  <a:srgbClr val="EAEAEA"/>
                </a:solidFill>
                <a:effectLst>
                  <a:outerShdw blurRad="38100" dist="38100" dir="2700000" algn="tl">
                    <a:srgbClr val="000000">
                      <a:alpha val="43137"/>
                    </a:srgbClr>
                  </a:outerShdw>
                </a:effectLst>
                <a:latin typeface="Verdana" charset="0"/>
                <a:ea typeface="MS Gothic" charset="-128"/>
              </a:rPr>
              <a:t> – </a:t>
            </a:r>
            <a:r>
              <a:rPr lang="en-GB" sz="2800" b="1" dirty="0" err="1">
                <a:solidFill>
                  <a:srgbClr val="EAEAEA"/>
                </a:solidFill>
                <a:effectLst>
                  <a:outerShdw blurRad="38100" dist="38100" dir="2700000" algn="tl">
                    <a:srgbClr val="000000">
                      <a:alpha val="43137"/>
                    </a:srgbClr>
                  </a:outerShdw>
                </a:effectLst>
                <a:latin typeface="Verdana" charset="0"/>
                <a:ea typeface="MS Gothic" charset="-128"/>
              </a:rPr>
              <a:t>Ayn</a:t>
            </a:r>
            <a:r>
              <a:rPr lang="en-GB" sz="2800" b="1" dirty="0">
                <a:solidFill>
                  <a:srgbClr val="EAEAEA"/>
                </a:solidFill>
                <a:effectLst>
                  <a:outerShdw blurRad="38100" dist="38100" dir="2700000" algn="tl">
                    <a:srgbClr val="000000">
                      <a:alpha val="43137"/>
                    </a:srgbClr>
                  </a:outerShdw>
                </a:effectLst>
                <a:latin typeface="Verdana" charset="0"/>
                <a:ea typeface="MS Gothic" charset="-128"/>
              </a:rPr>
              <a:t> Rand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0" y="228600"/>
            <a:ext cx="9144000" cy="9906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FFFFCC"/>
                </a:solidFill>
                <a:effectLst>
                  <a:outerShdw blurRad="38100" dist="38100" dir="2700000" algn="tl">
                    <a:srgbClr val="000000">
                      <a:alpha val="43137"/>
                    </a:srgbClr>
                  </a:outerShdw>
                </a:effectLst>
              </a:rPr>
              <a:t>Don’t take my word for it …</a:t>
            </a:r>
            <a:endParaRPr lang="en-GB" sz="4000" dirty="0">
              <a:solidFill>
                <a:srgbClr val="FFFFCC"/>
              </a:solidFill>
              <a:effectLst>
                <a:outerShdw blurRad="38100" dist="38100" dir="2700000" algn="tl">
                  <a:srgbClr val="000000">
                    <a:alpha val="43137"/>
                  </a:srgbClr>
                </a:outerShdw>
              </a:effectLst>
            </a:endParaRPr>
          </a:p>
        </p:txBody>
      </p:sp>
      <p:sp>
        <p:nvSpPr>
          <p:cNvPr id="34818" name="Text Box 2"/>
          <p:cNvSpPr txBox="1">
            <a:spLocks noChangeArrowheads="1"/>
          </p:cNvSpPr>
          <p:nvPr/>
        </p:nvSpPr>
        <p:spPr bwMode="auto">
          <a:xfrm>
            <a:off x="457200" y="1500684"/>
            <a:ext cx="8229600" cy="512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80000"/>
              </a:lnSpc>
              <a:spcBef>
                <a:spcPts val="600"/>
              </a:spcBef>
              <a:buClr>
                <a:srgbClr val="EEC85E"/>
              </a:buClr>
              <a:buSzPct val="70000"/>
              <a:buFont typeface="Wingdings" charset="2"/>
              <a:buChar char=""/>
            </a:pPr>
            <a:r>
              <a:rPr lang="en-GB" sz="2400" dirty="0" smtClean="0">
                <a:solidFill>
                  <a:srgbClr val="EAEAEA"/>
                </a:solidFill>
                <a:effectLst>
                  <a:outerShdw blurRad="38100" dist="38100" dir="2700000" algn="tl">
                    <a:srgbClr val="000000">
                      <a:alpha val="43137"/>
                    </a:srgbClr>
                  </a:outerShdw>
                </a:effectLst>
                <a:latin typeface="Verdana" charset="0"/>
                <a:ea typeface="MS Gothic" charset="-128"/>
              </a:rPr>
              <a:t>“</a:t>
            </a:r>
            <a:r>
              <a:rPr lang="en-GB" sz="2400" i="1" dirty="0" smtClean="0">
                <a:solidFill>
                  <a:srgbClr val="EAEAEA"/>
                </a:solidFill>
                <a:effectLst>
                  <a:outerShdw blurRad="38100" dist="38100" dir="2700000" algn="tl">
                    <a:srgbClr val="000000">
                      <a:alpha val="43137"/>
                    </a:srgbClr>
                  </a:outerShdw>
                </a:effectLst>
                <a:latin typeface="Verdana" charset="0"/>
                <a:ea typeface="MS Gothic" charset="-128"/>
              </a:rPr>
              <a:t>The most important change which extensive government produces is a psychological change, an alteration in the character of the people.”       –</a:t>
            </a:r>
            <a:r>
              <a:rPr lang="en-GB" sz="2400" b="1" dirty="0" smtClean="0">
                <a:solidFill>
                  <a:srgbClr val="EAEAEA"/>
                </a:solidFill>
                <a:effectLst>
                  <a:outerShdw blurRad="38100" dist="38100" dir="2700000" algn="tl">
                    <a:srgbClr val="000000">
                      <a:alpha val="43137"/>
                    </a:srgbClr>
                  </a:outerShdw>
                </a:effectLst>
                <a:latin typeface="Verdana" charset="0"/>
                <a:ea typeface="MS Gothic" charset="-128"/>
              </a:rPr>
              <a:t> FA Hayek (“The Road to Serfdom”; </a:t>
            </a:r>
            <a:r>
              <a:rPr lang="en-GB" sz="2400" b="1" dirty="0">
                <a:solidFill>
                  <a:srgbClr val="EAEAEA"/>
                </a:solidFill>
                <a:effectLst>
                  <a:outerShdw blurRad="38100" dist="38100" dir="2700000" algn="tl">
                    <a:srgbClr val="000000">
                      <a:alpha val="43137"/>
                    </a:srgbClr>
                  </a:outerShdw>
                </a:effectLst>
                <a:latin typeface="Verdana" charset="0"/>
                <a:ea typeface="MS Gothic" charset="-128"/>
              </a:rPr>
              <a:t>N</a:t>
            </a:r>
            <a:r>
              <a:rPr lang="en-GB" sz="2400" b="1" dirty="0" smtClean="0">
                <a:solidFill>
                  <a:srgbClr val="EAEAEA"/>
                </a:solidFill>
                <a:effectLst>
                  <a:outerShdw blurRad="38100" dist="38100" dir="2700000" algn="tl">
                    <a:srgbClr val="000000">
                      <a:alpha val="43137"/>
                    </a:srgbClr>
                  </a:outerShdw>
                </a:effectLst>
                <a:latin typeface="Verdana" charset="0"/>
                <a:ea typeface="MS Gothic" charset="-128"/>
              </a:rPr>
              <a:t>obel Prize in Economics, 1974)</a:t>
            </a:r>
            <a:endParaRPr lang="en-GB" sz="2400" i="1"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80000"/>
              </a:lnSpc>
              <a:spcBef>
                <a:spcPts val="600"/>
              </a:spcBef>
              <a:buClr>
                <a:srgbClr val="EEC85E"/>
              </a:buClr>
              <a:buSzPct val="70000"/>
              <a:buFont typeface="Wingdings" charset="2"/>
              <a:buChar char=""/>
            </a:pPr>
            <a:r>
              <a:rPr lang="en-GB" sz="2400" i="1" dirty="0" smtClean="0">
                <a:solidFill>
                  <a:srgbClr val="EAEAEA"/>
                </a:solidFill>
                <a:effectLst>
                  <a:outerShdw blurRad="38100" dist="38100" dir="2700000" algn="tl">
                    <a:srgbClr val="000000">
                      <a:alpha val="43137"/>
                    </a:srgbClr>
                  </a:outerShdw>
                </a:effectLst>
                <a:latin typeface="Verdana" charset="0"/>
                <a:ea typeface="MS Gothic" charset="-128"/>
              </a:rPr>
              <a:t>“A change that occurs when they willingly yield </a:t>
            </a:r>
            <a:r>
              <a:rPr lang="en-GB" sz="2400" i="1" dirty="0">
                <a:solidFill>
                  <a:srgbClr val="EAEAEA"/>
                </a:solidFill>
                <a:effectLst>
                  <a:outerShdw blurRad="38100" dist="38100" dir="2700000" algn="tl">
                    <a:srgbClr val="000000">
                      <a:alpha val="43137"/>
                    </a:srgbClr>
                  </a:outerShdw>
                </a:effectLst>
                <a:latin typeface="Verdana" charset="0"/>
                <a:ea typeface="MS Gothic" charset="-128"/>
              </a:rPr>
              <a:t>their freedom to a totalitarian state, even if </a:t>
            </a:r>
            <a:r>
              <a:rPr lang="en-GB" sz="2400" i="1" dirty="0" smtClean="0">
                <a:solidFill>
                  <a:srgbClr val="EAEAEA"/>
                </a:solidFill>
                <a:effectLst>
                  <a:outerShdw blurRad="38100" dist="38100" dir="2700000" algn="tl">
                    <a:srgbClr val="000000">
                      <a:alpha val="43137"/>
                    </a:srgbClr>
                  </a:outerShdw>
                </a:effectLst>
                <a:latin typeface="Verdana" charset="0"/>
                <a:ea typeface="MS Gothic" charset="-128"/>
              </a:rPr>
              <a:t>it is the comfortable servitude of the welfare state.” – </a:t>
            </a:r>
            <a:r>
              <a:rPr lang="en-GB" sz="2400" b="1" dirty="0" smtClean="0">
                <a:solidFill>
                  <a:srgbClr val="EAEAEA"/>
                </a:solidFill>
                <a:effectLst>
                  <a:outerShdw blurRad="38100" dist="38100" dir="2700000" algn="tl">
                    <a:srgbClr val="000000">
                      <a:alpha val="43137"/>
                    </a:srgbClr>
                  </a:outerShdw>
                </a:effectLst>
                <a:latin typeface="Verdana" charset="0"/>
                <a:ea typeface="MS Gothic" charset="-128"/>
              </a:rPr>
              <a:t>Benjamin Walker (“Ten Books Every Conservative Must Read”)</a:t>
            </a:r>
          </a:p>
          <a:p>
            <a:pPr>
              <a:lnSpc>
                <a:spcPct val="80000"/>
              </a:lnSpc>
              <a:spcBef>
                <a:spcPts val="600"/>
              </a:spcBef>
              <a:buClr>
                <a:srgbClr val="EEC85E"/>
              </a:buClr>
              <a:buSzPct val="70000"/>
              <a:buFont typeface="Wingdings" charset="2"/>
              <a:buChar char=""/>
            </a:pPr>
            <a:r>
              <a:rPr lang="en-GB" sz="2400" i="1" dirty="0" smtClean="0">
                <a:solidFill>
                  <a:srgbClr val="EAEAEA"/>
                </a:solidFill>
                <a:effectLst>
                  <a:outerShdw blurRad="38100" dist="38100" dir="2700000" algn="tl">
                    <a:srgbClr val="000000">
                      <a:alpha val="43137"/>
                    </a:srgbClr>
                  </a:outerShdw>
                </a:effectLst>
                <a:latin typeface="Verdana" charset="0"/>
                <a:ea typeface="MS Gothic" charset="-128"/>
              </a:rPr>
              <a:t>Socialism crushes the human spirit and the opportunity to develop one’s own responsibility, to direct one’s own human potential and to contribute to the commonwealth. </a:t>
            </a:r>
            <a:r>
              <a:rPr lang="en-GB" sz="2400" b="1" dirty="0" smtClean="0">
                <a:solidFill>
                  <a:srgbClr val="EAEAEA"/>
                </a:solidFill>
                <a:effectLst>
                  <a:outerShdw blurRad="38100" dist="38100" dir="2700000" algn="tl">
                    <a:srgbClr val="000000">
                      <a:alpha val="43137"/>
                    </a:srgbClr>
                  </a:outerShdw>
                </a:effectLst>
                <a:latin typeface="Verdana" charset="0"/>
                <a:ea typeface="MS Gothic" charset="-128"/>
              </a:rPr>
              <a:t>– FA Hayek</a:t>
            </a:r>
            <a:r>
              <a:rPr lang="en-GB" sz="2400" dirty="0" smtClean="0">
                <a:solidFill>
                  <a:srgbClr val="EAEAEA"/>
                </a:solidFill>
                <a:effectLst>
                  <a:outerShdw blurRad="38100" dist="38100" dir="2700000" algn="tl">
                    <a:srgbClr val="000000">
                      <a:alpha val="43137"/>
                    </a:srgbClr>
                  </a:outerShdw>
                </a:effectLst>
                <a:latin typeface="Verdana" charset="0"/>
                <a:ea typeface="MS Gothic" charset="-128"/>
              </a:rPr>
              <a:t> (paraphrase)</a:t>
            </a:r>
            <a:endParaRPr lang="en-GB" sz="2400" i="1" dirty="0">
              <a:solidFill>
                <a:srgbClr val="EAEAEA"/>
              </a:solidFill>
              <a:effectLst>
                <a:outerShdw blurRad="38100" dist="38100" dir="2700000" algn="tl">
                  <a:srgbClr val="000000">
                    <a:alpha val="43137"/>
                  </a:srgbClr>
                </a:outerShdw>
              </a:effectLst>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28600"/>
            <a:ext cx="8229600" cy="8382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Are we still free?</a:t>
            </a:r>
          </a:p>
        </p:txBody>
      </p:sp>
      <p:sp>
        <p:nvSpPr>
          <p:cNvPr id="34818" name="Text Box 2"/>
          <p:cNvSpPr txBox="1">
            <a:spLocks noChangeArrowheads="1"/>
          </p:cNvSpPr>
          <p:nvPr/>
        </p:nvSpPr>
        <p:spPr bwMode="auto">
          <a:xfrm>
            <a:off x="457200" y="1371600"/>
            <a:ext cx="82296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8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a:t>
            </a:r>
            <a:r>
              <a:rPr lang="en-GB" sz="2400" i="1" dirty="0">
                <a:solidFill>
                  <a:srgbClr val="EAEAEA"/>
                </a:solidFill>
                <a:effectLst>
                  <a:outerShdw blurRad="38100" dist="38100" dir="2700000" algn="tl">
                    <a:srgbClr val="000000">
                      <a:alpha val="43137"/>
                    </a:srgbClr>
                  </a:outerShdw>
                </a:effectLst>
                <a:latin typeface="Verdana" charset="0"/>
                <a:ea typeface="MS Gothic" charset="-128"/>
              </a:rPr>
              <a:t>The American people will never knowingly adopt Socialism. But under the name of 'liberalism' they will adopt every fragment of the Socialist program, until one day America will be a Socialist nation, without knowing how it happened</a:t>
            </a:r>
            <a:r>
              <a:rPr lang="en-GB" sz="2400" dirty="0">
                <a:solidFill>
                  <a:srgbClr val="EAEAEA"/>
                </a:solidFill>
                <a:effectLst>
                  <a:outerShdw blurRad="38100" dist="38100" dir="2700000" algn="tl">
                    <a:srgbClr val="000000">
                      <a:alpha val="43137"/>
                    </a:srgbClr>
                  </a:outerShdw>
                </a:effectLst>
                <a:latin typeface="Verdana" charset="0"/>
                <a:ea typeface="MS Gothic" charset="-128"/>
              </a:rPr>
              <a:t>." -- </a:t>
            </a:r>
            <a:r>
              <a:rPr lang="en-GB" sz="2400" b="1" dirty="0">
                <a:solidFill>
                  <a:srgbClr val="EAEAEA"/>
                </a:solidFill>
                <a:effectLst>
                  <a:outerShdw blurRad="38100" dist="38100" dir="2700000" algn="tl">
                    <a:srgbClr val="000000">
                      <a:alpha val="43137"/>
                    </a:srgbClr>
                  </a:outerShdw>
                </a:effectLst>
                <a:latin typeface="Verdana" charset="0"/>
                <a:ea typeface="MS Gothic" charset="-128"/>
              </a:rPr>
              <a:t>Norman Thomas. </a:t>
            </a:r>
            <a:r>
              <a:rPr lang="en-GB" sz="2400" dirty="0">
                <a:solidFill>
                  <a:srgbClr val="EAEAEA"/>
                </a:solidFill>
                <a:effectLst>
                  <a:outerShdw blurRad="38100" dist="38100" dir="2700000" algn="tl">
                    <a:srgbClr val="000000">
                      <a:alpha val="43137"/>
                    </a:srgbClr>
                  </a:outerShdw>
                </a:effectLst>
                <a:latin typeface="Verdana" charset="0"/>
                <a:ea typeface="MS Gothic" charset="-128"/>
              </a:rPr>
              <a:t> Six-time U.S. Presidential candidate for the Socialist Party of America </a:t>
            </a:r>
          </a:p>
          <a:p>
            <a:pPr>
              <a:lnSpc>
                <a:spcPct val="80000"/>
              </a:lnSpc>
              <a:spcBef>
                <a:spcPts val="600"/>
              </a:spcBef>
              <a:buClrTx/>
              <a:buFontTx/>
              <a:buNone/>
            </a:pPr>
            <a:endParaRPr lang="en-GB" sz="24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80000"/>
              </a:lnSpc>
              <a:spcBef>
                <a:spcPts val="600"/>
              </a:spcBef>
              <a:buClr>
                <a:srgbClr val="EEC85E"/>
              </a:buClr>
              <a:buSzPct val="70000"/>
              <a:buFont typeface="Wingdings" charset="2"/>
              <a:buChar char=""/>
            </a:pPr>
            <a:r>
              <a:rPr lang="en-GB" sz="2400" dirty="0">
                <a:solidFill>
                  <a:srgbClr val="EAEAEA"/>
                </a:solidFill>
                <a:effectLst>
                  <a:outerShdw blurRad="38100" dist="38100" dir="2700000" algn="tl">
                    <a:srgbClr val="000000">
                      <a:alpha val="43137"/>
                    </a:srgbClr>
                  </a:outerShdw>
                </a:effectLst>
                <a:latin typeface="Verdana" charset="0"/>
                <a:ea typeface="MS Gothic" charset="-128"/>
              </a:rPr>
              <a:t>Norman Thomas and Gus Hall, the U.S. Communist Party Candidate, both quit American politics, agreeing that the Republican and Democratic parties by 1970 had adopted every plank of the Socialist Party and they no longer had an alternate party platform on which to run.</a:t>
            </a:r>
            <a:br>
              <a:rPr lang="en-GB" sz="2400" dirty="0">
                <a:solidFill>
                  <a:srgbClr val="EAEAEA"/>
                </a:solidFill>
                <a:effectLst>
                  <a:outerShdw blurRad="38100" dist="38100" dir="2700000" algn="tl">
                    <a:srgbClr val="000000">
                      <a:alpha val="43137"/>
                    </a:srgbClr>
                  </a:outerShdw>
                </a:effectLst>
                <a:latin typeface="Verdana" charset="0"/>
                <a:ea typeface="MS Gothic" charset="-128"/>
              </a:rPr>
            </a:br>
            <a:endParaRPr lang="en-GB" sz="2400" dirty="0">
              <a:solidFill>
                <a:srgbClr val="EAEAEA"/>
              </a:solidFill>
              <a:effectLst>
                <a:outerShdw blurRad="38100" dist="38100" dir="2700000" algn="tl">
                  <a:srgbClr val="000000">
                    <a:alpha val="43137"/>
                  </a:srgbClr>
                </a:outerShdw>
              </a:effectLst>
              <a:latin typeface="Verdana" charset="0"/>
              <a:ea typeface="MS Gothic" charset="-128"/>
            </a:endParaRPr>
          </a:p>
        </p:txBody>
      </p:sp>
    </p:spTree>
    <p:extLst>
      <p:ext uri="{BB962C8B-B14F-4D97-AF65-F5344CB8AC3E}">
        <p14:creationId xmlns:p14="http://schemas.microsoft.com/office/powerpoint/2010/main" val="924687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533400" y="457200"/>
            <a:ext cx="8229600" cy="16002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a:solidFill>
                  <a:srgbClr val="FFFFCC"/>
                </a:solidFill>
                <a:effectLst>
                  <a:outerShdw blurRad="38100" dist="38100" dir="2700000" algn="tl">
                    <a:srgbClr val="000000">
                      <a:alpha val="43137"/>
                    </a:srgbClr>
                  </a:outerShdw>
                </a:effectLst>
              </a:rPr>
              <a:t>Implications for the Economy:</a:t>
            </a:r>
            <a:br>
              <a:rPr lang="en-GB" sz="4800" dirty="0">
                <a:solidFill>
                  <a:srgbClr val="FFFFCC"/>
                </a:solidFill>
                <a:effectLst>
                  <a:outerShdw blurRad="38100" dist="38100" dir="2700000" algn="tl">
                    <a:srgbClr val="000000">
                      <a:alpha val="43137"/>
                    </a:srgbClr>
                  </a:outerShdw>
                </a:effectLst>
              </a:rPr>
            </a:br>
            <a:r>
              <a:rPr lang="en-GB" sz="4800" dirty="0">
                <a:solidFill>
                  <a:srgbClr val="FFFFCC"/>
                </a:solidFill>
                <a:effectLst>
                  <a:outerShdw blurRad="38100" dist="38100" dir="2700000" algn="tl">
                    <a:srgbClr val="000000">
                      <a:alpha val="43137"/>
                    </a:srgbClr>
                  </a:outerShdw>
                </a:effectLst>
              </a:rPr>
              <a:t>How We Got Here</a:t>
            </a:r>
          </a:p>
        </p:txBody>
      </p:sp>
      <p:sp>
        <p:nvSpPr>
          <p:cNvPr id="35842" name="Text Box 2"/>
          <p:cNvSpPr txBox="1">
            <a:spLocks noChangeArrowheads="1"/>
          </p:cNvSpPr>
          <p:nvPr/>
        </p:nvSpPr>
        <p:spPr bwMode="auto">
          <a:xfrm>
            <a:off x="457200" y="1990725"/>
            <a:ext cx="8229600" cy="486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The recession was caused by too much easy money (i.e. too much debt).</a:t>
            </a:r>
          </a:p>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Pushed along by political choices, not market choices.</a:t>
            </a:r>
          </a:p>
          <a:p>
            <a:pPr>
              <a:lnSpc>
                <a:spcPct val="90000"/>
              </a:lnSpc>
              <a:spcBef>
                <a:spcPts val="600"/>
              </a:spcBef>
              <a:buClr>
                <a:srgbClr val="EEC85E"/>
              </a:buClr>
              <a:buSzPct val="70000"/>
              <a:buFont typeface="Wingdings" charset="2"/>
              <a:buChar char=""/>
            </a:pPr>
            <a:r>
              <a:rPr lang="en-GB" sz="3600" dirty="0" smtClean="0">
                <a:solidFill>
                  <a:srgbClr val="EAEAEA"/>
                </a:solidFill>
                <a:effectLst>
                  <a:outerShdw blurRad="38100" dist="38100" dir="2700000" algn="tl">
                    <a:srgbClr val="000000">
                      <a:alpha val="43137"/>
                    </a:srgbClr>
                  </a:outerShdw>
                </a:effectLst>
                <a:latin typeface="Verdana" charset="0"/>
                <a:ea typeface="MS Gothic" charset="-128"/>
              </a:rPr>
              <a:t>The resulting </a:t>
            </a:r>
            <a:r>
              <a:rPr lang="en-GB" sz="3600" dirty="0">
                <a:solidFill>
                  <a:srgbClr val="EAEAEA"/>
                </a:solidFill>
                <a:effectLst>
                  <a:outerShdw blurRad="38100" dist="38100" dir="2700000" algn="tl">
                    <a:srgbClr val="000000">
                      <a:alpha val="43137"/>
                    </a:srgbClr>
                  </a:outerShdw>
                </a:effectLst>
                <a:latin typeface="Verdana" charset="0"/>
                <a:ea typeface="MS Gothic" charset="-128"/>
              </a:rPr>
              <a:t>misallocation of resources (</a:t>
            </a:r>
            <a:r>
              <a:rPr lang="en-GB" sz="3600" dirty="0" err="1">
                <a:solidFill>
                  <a:srgbClr val="EAEAEA"/>
                </a:solidFill>
                <a:effectLst>
                  <a:outerShdw blurRad="38100" dist="38100" dir="2700000" algn="tl">
                    <a:srgbClr val="000000">
                      <a:alpha val="43137"/>
                    </a:srgbClr>
                  </a:outerShdw>
                </a:effectLst>
                <a:latin typeface="Verdana" charset="0"/>
                <a:ea typeface="MS Gothic" charset="-128"/>
              </a:rPr>
              <a:t>Misean</a:t>
            </a:r>
            <a:r>
              <a:rPr lang="en-GB" sz="3600" dirty="0">
                <a:solidFill>
                  <a:srgbClr val="EAEAEA"/>
                </a:solidFill>
                <a:effectLst>
                  <a:outerShdw blurRad="38100" dist="38100" dir="2700000" algn="tl">
                    <a:srgbClr val="000000">
                      <a:alpha val="43137"/>
                    </a:srgbClr>
                  </a:outerShdw>
                </a:effectLst>
                <a:latin typeface="Verdana" charset="0"/>
                <a:ea typeface="MS Gothic" charset="-128"/>
              </a:rPr>
              <a:t> “</a:t>
            </a:r>
            <a:r>
              <a:rPr lang="en-GB" sz="3600" dirty="0" err="1">
                <a:solidFill>
                  <a:srgbClr val="EAEAEA"/>
                </a:solidFill>
                <a:effectLst>
                  <a:outerShdw blurRad="38100" dist="38100" dir="2700000" algn="tl">
                    <a:srgbClr val="000000">
                      <a:alpha val="43137"/>
                    </a:srgbClr>
                  </a:outerShdw>
                </a:effectLst>
                <a:latin typeface="Verdana" charset="0"/>
                <a:ea typeface="MS Gothic" charset="-128"/>
              </a:rPr>
              <a:t>malinvestment</a:t>
            </a:r>
            <a:r>
              <a:rPr lang="en-GB" sz="3600" dirty="0">
                <a:solidFill>
                  <a:srgbClr val="EAEAEA"/>
                </a:solidFill>
                <a:effectLst>
                  <a:outerShdw blurRad="38100" dist="38100" dir="2700000" algn="tl">
                    <a:srgbClr val="000000">
                      <a:alpha val="43137"/>
                    </a:srgbClr>
                  </a:outerShdw>
                </a:effectLst>
                <a:latin typeface="Verdana" charset="0"/>
                <a:ea typeface="MS Gothic" charset="-128"/>
              </a:rPr>
              <a:t>”) needed to be restructured.</a:t>
            </a:r>
          </a:p>
          <a:p>
            <a:pPr>
              <a:lnSpc>
                <a:spcPct val="90000"/>
              </a:lnSpc>
              <a:spcBef>
                <a:spcPts val="600"/>
              </a:spcBef>
              <a:buClrTx/>
              <a:buFontTx/>
              <a:buNone/>
            </a:pPr>
            <a:endParaRPr lang="en-GB" sz="3600" dirty="0">
              <a:solidFill>
                <a:srgbClr val="EAEAEA"/>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358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533400" y="457200"/>
            <a:ext cx="8229600" cy="16002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dirty="0">
                <a:solidFill>
                  <a:srgbClr val="FFFFCC"/>
                </a:solidFill>
                <a:effectLst>
                  <a:outerShdw blurRad="38100" dist="38100" dir="2700000" algn="tl">
                    <a:srgbClr val="000000">
                      <a:alpha val="43137"/>
                    </a:srgbClr>
                  </a:outerShdw>
                </a:effectLst>
              </a:rPr>
              <a:t>Implications for the Economy:</a:t>
            </a:r>
            <a:br>
              <a:rPr lang="en-GB" sz="4800" dirty="0">
                <a:solidFill>
                  <a:srgbClr val="FFFFCC"/>
                </a:solidFill>
                <a:effectLst>
                  <a:outerShdw blurRad="38100" dist="38100" dir="2700000" algn="tl">
                    <a:srgbClr val="000000">
                      <a:alpha val="43137"/>
                    </a:srgbClr>
                  </a:outerShdw>
                </a:effectLst>
              </a:rPr>
            </a:br>
            <a:r>
              <a:rPr lang="en-GB" sz="4800" dirty="0">
                <a:solidFill>
                  <a:srgbClr val="FFFFCC"/>
                </a:solidFill>
                <a:effectLst>
                  <a:outerShdw blurRad="38100" dist="38100" dir="2700000" algn="tl">
                    <a:srgbClr val="000000">
                      <a:alpha val="43137"/>
                    </a:srgbClr>
                  </a:outerShdw>
                </a:effectLst>
              </a:rPr>
              <a:t>Where We Are Going</a:t>
            </a:r>
          </a:p>
        </p:txBody>
      </p:sp>
      <p:sp>
        <p:nvSpPr>
          <p:cNvPr id="36866" name="Text Box 2"/>
          <p:cNvSpPr txBox="1">
            <a:spLocks noChangeArrowheads="1"/>
          </p:cNvSpPr>
          <p:nvPr/>
        </p:nvSpPr>
        <p:spPr bwMode="auto">
          <a:xfrm>
            <a:off x="457200" y="1990725"/>
            <a:ext cx="8229600" cy="486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marL="0" indent="0">
              <a:lnSpc>
                <a:spcPct val="90000"/>
              </a:lnSpc>
              <a:spcBef>
                <a:spcPts val="600"/>
              </a:spcBef>
              <a:buClr>
                <a:srgbClr val="EEC85E"/>
              </a:buClr>
              <a:buSzPct val="70000"/>
            </a:pPr>
            <a:r>
              <a:rPr lang="en-GB" sz="3600" dirty="0">
                <a:solidFill>
                  <a:srgbClr val="EAEAEA"/>
                </a:solidFill>
                <a:effectLst>
                  <a:outerShdw blurRad="38100" dist="38100" dir="2700000" algn="tl">
                    <a:srgbClr val="000000">
                      <a:alpha val="43137"/>
                    </a:srgbClr>
                  </a:outerShdw>
                </a:effectLst>
                <a:latin typeface="Verdana" charset="0"/>
                <a:ea typeface="MS Gothic" charset="-128"/>
              </a:rPr>
              <a:t>A strong economy requires:</a:t>
            </a:r>
          </a:p>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1) Sound currency </a:t>
            </a:r>
            <a:r>
              <a:rPr lang="en-GB" sz="3600" dirty="0" smtClean="0">
                <a:solidFill>
                  <a:srgbClr val="EAEAEA"/>
                </a:solidFill>
                <a:effectLst>
                  <a:outerShdw blurRad="38100" dist="38100" dir="2700000" algn="tl">
                    <a:srgbClr val="000000">
                      <a:alpha val="43137"/>
                    </a:srgbClr>
                  </a:outerShdw>
                </a:effectLst>
                <a:latin typeface="Verdana" charset="0"/>
                <a:ea typeface="MS Gothic" charset="-128"/>
              </a:rPr>
              <a:t>(not).</a:t>
            </a:r>
            <a:endParaRPr lang="en-GB" sz="3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2) Free trade </a:t>
            </a:r>
            <a:r>
              <a:rPr lang="en-GB" sz="3600" dirty="0" smtClean="0">
                <a:solidFill>
                  <a:srgbClr val="EAEAEA"/>
                </a:solidFill>
                <a:effectLst>
                  <a:outerShdw blurRad="38100" dist="38100" dir="2700000" algn="tl">
                    <a:srgbClr val="000000">
                      <a:alpha val="43137"/>
                    </a:srgbClr>
                  </a:outerShdw>
                </a:effectLst>
                <a:latin typeface="Verdana" charset="0"/>
                <a:ea typeface="MS Gothic" charset="-128"/>
              </a:rPr>
              <a:t>(not).</a:t>
            </a:r>
            <a:endParaRPr lang="en-GB" sz="3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3) Incentives to work, produce, save, and invest </a:t>
            </a:r>
            <a:r>
              <a:rPr lang="en-GB" sz="3600" dirty="0" smtClean="0">
                <a:solidFill>
                  <a:srgbClr val="EAEAEA"/>
                </a:solidFill>
                <a:effectLst>
                  <a:outerShdw blurRad="38100" dist="38100" dir="2700000" algn="tl">
                    <a:srgbClr val="000000">
                      <a:alpha val="43137"/>
                    </a:srgbClr>
                  </a:outerShdw>
                </a:effectLst>
                <a:latin typeface="Verdana" charset="0"/>
                <a:ea typeface="MS Gothic" charset="-128"/>
              </a:rPr>
              <a:t>(not).</a:t>
            </a:r>
            <a:endParaRPr lang="en-GB" sz="3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4) Deregulated markets </a:t>
            </a:r>
            <a:r>
              <a:rPr lang="en-GB" sz="3600" dirty="0" smtClean="0">
                <a:solidFill>
                  <a:srgbClr val="EAEAEA"/>
                </a:solidFill>
                <a:effectLst>
                  <a:outerShdw blurRad="38100" dist="38100" dir="2700000" algn="tl">
                    <a:srgbClr val="000000">
                      <a:alpha val="43137"/>
                    </a:srgbClr>
                  </a:outerShdw>
                </a:effectLst>
                <a:latin typeface="Verdana" charset="0"/>
                <a:ea typeface="MS Gothic" charset="-128"/>
              </a:rPr>
              <a:t>(not).</a:t>
            </a:r>
            <a:endParaRPr lang="en-GB" sz="3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90000"/>
              </a:lnSpc>
              <a:spcBef>
                <a:spcPts val="600"/>
              </a:spcBef>
              <a:buClr>
                <a:srgbClr val="EEC85E"/>
              </a:buClr>
              <a:buSzPct val="70000"/>
              <a:buFont typeface="Wingdings" charset="2"/>
              <a:buChar char=""/>
            </a:pPr>
            <a:r>
              <a:rPr lang="en-GB" sz="3600" dirty="0">
                <a:solidFill>
                  <a:srgbClr val="EAEAEA"/>
                </a:solidFill>
                <a:effectLst>
                  <a:outerShdw blurRad="38100" dist="38100" dir="2700000" algn="tl">
                    <a:srgbClr val="000000">
                      <a:alpha val="43137"/>
                    </a:srgbClr>
                  </a:outerShdw>
                </a:effectLst>
                <a:latin typeface="Verdana" charset="0"/>
                <a:ea typeface="MS Gothic" charset="-128"/>
              </a:rPr>
              <a:t>5) Limited government </a:t>
            </a:r>
            <a:r>
              <a:rPr lang="en-GB" sz="3600" dirty="0" smtClean="0">
                <a:solidFill>
                  <a:srgbClr val="EAEAEA"/>
                </a:solidFill>
                <a:effectLst>
                  <a:outerShdw blurRad="38100" dist="38100" dir="2700000" algn="tl">
                    <a:srgbClr val="000000">
                      <a:alpha val="43137"/>
                    </a:srgbClr>
                  </a:outerShdw>
                </a:effectLst>
                <a:latin typeface="Verdana" charset="0"/>
                <a:ea typeface="MS Gothic" charset="-128"/>
              </a:rPr>
              <a:t>(not).</a:t>
            </a:r>
            <a:endParaRPr lang="en-GB" sz="3600" dirty="0">
              <a:solidFill>
                <a:srgbClr val="EAEAEA"/>
              </a:solidFill>
              <a:effectLst>
                <a:outerShdw blurRad="38100" dist="38100" dir="2700000" algn="tl">
                  <a:srgbClr val="000000">
                    <a:alpha val="43137"/>
                  </a:srgbClr>
                </a:outerShdw>
              </a:effectLst>
              <a:latin typeface="Verdana" charset="0"/>
              <a:ea typeface="MS Gothic" charset="-128"/>
            </a:endParaRPr>
          </a:p>
          <a:p>
            <a:pPr>
              <a:lnSpc>
                <a:spcPct val="90000"/>
              </a:lnSpc>
              <a:spcBef>
                <a:spcPts val="600"/>
              </a:spcBef>
              <a:buClrTx/>
              <a:buFontTx/>
              <a:buNone/>
            </a:pPr>
            <a:endParaRPr lang="en-GB" sz="3600" dirty="0">
              <a:solidFill>
                <a:srgbClr val="EAEAEA"/>
              </a:solidFill>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368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277813"/>
            <a:ext cx="8224838" cy="147796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More Economic Freedom Equals More Economic Wealth</a:t>
            </a:r>
          </a:p>
        </p:txBody>
      </p:sp>
      <p:graphicFrame>
        <p:nvGraphicFramePr>
          <p:cNvPr id="38914" name="Object 2"/>
          <p:cNvGraphicFramePr>
            <a:graphicFrameLocks noChangeAspect="1"/>
          </p:cNvGraphicFramePr>
          <p:nvPr>
            <p:extLst>
              <p:ext uri="{D42A27DB-BD31-4B8C-83A1-F6EECF244321}">
                <p14:modId xmlns:p14="http://schemas.microsoft.com/office/powerpoint/2010/main" val="1389079492"/>
              </p:ext>
            </p:extLst>
          </p:nvPr>
        </p:nvGraphicFramePr>
        <p:xfrm>
          <a:off x="0" y="1600200"/>
          <a:ext cx="9144000" cy="5257800"/>
        </p:xfrm>
        <a:graphic>
          <a:graphicData uri="http://schemas.openxmlformats.org/presentationml/2006/ole">
            <mc:AlternateContent xmlns:mc="http://schemas.openxmlformats.org/markup-compatibility/2006">
              <mc:Choice xmlns:v="urn:schemas-microsoft-com:vml" Requires="v">
                <p:oleObj spid="_x0000_s38974" r:id="rId4" imgW="9144360" imgH="5258160" progId="">
                  <p:embed/>
                </p:oleObj>
              </mc:Choice>
              <mc:Fallback>
                <p:oleObj r:id="rId4" imgW="9144360" imgH="52581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Chart 3"/>
          <p:cNvGraphicFramePr>
            <a:graphicFrameLocks noGrp="1"/>
          </p:cNvGraphicFramePr>
          <p:nvPr>
            <p:extLst>
              <p:ext uri="{D42A27DB-BD31-4B8C-83A1-F6EECF244321}">
                <p14:modId xmlns:p14="http://schemas.microsoft.com/office/powerpoint/2010/main" val="1234216277"/>
              </p:ext>
            </p:extLst>
          </p:nvPr>
        </p:nvGraphicFramePr>
        <p:xfrm>
          <a:off x="304800" y="1600200"/>
          <a:ext cx="8582025" cy="5257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457200" y="277813"/>
            <a:ext cx="8224838" cy="147796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Less Economic Freedom Equals Less Economic Wealth</a:t>
            </a:r>
          </a:p>
        </p:txBody>
      </p:sp>
      <p:graphicFrame>
        <p:nvGraphicFramePr>
          <p:cNvPr id="39938" name="Object 2"/>
          <p:cNvGraphicFramePr>
            <a:graphicFrameLocks noChangeAspect="1"/>
          </p:cNvGraphicFramePr>
          <p:nvPr>
            <p:extLst>
              <p:ext uri="{D42A27DB-BD31-4B8C-83A1-F6EECF244321}">
                <p14:modId xmlns:p14="http://schemas.microsoft.com/office/powerpoint/2010/main" val="2175318330"/>
              </p:ext>
            </p:extLst>
          </p:nvPr>
        </p:nvGraphicFramePr>
        <p:xfrm>
          <a:off x="0" y="1600200"/>
          <a:ext cx="9144000" cy="5257800"/>
        </p:xfrm>
        <a:graphic>
          <a:graphicData uri="http://schemas.openxmlformats.org/presentationml/2006/ole">
            <mc:AlternateContent xmlns:mc="http://schemas.openxmlformats.org/markup-compatibility/2006">
              <mc:Choice xmlns:v="urn:schemas-microsoft-com:vml" Requires="v">
                <p:oleObj spid="_x0000_s39998" r:id="rId4" imgW="9144360" imgH="5258160" progId="">
                  <p:embed/>
                </p:oleObj>
              </mc:Choice>
              <mc:Fallback>
                <p:oleObj r:id="rId4" imgW="9144360" imgH="52581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Chart 3"/>
          <p:cNvGraphicFramePr>
            <a:graphicFrameLocks noGrp="1"/>
          </p:cNvGraphicFramePr>
          <p:nvPr>
            <p:extLst>
              <p:ext uri="{D42A27DB-BD31-4B8C-83A1-F6EECF244321}">
                <p14:modId xmlns:p14="http://schemas.microsoft.com/office/powerpoint/2010/main" val="3954582444"/>
              </p:ext>
            </p:extLst>
          </p:nvPr>
        </p:nvGraphicFramePr>
        <p:xfrm>
          <a:off x="304800" y="1676400"/>
          <a:ext cx="8582025" cy="5181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457200" y="277813"/>
            <a:ext cx="8224838" cy="1477962"/>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Monetary </a:t>
            </a:r>
            <a:r>
              <a:rPr lang="en-GB" dirty="0" smtClean="0">
                <a:solidFill>
                  <a:srgbClr val="FFFFCC"/>
                </a:solidFill>
                <a:effectLst>
                  <a:outerShdw blurRad="38100" dist="38100" dir="2700000" algn="tl">
                    <a:srgbClr val="000000">
                      <a:alpha val="43137"/>
                    </a:srgbClr>
                  </a:outerShdw>
                </a:effectLst>
              </a:rPr>
              <a:t>Base: More Than Tripled Since 2008</a:t>
            </a:r>
            <a:endParaRPr lang="en-GB" dirty="0">
              <a:solidFill>
                <a:srgbClr val="FFFFCC"/>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4"/>
            <a:ext cx="9143999" cy="521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76200" y="277813"/>
            <a:ext cx="8991600" cy="712787"/>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effectLst>
                  <a:outerShdw blurRad="38100" dist="38100" dir="2700000" algn="tl">
                    <a:srgbClr val="000000">
                      <a:alpha val="43137"/>
                    </a:srgbClr>
                  </a:outerShdw>
                </a:effectLst>
              </a:rPr>
              <a:t>Federal E</a:t>
            </a:r>
            <a:r>
              <a:rPr lang="en-US" sz="3200" dirty="0" smtClean="0">
                <a:effectLst>
                  <a:outerShdw blurRad="38100" dist="38100" dir="2700000" algn="tl">
                    <a:srgbClr val="000000">
                      <a:alpha val="43137"/>
                    </a:srgbClr>
                  </a:outerShdw>
                </a:effectLst>
              </a:rPr>
              <a:t>xpenditures – “Capture the Baseline”</a:t>
            </a:r>
            <a:endParaRPr lang="en-US" sz="3200" dirty="0">
              <a:effectLst>
                <a:outerShdw blurRad="38100" dist="38100" dir="2700000" algn="tl">
                  <a:srgbClr val="000000">
                    <a:alpha val="43137"/>
                  </a:srgbClr>
                </a:outerShdw>
              </a:effectLst>
            </a:endParaRPr>
          </a:p>
        </p:txBody>
      </p:sp>
      <p:pic>
        <p:nvPicPr>
          <p:cNvPr id="409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8991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4105701" y="2133600"/>
            <a:ext cx="0" cy="38100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5524500" y="2133600"/>
            <a:ext cx="38100" cy="38100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76200" y="1"/>
            <a:ext cx="8991600" cy="1295400"/>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ffectLst>
                  <a:outerShdw blurRad="38100" dist="38100" dir="2700000" algn="tl">
                    <a:srgbClr val="000000">
                      <a:alpha val="43137"/>
                    </a:srgbClr>
                  </a:outerShdw>
                </a:effectLst>
              </a:rPr>
              <a:t>Ben Bernanke, “There is no relationship between monetary policy and prices.”</a:t>
            </a:r>
            <a:endParaRPr lang="en-US" sz="3200" dirty="0">
              <a:effectLst>
                <a:outerShdw blurRad="38100" dist="38100" dir="2700000" algn="tl">
                  <a:srgbClr val="000000">
                    <a:alpha val="43137"/>
                  </a:srgbClr>
                </a:outerShdw>
              </a:effectLst>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95400"/>
            <a:ext cx="853440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587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34119" y="0"/>
            <a:ext cx="8991600" cy="979244"/>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ffectLst>
                  <a:outerShdw blurRad="38100" dist="38100" dir="2700000" algn="tl">
                    <a:srgbClr val="000000">
                      <a:alpha val="43137"/>
                    </a:srgbClr>
                  </a:outerShdw>
                </a:effectLst>
              </a:rPr>
              <a:t>Unemployment Down as Millions of People Drop Out of the Labor Force</a:t>
            </a:r>
            <a:endParaRPr lang="en-US" sz="3200" dirty="0">
              <a:effectLst>
                <a:outerShdw blurRad="38100" dist="38100" dir="2700000" algn="tl">
                  <a:srgbClr val="000000">
                    <a:alpha val="43137"/>
                  </a:srgbClr>
                </a:outerShdw>
              </a:effectLst>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79244"/>
            <a:ext cx="9144001"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841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820863"/>
          </a:xfrm>
        </p:spPr>
        <p:txBody>
          <a:bodyPr/>
          <a:lstStyle/>
          <a:p>
            <a:pPr algn="ctr"/>
            <a:r>
              <a:rPr lang="en-US" dirty="0" smtClean="0">
                <a:hlinkClick r:id="rId2"/>
              </a:rPr>
              <a:t/>
            </a:r>
            <a:br>
              <a:rPr lang="en-US" dirty="0" smtClean="0">
                <a:hlinkClick r:id="rId2"/>
              </a:rPr>
            </a:br>
            <a:r>
              <a:rPr lang="en-GB" dirty="0" smtClean="0">
                <a:solidFill>
                  <a:srgbClr val="FFFFCC"/>
                </a:solidFill>
                <a:effectLst>
                  <a:outerShdw blurRad="38100" dist="38100" dir="2700000" algn="tl">
                    <a:srgbClr val="000000">
                      <a:alpha val="43137"/>
                    </a:srgbClr>
                  </a:outerShdw>
                </a:effectLst>
              </a:rPr>
              <a:t>Mayer </a:t>
            </a:r>
            <a:r>
              <a:rPr lang="en-GB" dirty="0" err="1" smtClean="0">
                <a:solidFill>
                  <a:srgbClr val="FFFFCC"/>
                </a:solidFill>
                <a:effectLst>
                  <a:outerShdw blurRad="38100" dist="38100" dir="2700000" algn="tl">
                    <a:srgbClr val="000000">
                      <a:alpha val="43137"/>
                    </a:srgbClr>
                  </a:outerShdw>
                </a:effectLst>
              </a:rPr>
              <a:t>Amschel</a:t>
            </a:r>
            <a:r>
              <a:rPr lang="en-GB" dirty="0" smtClean="0">
                <a:solidFill>
                  <a:srgbClr val="FFFFCC"/>
                </a:solidFill>
                <a:effectLst>
                  <a:outerShdw blurRad="38100" dist="38100" dir="2700000" algn="tl">
                    <a:srgbClr val="000000">
                      <a:alpha val="43137"/>
                    </a:srgbClr>
                  </a:outerShdw>
                </a:effectLst>
              </a:rPr>
              <a:t> Rothschild</a:t>
            </a:r>
            <a:endParaRPr lang="en-US" dirty="0"/>
          </a:p>
        </p:txBody>
      </p:sp>
      <p:sp>
        <p:nvSpPr>
          <p:cNvPr id="3" name="Content Placeholder 2"/>
          <p:cNvSpPr>
            <a:spLocks noGrp="1"/>
          </p:cNvSpPr>
          <p:nvPr>
            <p:ph idx="1"/>
          </p:nvPr>
        </p:nvSpPr>
        <p:spPr>
          <a:xfrm>
            <a:off x="533400" y="2209801"/>
            <a:ext cx="8221663" cy="1905000"/>
          </a:xfrm>
        </p:spPr>
        <p:txBody>
          <a:bodyPr/>
          <a:lstStyle/>
          <a:p>
            <a:r>
              <a:rPr lang="en-US" dirty="0" smtClean="0">
                <a:effectLst>
                  <a:outerShdw blurRad="38100" dist="38100" dir="2700000" algn="tl">
                    <a:srgbClr val="000000">
                      <a:alpha val="43137"/>
                    </a:srgbClr>
                  </a:outerShdw>
                </a:effectLst>
              </a:rPr>
              <a:t>“Give </a:t>
            </a:r>
            <a:r>
              <a:rPr lang="en-US" dirty="0">
                <a:effectLst>
                  <a:outerShdw blurRad="38100" dist="38100" dir="2700000" algn="tl">
                    <a:srgbClr val="000000">
                      <a:alpha val="43137"/>
                    </a:srgbClr>
                  </a:outerShdw>
                </a:effectLst>
              </a:rPr>
              <a:t>me control of a nation's money and I care not who makes her laws</a:t>
            </a:r>
            <a:r>
              <a:rPr lang="en-US" dirty="0" smtClean="0">
                <a:effectLst>
                  <a:outerShdw blurRad="38100" dist="38100" dir="2700000" algn="tl">
                    <a:srgbClr val="000000">
                      <a:alpha val="43137"/>
                    </a:srgbClr>
                  </a:outerShdw>
                </a:effectLst>
              </a:rPr>
              <a:t>.” </a:t>
            </a:r>
            <a:r>
              <a:rPr lang="en-US" dirty="0"/>
              <a:t/>
            </a:r>
            <a:br>
              <a:rPr lang="en-US" dirty="0"/>
            </a:br>
            <a:endParaRPr lang="en-US" dirty="0"/>
          </a:p>
        </p:txBody>
      </p:sp>
    </p:spTree>
    <p:extLst>
      <p:ext uri="{BB962C8B-B14F-4D97-AF65-F5344CB8AC3E}">
        <p14:creationId xmlns:p14="http://schemas.microsoft.com/office/powerpoint/2010/main" val="2960727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34119" y="0"/>
            <a:ext cx="8991600" cy="762000"/>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ffectLst>
                  <a:outerShdw blurRad="38100" dist="38100" dir="2700000" algn="tl">
                    <a:srgbClr val="000000">
                      <a:alpha val="43137"/>
                    </a:srgbClr>
                  </a:outerShdw>
                </a:effectLst>
              </a:rPr>
              <a:t>Record Number of Long-Term Unemployed</a:t>
            </a:r>
            <a:endParaRPr lang="en-US" sz="3200" dirty="0">
              <a:effectLst>
                <a:outerShdw blurRad="38100" dist="38100" dir="2700000" algn="tl">
                  <a:srgbClr val="000000">
                    <a:alpha val="43137"/>
                  </a:srgbClr>
                </a:outerShdw>
              </a:effectLst>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04863"/>
            <a:ext cx="8888413"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890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34119" y="0"/>
            <a:ext cx="8991600" cy="762000"/>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ffectLst>
                  <a:outerShdw blurRad="38100" dist="38100" dir="2700000" algn="tl">
                    <a:srgbClr val="000000">
                      <a:alpha val="43137"/>
                    </a:srgbClr>
                  </a:outerShdw>
                </a:effectLst>
              </a:rPr>
              <a:t>Record Percent of Long-Term Unemployed</a:t>
            </a:r>
            <a:endParaRPr lang="en-US" sz="3200" dirty="0">
              <a:effectLst>
                <a:outerShdw blurRad="38100" dist="38100" dir="2700000" algn="tl">
                  <a:srgbClr val="000000">
                    <a:alpha val="43137"/>
                  </a:srgbClr>
                </a:outerShdw>
              </a:effectLst>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1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3674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34119" y="0"/>
            <a:ext cx="8991600" cy="979244"/>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effectLst>
                  <a:outerShdw blurRad="38100" dist="38100" dir="2700000" algn="tl">
                    <a:srgbClr val="000000">
                      <a:alpha val="43137"/>
                    </a:srgbClr>
                  </a:outerShdw>
                </a:effectLst>
              </a:rPr>
              <a:t>Real Unemployment Near 23%</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hlinkClick r:id="rId3"/>
              </a:rPr>
              <a:t>www.shadowstats.com</a:t>
            </a:r>
            <a:endParaRPr lang="en-US" sz="3200" dirty="0">
              <a:effectLst>
                <a:outerShdw blurRad="38100" dist="38100" dir="2700000" algn="tl">
                  <a:srgbClr val="000000">
                    <a:alpha val="43137"/>
                  </a:srgbClr>
                </a:outerShdw>
              </a:effectLst>
            </a:endParaRPr>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763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191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457200" y="277813"/>
            <a:ext cx="8223250" cy="1271587"/>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effectLst>
                  <a:outerShdw blurRad="38100" dist="38100" dir="2700000" algn="tl">
                    <a:srgbClr val="000000">
                      <a:alpha val="43137"/>
                    </a:srgbClr>
                  </a:outerShdw>
                </a:effectLst>
              </a:rPr>
              <a:t>U.S. Debt Clock</a:t>
            </a:r>
            <a:endParaRPr lang="en-US" dirty="0">
              <a:effectLst>
                <a:outerShdw blurRad="38100" dist="38100" dir="2700000" algn="tl">
                  <a:srgbClr val="000000">
                    <a:alpha val="43137"/>
                  </a:srgbClr>
                </a:outerShdw>
              </a:effectLst>
            </a:endParaRPr>
          </a:p>
        </p:txBody>
      </p:sp>
      <p:sp>
        <p:nvSpPr>
          <p:cNvPr id="41986" name="Text Box 2"/>
          <p:cNvSpPr txBox="1">
            <a:spLocks noChangeArrowheads="1"/>
          </p:cNvSpPr>
          <p:nvPr/>
        </p:nvSpPr>
        <p:spPr bwMode="auto">
          <a:xfrm>
            <a:off x="623887" y="1676400"/>
            <a:ext cx="7945437" cy="115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endParaRPr lang="en-US" dirty="0"/>
          </a:p>
          <a:p>
            <a:r>
              <a:rPr lang="en-US" dirty="0">
                <a:hlinkClick r:id="rId3"/>
              </a:rPr>
              <a:t>http://www.usdebtclock.org</a:t>
            </a:r>
            <a:r>
              <a:rPr lang="en-US" dirty="0" smtClean="0">
                <a:hlinkClick r:id="rId3"/>
              </a:rPr>
              <a:t>/</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457200" y="277813"/>
            <a:ext cx="8229600" cy="1139825"/>
          </a:xfrm>
          <a:ln/>
        </p:spPr>
        <p:txBody>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The End</a:t>
            </a:r>
          </a:p>
        </p:txBody>
      </p:sp>
      <p:sp>
        <p:nvSpPr>
          <p:cNvPr id="43010" name="Text Box 2"/>
          <p:cNvSpPr txBox="1">
            <a:spLocks noChangeArrowheads="1"/>
          </p:cNvSpPr>
          <p:nvPr/>
        </p:nvSpPr>
        <p:spPr bwMode="auto">
          <a:xfrm>
            <a:off x="457200" y="1600200"/>
            <a:ext cx="82296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SimSun" charset="-122"/>
              </a:defRPr>
            </a:lvl9pPr>
          </a:lstStyle>
          <a:p>
            <a:pPr hangingPunct="1">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Thank you for your attention.</a:t>
            </a:r>
          </a:p>
          <a:p>
            <a:pPr hangingPunct="1">
              <a:lnSpc>
                <a:spcPct val="100000"/>
              </a:lnSpc>
              <a:spcBef>
                <a:spcPts val="800"/>
              </a:spcBef>
              <a:buClr>
                <a:srgbClr val="EEC85E"/>
              </a:buClr>
              <a:buSzPct val="70000"/>
              <a:buFont typeface="Wingdings" charset="2"/>
              <a:buChar char=""/>
            </a:pPr>
            <a:r>
              <a:rPr lang="en-GB" sz="3200" dirty="0">
                <a:solidFill>
                  <a:srgbClr val="EAEAEA"/>
                </a:solidFill>
                <a:effectLst>
                  <a:outerShdw blurRad="38100" dist="38100" dir="2700000" algn="tl">
                    <a:srgbClr val="000000">
                      <a:alpha val="43137"/>
                    </a:srgbClr>
                  </a:outerShdw>
                </a:effectLst>
                <a:latin typeface="Verdana" charset="0"/>
                <a:ea typeface="MS Gothic" charset="-128"/>
              </a:rPr>
              <a:t>We have time for a few questions.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134938"/>
            <a:ext cx="8229600" cy="19653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FFCC"/>
                </a:solidFill>
                <a:effectLst>
                  <a:outerShdw blurRad="38100" dist="38100" dir="2700000" algn="tl">
                    <a:srgbClr val="000000">
                      <a:alpha val="43137"/>
                    </a:srgbClr>
                  </a:outerShdw>
                </a:effectLst>
              </a:rPr>
              <a:t>The Constitution Authorizes Congress to “Coin Money”</a:t>
            </a:r>
            <a:br>
              <a:rPr lang="en-GB" sz="4000" dirty="0">
                <a:solidFill>
                  <a:srgbClr val="FFFFCC"/>
                </a:solidFill>
                <a:effectLst>
                  <a:outerShdw blurRad="38100" dist="38100" dir="2700000" algn="tl">
                    <a:srgbClr val="000000">
                      <a:alpha val="43137"/>
                    </a:srgbClr>
                  </a:outerShdw>
                </a:effectLst>
              </a:rPr>
            </a:br>
            <a:r>
              <a:rPr lang="en-GB" sz="4000" dirty="0">
                <a:solidFill>
                  <a:srgbClr val="FFFFCC"/>
                </a:solidFill>
                <a:effectLst>
                  <a:outerShdw blurRad="38100" dist="38100" dir="2700000" algn="tl">
                    <a:srgbClr val="000000">
                      <a:alpha val="43137"/>
                    </a:srgbClr>
                  </a:outerShdw>
                </a:effectLst>
              </a:rPr>
              <a:t>(Article 1, Section 8)</a:t>
            </a:r>
          </a:p>
        </p:txBody>
      </p:sp>
      <p:sp>
        <p:nvSpPr>
          <p:cNvPr id="8194" name="Text Box 2"/>
          <p:cNvSpPr txBox="1">
            <a:spLocks noChangeArrowheads="1"/>
          </p:cNvSpPr>
          <p:nvPr/>
        </p:nvSpPr>
        <p:spPr bwMode="auto">
          <a:xfrm>
            <a:off x="457200" y="2193925"/>
            <a:ext cx="82296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36550" indent="-334963">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1pPr>
            <a:lvl2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charset="0"/>
                <a:ea typeface="SimSun" charset="-122"/>
              </a:defRPr>
            </a:lvl9pPr>
          </a:lstStyle>
          <a:p>
            <a:pPr>
              <a:lnSpc>
                <a:spcPct val="100000"/>
              </a:lnSpc>
              <a:spcBef>
                <a:spcPts val="800"/>
              </a:spcBef>
              <a:buClrTx/>
              <a:buFontTx/>
              <a:buNone/>
            </a:pPr>
            <a:r>
              <a:rPr lang="en-GB" sz="2800" dirty="0">
                <a:solidFill>
                  <a:srgbClr val="EAEAEA"/>
                </a:solidFill>
                <a:latin typeface="Verdana" charset="0"/>
                <a:ea typeface="MS Gothic" charset="-128"/>
              </a:rPr>
              <a:t>“</a:t>
            </a:r>
            <a:r>
              <a:rPr lang="en-GB" sz="2800" dirty="0">
                <a:solidFill>
                  <a:srgbClr val="EAEAEA"/>
                </a:solidFill>
                <a:effectLst>
                  <a:outerShdw blurRad="38100" dist="38100" dir="2700000" algn="tl">
                    <a:srgbClr val="000000">
                      <a:alpha val="43137"/>
                    </a:srgbClr>
                  </a:outerShdw>
                </a:effectLst>
                <a:latin typeface="Verdana" charset="0"/>
                <a:ea typeface="MS Gothic" charset="-128"/>
              </a:rPr>
              <a:t>The Congress shall have Power … To coin Money, regulate the Value thereof, and of foreign Coin, and fix the Standard of Weights and Measures;” </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“Coin Money” implies a precious metal based currency.</a:t>
            </a:r>
          </a:p>
          <a:p>
            <a:pPr>
              <a:lnSpc>
                <a:spcPct val="90000"/>
              </a:lnSpc>
              <a:spcBef>
                <a:spcPts val="700"/>
              </a:spcBef>
              <a:buClr>
                <a:srgbClr val="EEC85E"/>
              </a:buClr>
              <a:buSzPct val="70000"/>
              <a:buFont typeface="Wingdings" charset="2"/>
              <a:buChar char=""/>
            </a:pPr>
            <a:r>
              <a:rPr lang="en-GB" sz="2800" dirty="0">
                <a:solidFill>
                  <a:srgbClr val="EAEAEA"/>
                </a:solidFill>
                <a:effectLst>
                  <a:outerShdw blurRad="38100" dist="38100" dir="2700000" algn="tl">
                    <a:srgbClr val="000000">
                      <a:alpha val="43137"/>
                    </a:srgbClr>
                  </a:outerShdw>
                </a:effectLst>
                <a:latin typeface="Verdana" charset="0"/>
                <a:ea typeface="MS Gothic" charset="-128"/>
              </a:rPr>
              <a:t>The Founders didn't have to specifically proscribe against a fiat currency. It was widely understood at the time that money in whatever form had to be backed by precious metal(s).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276225"/>
            <a:ext cx="8228013" cy="1141413"/>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FFCC"/>
                </a:solidFill>
                <a:effectLst>
                  <a:outerShdw blurRad="38100" dist="38100" dir="2700000" algn="tl">
                    <a:srgbClr val="000000">
                      <a:alpha val="43137"/>
                    </a:srgbClr>
                  </a:outerShdw>
                </a:effectLst>
              </a:rPr>
              <a:t>Article 1, Section 10</a:t>
            </a:r>
          </a:p>
        </p:txBody>
      </p:sp>
      <p:sp>
        <p:nvSpPr>
          <p:cNvPr id="9218" name="Text Box 2"/>
          <p:cNvSpPr txBox="1">
            <a:spLocks noChangeArrowheads="1"/>
          </p:cNvSpPr>
          <p:nvPr/>
        </p:nvSpPr>
        <p:spPr bwMode="auto">
          <a:xfrm>
            <a:off x="457200" y="1600200"/>
            <a:ext cx="8228013" cy="453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2800" dirty="0">
                <a:solidFill>
                  <a:srgbClr val="EAEAEA"/>
                </a:solidFill>
                <a:latin typeface="Verdana" charset="0"/>
                <a:ea typeface="MS Gothic" charset="-128"/>
              </a:rPr>
              <a:t>"</a:t>
            </a:r>
            <a:r>
              <a:rPr lang="en-GB" sz="2800" dirty="0">
                <a:solidFill>
                  <a:srgbClr val="EAEAEA"/>
                </a:solidFill>
                <a:effectLst>
                  <a:outerShdw blurRad="38100" dist="38100" dir="2700000" algn="tl">
                    <a:srgbClr val="000000">
                      <a:alpha val="43137"/>
                    </a:srgbClr>
                  </a:outerShdw>
                </a:effectLst>
                <a:ea typeface="MS Gothic" charset="-128"/>
              </a:rPr>
              <a:t>No State shall … make any Thing but </a:t>
            </a:r>
            <a:r>
              <a:rPr lang="en-GB" sz="2800" b="1" dirty="0">
                <a:solidFill>
                  <a:srgbClr val="EAEAEA"/>
                </a:solidFill>
                <a:effectLst>
                  <a:outerShdw blurRad="38100" dist="38100" dir="2700000" algn="tl">
                    <a:srgbClr val="000000">
                      <a:alpha val="43137"/>
                    </a:srgbClr>
                  </a:outerShdw>
                </a:effectLst>
                <a:ea typeface="MS Gothic" charset="-128"/>
              </a:rPr>
              <a:t>gold and silver Coin</a:t>
            </a:r>
            <a:r>
              <a:rPr lang="en-GB" sz="2800" dirty="0">
                <a:solidFill>
                  <a:srgbClr val="EAEAEA"/>
                </a:solidFill>
                <a:effectLst>
                  <a:outerShdw blurRad="38100" dist="38100" dir="2700000" algn="tl">
                    <a:srgbClr val="000000">
                      <a:alpha val="43137"/>
                    </a:srgbClr>
                  </a:outerShdw>
                </a:effectLst>
                <a:ea typeface="MS Gothic" charset="-128"/>
              </a:rPr>
              <a:t> a Tender in Payment of Debts;” (emphasis mine)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439738"/>
            <a:ext cx="8229600" cy="13557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FFCC"/>
                </a:solidFill>
                <a:effectLst>
                  <a:outerShdw blurRad="38100" dist="38100" dir="2700000" algn="tl">
                    <a:srgbClr val="000000">
                      <a:alpha val="43137"/>
                    </a:srgbClr>
                  </a:outerShdw>
                </a:effectLst>
              </a:rPr>
              <a:t>Thomas Jefferson Warned Against Allowing Banks to Create Money</a:t>
            </a:r>
          </a:p>
        </p:txBody>
      </p:sp>
      <p:sp>
        <p:nvSpPr>
          <p:cNvPr id="10242" name="Text Box 2"/>
          <p:cNvSpPr txBox="1">
            <a:spLocks noChangeArrowheads="1"/>
          </p:cNvSpPr>
          <p:nvPr/>
        </p:nvSpPr>
        <p:spPr bwMode="auto">
          <a:xfrm>
            <a:off x="0" y="2362200"/>
            <a:ext cx="9144000" cy="285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3200" dirty="0" smtClean="0">
                <a:solidFill>
                  <a:srgbClr val="EAEAEA"/>
                </a:solidFill>
                <a:latin typeface="Arial" pitchFamily="34" charset="0"/>
                <a:ea typeface="MS Gothic" charset="-128"/>
                <a:cs typeface="Arial" pitchFamily="34" charset="0"/>
              </a:rPr>
              <a:t>"</a:t>
            </a:r>
            <a:r>
              <a:rPr lang="en-GB" sz="3200" dirty="0">
                <a:solidFill>
                  <a:srgbClr val="EAEAEA"/>
                </a:solidFill>
                <a:effectLst>
                  <a:outerShdw blurRad="38100" dist="38100" dir="2700000" algn="tl">
                    <a:srgbClr val="000000">
                      <a:alpha val="43137"/>
                    </a:srgbClr>
                  </a:outerShdw>
                </a:effectLst>
                <a:latin typeface="Arial" pitchFamily="34" charset="0"/>
                <a:ea typeface="MS Gothic" charset="-128"/>
                <a:cs typeface="Arial" pitchFamily="34" charset="0"/>
              </a:rPr>
              <a:t>The central bank is an institution of the most deadly hostility existing against the Principles and form of our Constitution. I am an Enemy to all banks discounting bills or notes for anything but Coin</a:t>
            </a:r>
            <a:r>
              <a:rPr lang="en-GB" sz="3200" dirty="0">
                <a:solidFill>
                  <a:srgbClr val="EAEAEA"/>
                </a:solidFill>
                <a:latin typeface="Arial" pitchFamily="34" charset="0"/>
                <a:ea typeface="MS Gothic" charset="-128"/>
                <a:cs typeface="Arial"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439738"/>
            <a:ext cx="8229600" cy="13557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FFCC"/>
                </a:solidFill>
                <a:effectLst>
                  <a:outerShdw blurRad="38100" dist="38100" dir="2700000" algn="tl">
                    <a:srgbClr val="000000">
                      <a:alpha val="43137"/>
                    </a:srgbClr>
                  </a:outerShdw>
                </a:effectLst>
              </a:rPr>
              <a:t>Abraham Lincoln Warned Against A Debased Currency</a:t>
            </a:r>
          </a:p>
        </p:txBody>
      </p:sp>
      <p:sp>
        <p:nvSpPr>
          <p:cNvPr id="11266" name="Text Box 2"/>
          <p:cNvSpPr txBox="1">
            <a:spLocks noChangeArrowheads="1"/>
          </p:cNvSpPr>
          <p:nvPr/>
        </p:nvSpPr>
        <p:spPr bwMode="auto">
          <a:xfrm>
            <a:off x="0" y="2286000"/>
            <a:ext cx="91440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3200" dirty="0" smtClean="0">
                <a:solidFill>
                  <a:srgbClr val="EAEAEA"/>
                </a:solidFill>
                <a:ea typeface="MS Gothic" charset="-128"/>
              </a:rPr>
              <a:t>“ </a:t>
            </a:r>
            <a:r>
              <a:rPr lang="en-GB" sz="3200" dirty="0">
                <a:solidFill>
                  <a:srgbClr val="EAEAEA"/>
                </a:solidFill>
                <a:effectLst>
                  <a:outerShdw blurRad="38100" dist="38100" dir="2700000" algn="tl">
                    <a:srgbClr val="000000">
                      <a:alpha val="43137"/>
                    </a:srgbClr>
                  </a:outerShdw>
                </a:effectLst>
                <a:ea typeface="MS Gothic" charset="-128"/>
              </a:rPr>
              <a:t>... no duty is more imperative on that Government, than the duty it owes the people, of furnishing them a sound and uniform currency.”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228601"/>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solidFill>
                  <a:srgbClr val="FFFFCC"/>
                </a:solidFill>
                <a:effectLst>
                  <a:outerShdw blurRad="38100" dist="38100" dir="2700000" algn="tl">
                    <a:srgbClr val="000000">
                      <a:alpha val="43137"/>
                    </a:srgbClr>
                  </a:outerShdw>
                </a:effectLst>
              </a:rPr>
              <a:t>Ludwig von </a:t>
            </a:r>
            <a:r>
              <a:rPr lang="en-GB" sz="3200" dirty="0" err="1">
                <a:solidFill>
                  <a:srgbClr val="FFFFCC"/>
                </a:solidFill>
                <a:effectLst>
                  <a:outerShdw blurRad="38100" dist="38100" dir="2700000" algn="tl">
                    <a:srgbClr val="000000">
                      <a:alpha val="43137"/>
                    </a:srgbClr>
                  </a:outerShdw>
                </a:effectLst>
              </a:rPr>
              <a:t>Mises</a:t>
            </a:r>
            <a:r>
              <a:rPr lang="en-GB" sz="3200" dirty="0">
                <a:solidFill>
                  <a:srgbClr val="FFFFCC"/>
                </a:solidFill>
                <a:effectLst>
                  <a:outerShdw blurRad="38100" dist="38100" dir="2700000" algn="tl">
                    <a:srgbClr val="000000">
                      <a:alpha val="43137"/>
                    </a:srgbClr>
                  </a:outerShdw>
                </a:effectLst>
              </a:rPr>
              <a:t> Warned Against Fiat Currency</a:t>
            </a:r>
          </a:p>
        </p:txBody>
      </p:sp>
      <p:sp>
        <p:nvSpPr>
          <p:cNvPr id="12290" name="Text Box 2"/>
          <p:cNvSpPr txBox="1">
            <a:spLocks noChangeArrowheads="1"/>
          </p:cNvSpPr>
          <p:nvPr/>
        </p:nvSpPr>
        <p:spPr bwMode="auto">
          <a:xfrm>
            <a:off x="76200" y="1371600"/>
            <a:ext cx="9067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122"/>
              </a:defRPr>
            </a:lvl9pPr>
          </a:lstStyle>
          <a:p>
            <a:pPr>
              <a:lnSpc>
                <a:spcPct val="100000"/>
              </a:lnSpc>
              <a:spcBef>
                <a:spcPts val="800"/>
              </a:spcBef>
              <a:buClrTx/>
              <a:buFontTx/>
              <a:buNone/>
            </a:pPr>
            <a:r>
              <a:rPr lang="en-GB" sz="2700" dirty="0" smtClean="0">
                <a:solidFill>
                  <a:srgbClr val="EAEAEA"/>
                </a:solidFill>
                <a:latin typeface="Verdana" charset="0"/>
                <a:ea typeface="MS Gothic" charset="-128"/>
              </a:rPr>
              <a:t>”</a:t>
            </a:r>
            <a:r>
              <a:rPr lang="en-GB" sz="2700" dirty="0">
                <a:solidFill>
                  <a:srgbClr val="EAEAEA"/>
                </a:solidFill>
                <a:effectLst>
                  <a:outerShdw blurRad="38100" dist="38100" dir="2700000" algn="tl">
                    <a:srgbClr val="000000">
                      <a:alpha val="43137"/>
                    </a:srgbClr>
                  </a:outerShdw>
                </a:effectLst>
                <a:latin typeface="Verdana" charset="0"/>
                <a:ea typeface="MS Gothic" charset="-128"/>
              </a:rPr>
              <a:t>The wavelike movement affecting the economic system, the recurrence of periods of boom which are followed by periods of depression, is the unavoidable outcome of the attempts, repeated again and again, to lower the gross market rate of interest by means of credit expansion. There is no means of avoiding the final collapse of a boom brought about by credit expansion. The alternative is only whether the crisis should come sooner as the result of a voluntary abandonment of further credit expansion, or later as a </a:t>
            </a:r>
            <a:r>
              <a:rPr lang="en-GB" sz="2700" b="1" dirty="0">
                <a:solidFill>
                  <a:srgbClr val="EAEAEA"/>
                </a:solidFill>
                <a:effectLst>
                  <a:outerShdw blurRad="38100" dist="38100" dir="2700000" algn="tl">
                    <a:srgbClr val="000000">
                      <a:alpha val="43137"/>
                    </a:srgbClr>
                  </a:outerShdw>
                </a:effectLst>
                <a:latin typeface="Verdana" charset="0"/>
                <a:ea typeface="MS Gothic" charset="-128"/>
              </a:rPr>
              <a:t>final and total catastrophe of the currency system involved</a:t>
            </a:r>
            <a:r>
              <a:rPr lang="en-GB" sz="2700" dirty="0" smtClean="0">
                <a:solidFill>
                  <a:srgbClr val="EAEAEA"/>
                </a:solidFill>
                <a:effectLst>
                  <a:outerShdw blurRad="38100" dist="38100" dir="2700000" algn="tl">
                    <a:srgbClr val="000000">
                      <a:alpha val="43137"/>
                    </a:srgbClr>
                  </a:outerShdw>
                </a:effectLst>
                <a:latin typeface="Verdana" charset="0"/>
                <a:ea typeface="MS Gothic" charset="-128"/>
              </a:rPr>
              <a:t>.”</a:t>
            </a:r>
            <a:endParaRPr lang="en-GB" sz="2400" dirty="0">
              <a:solidFill>
                <a:srgbClr val="EAEAEA"/>
              </a:solidFill>
              <a:effectLst>
                <a:outerShdw blurRad="38100" dist="38100" dir="2700000" algn="tl">
                  <a:srgbClr val="000000">
                    <a:alpha val="43137"/>
                  </a:srgbClr>
                </a:outerShdw>
              </a:effectLst>
              <a:latin typeface="Verdana" charset="0"/>
              <a:ea typeface="MS Gothic"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35420</TotalTime>
  <Words>2351</Words>
  <Application>Microsoft Office PowerPoint</Application>
  <PresentationFormat>On-screen Show (4:3)</PresentationFormat>
  <Paragraphs>196</Paragraphs>
  <Slides>44</Slides>
  <Notes>42</Notes>
  <HiddenSlides>1</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0</vt:i4>
      </vt:variant>
      <vt:variant>
        <vt:lpstr>Slide Titles</vt:lpstr>
      </vt:variant>
      <vt:variant>
        <vt:i4>44</vt:i4>
      </vt:variant>
    </vt:vector>
  </HeadingPairs>
  <TitlesOfParts>
    <vt:vector size="55" baseType="lpstr">
      <vt:lpstr>MS Gothic</vt:lpstr>
      <vt:lpstr>SimSun</vt:lpstr>
      <vt:lpstr>Arial</vt:lpstr>
      <vt:lpstr>Times New Roman</vt:lpstr>
      <vt:lpstr>Verdana</vt:lpstr>
      <vt:lpstr>Wingdings</vt:lpstr>
      <vt:lpstr>Office Theme</vt:lpstr>
      <vt:lpstr>Office Theme</vt:lpstr>
      <vt:lpstr>Office Theme</vt:lpstr>
      <vt:lpstr>Office Theme</vt:lpstr>
      <vt:lpstr>1_Office Theme</vt:lpstr>
      <vt:lpstr>"Rebellion to Tyrants is Obedience to God"   Great Seal Of The United States – original 1776 motto by Thomas Jefferson, Ben Franklin, and John Adams</vt:lpstr>
      <vt:lpstr>PowerPoint Presentation</vt:lpstr>
      <vt:lpstr>Capitalism is a moral system based on voluntary exchange. It must have sound money at its base in order to function.</vt:lpstr>
      <vt:lpstr> Mayer Amschel Rothschild</vt:lpstr>
      <vt:lpstr>The Constitution Authorizes Congress to “Coin Money” (Article 1, Section 8)</vt:lpstr>
      <vt:lpstr>Article 1, Section 10</vt:lpstr>
      <vt:lpstr>Thomas Jefferson Warned Against Allowing Banks to Create Money</vt:lpstr>
      <vt:lpstr>Abraham Lincoln Warned Against A Debased Currency</vt:lpstr>
      <vt:lpstr>Ludwig von Mises Warned Against Fiat Currency</vt:lpstr>
      <vt:lpstr>Yet that is just what we have with the Federal Reserve monetary system:</vt:lpstr>
      <vt:lpstr>Here's how a fractional-reserve fiat-currency system works:</vt:lpstr>
      <vt:lpstr>Centralized Money is Centralized Power</vt:lpstr>
      <vt:lpstr>Centralized Money is Centralized Power (cont’.)</vt:lpstr>
      <vt:lpstr>Centralized Money is Centralized Power (cont’.)</vt:lpstr>
      <vt:lpstr>PowerPoint Presentation</vt:lpstr>
      <vt:lpstr>Axiom: Man Acts</vt:lpstr>
      <vt:lpstr>"The Principle of spending money to be paid by posterity … is but swindling futurity on a large scale. – Thomas Jefferson</vt:lpstr>
      <vt:lpstr>The moral basis of American society started to change in 1913</vt:lpstr>
      <vt:lpstr>Theorem: A degenerating currency contributes to a degenerating society.</vt:lpstr>
      <vt:lpstr>With a fractional-reserve fiat currency, government no longer needed to tax or borrow in order to spend. Now it could just print and spend.</vt:lpstr>
      <vt:lpstr>Within one generation of the creation of the Fed, the Great Depression ensued and the Welfare State became institutionalized  -- the New Deal.</vt:lpstr>
      <vt:lpstr>A cultural-political-economic death spiral begins</vt:lpstr>
      <vt:lpstr>The State becomes both The Parent and The Spouse</vt:lpstr>
      <vt:lpstr>Behaviors are disconnected from consequences</vt:lpstr>
      <vt:lpstr>A nation birthed in liberty slowly transforms into a fascist state.</vt:lpstr>
      <vt:lpstr>“The spread of collectivist ideas in the business world” – Murray Rothbard (America’s Great Depression, Ch. 10)</vt:lpstr>
      <vt:lpstr>Liberty is lost, since political liberty cannot be disconnected from economic liberty</vt:lpstr>
      <vt:lpstr>In God We Trust</vt:lpstr>
      <vt:lpstr>Theorem: A degenerating currency contributes to a degenerating society.</vt:lpstr>
      <vt:lpstr>Don’t take my word for it …</vt:lpstr>
      <vt:lpstr>Are we still free?</vt:lpstr>
      <vt:lpstr>Implications for the Economy: How We Got Here</vt:lpstr>
      <vt:lpstr>Implications for the Economy: Where We Are Going</vt:lpstr>
      <vt:lpstr>More Economic Freedom Equals More Economic Wealth</vt:lpstr>
      <vt:lpstr>Less Economic Freedom Equals Less Economic Wealth</vt:lpstr>
      <vt:lpstr>Monetary Base: More Than Tripled Since 2008</vt:lpstr>
      <vt:lpstr>Federal Expenditures – “Capture the Baseline”</vt:lpstr>
      <vt:lpstr>Ben Bernanke, “There is no relationship between monetary policy and prices.”</vt:lpstr>
      <vt:lpstr>Unemployment Down as Millions of People Drop Out of the Labor Force</vt:lpstr>
      <vt:lpstr>Record Number of Long-Term Unemployed</vt:lpstr>
      <vt:lpstr>Record Percent of Long-Term Unemployed</vt:lpstr>
      <vt:lpstr>Real Unemployment Near 23% www.shadowstats.com</vt:lpstr>
      <vt:lpstr>U.S. Debt Clock</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 Prentice</cp:lastModifiedBy>
  <cp:revision>49</cp:revision>
  <cp:lastPrinted>1601-01-01T00:00:00Z</cp:lastPrinted>
  <dcterms:created xsi:type="dcterms:W3CDTF">1601-01-01T00:00:00Z</dcterms:created>
  <dcterms:modified xsi:type="dcterms:W3CDTF">2016-01-23T15:24:44Z</dcterms:modified>
</cp:coreProperties>
</file>