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45"/>
  </p:notesMasterIdLst>
  <p:handoutMasterIdLst>
    <p:handoutMasterId r:id="rId46"/>
  </p:handoutMasterIdLst>
  <p:sldIdLst>
    <p:sldId id="299" r:id="rId3"/>
    <p:sldId id="256" r:id="rId4"/>
    <p:sldId id="257" r:id="rId5"/>
    <p:sldId id="258" r:id="rId6"/>
    <p:sldId id="259" r:id="rId7"/>
    <p:sldId id="260" r:id="rId8"/>
    <p:sldId id="290" r:id="rId9"/>
    <p:sldId id="261" r:id="rId10"/>
    <p:sldId id="297" r:id="rId11"/>
    <p:sldId id="262" r:id="rId12"/>
    <p:sldId id="263" r:id="rId13"/>
    <p:sldId id="264" r:id="rId14"/>
    <p:sldId id="265" r:id="rId15"/>
    <p:sldId id="289" r:id="rId16"/>
    <p:sldId id="266" r:id="rId17"/>
    <p:sldId id="267" r:id="rId18"/>
    <p:sldId id="302" r:id="rId19"/>
    <p:sldId id="268" r:id="rId20"/>
    <p:sldId id="269" r:id="rId21"/>
    <p:sldId id="270" r:id="rId22"/>
    <p:sldId id="291" r:id="rId23"/>
    <p:sldId id="271" r:id="rId24"/>
    <p:sldId id="272" r:id="rId25"/>
    <p:sldId id="273" r:id="rId26"/>
    <p:sldId id="274" r:id="rId27"/>
    <p:sldId id="296" r:id="rId28"/>
    <p:sldId id="276" r:id="rId29"/>
    <p:sldId id="277" r:id="rId30"/>
    <p:sldId id="278" r:id="rId31"/>
    <p:sldId id="279" r:id="rId32"/>
    <p:sldId id="280" r:id="rId33"/>
    <p:sldId id="281" r:id="rId34"/>
    <p:sldId id="282" r:id="rId35"/>
    <p:sldId id="283" r:id="rId36"/>
    <p:sldId id="284" r:id="rId37"/>
    <p:sldId id="285" r:id="rId38"/>
    <p:sldId id="286" r:id="rId39"/>
    <p:sldId id="287" r:id="rId40"/>
    <p:sldId id="292" r:id="rId41"/>
    <p:sldId id="294" r:id="rId42"/>
    <p:sldId id="288" r:id="rId43"/>
    <p:sldId id="293" r:id="rId44"/>
  </p:sldIdLst>
  <p:sldSz cx="9144000" cy="6858000" type="screen4x3"/>
  <p:notesSz cx="6858000" cy="9078913"/>
  <p:defaultTextStyle>
    <a:defPPr>
      <a:defRPr lang="en-GB"/>
    </a:defPPr>
    <a:lvl1pPr algn="l" defTabSz="457200" rtl="0" eaLnBrk="0" fontAlgn="base" hangingPunct="0">
      <a:spcBef>
        <a:spcPct val="0"/>
      </a:spcBef>
      <a:spcAft>
        <a:spcPct val="0"/>
      </a:spcAft>
      <a:buClr>
        <a:srgbClr val="000000"/>
      </a:buClr>
      <a:buSzPct val="100000"/>
      <a:buFont typeface="Times New Roman" pitchFamily="16" charset="0"/>
      <a:defRPr kern="1200">
        <a:solidFill>
          <a:schemeClr val="bg1"/>
        </a:solidFill>
        <a:latin typeface="Arial" charset="0"/>
        <a:ea typeface="MS Gothic" charset="-128"/>
        <a:cs typeface="+mn-cs"/>
      </a:defRPr>
    </a:lvl1pPr>
    <a:lvl2pPr marL="742950" indent="-285750" algn="l" defTabSz="457200" rtl="0" eaLnBrk="0" fontAlgn="base" hangingPunct="0">
      <a:spcBef>
        <a:spcPct val="0"/>
      </a:spcBef>
      <a:spcAft>
        <a:spcPct val="0"/>
      </a:spcAft>
      <a:buClr>
        <a:srgbClr val="000000"/>
      </a:buClr>
      <a:buSzPct val="100000"/>
      <a:buFont typeface="Times New Roman" pitchFamily="16" charset="0"/>
      <a:defRPr kern="1200">
        <a:solidFill>
          <a:schemeClr val="bg1"/>
        </a:solidFill>
        <a:latin typeface="Arial" charset="0"/>
        <a:ea typeface="MS Gothic" charset="-128"/>
        <a:cs typeface="+mn-cs"/>
      </a:defRPr>
    </a:lvl2pPr>
    <a:lvl3pPr marL="1143000" indent="-228600" algn="l" defTabSz="457200" rtl="0" eaLnBrk="0" fontAlgn="base" hangingPunct="0">
      <a:spcBef>
        <a:spcPct val="0"/>
      </a:spcBef>
      <a:spcAft>
        <a:spcPct val="0"/>
      </a:spcAft>
      <a:buClr>
        <a:srgbClr val="000000"/>
      </a:buClr>
      <a:buSzPct val="100000"/>
      <a:buFont typeface="Times New Roman" pitchFamily="16" charset="0"/>
      <a:defRPr kern="1200">
        <a:solidFill>
          <a:schemeClr val="bg1"/>
        </a:solidFill>
        <a:latin typeface="Arial" charset="0"/>
        <a:ea typeface="MS Gothic" charset="-128"/>
        <a:cs typeface="+mn-cs"/>
      </a:defRPr>
    </a:lvl3pPr>
    <a:lvl4pPr marL="1600200" indent="-228600" algn="l" defTabSz="457200" rtl="0" eaLnBrk="0" fontAlgn="base" hangingPunct="0">
      <a:spcBef>
        <a:spcPct val="0"/>
      </a:spcBef>
      <a:spcAft>
        <a:spcPct val="0"/>
      </a:spcAft>
      <a:buClr>
        <a:srgbClr val="000000"/>
      </a:buClr>
      <a:buSzPct val="100000"/>
      <a:buFont typeface="Times New Roman" pitchFamily="16" charset="0"/>
      <a:defRPr kern="1200">
        <a:solidFill>
          <a:schemeClr val="bg1"/>
        </a:solidFill>
        <a:latin typeface="Arial" charset="0"/>
        <a:ea typeface="MS Gothic" charset="-128"/>
        <a:cs typeface="+mn-cs"/>
      </a:defRPr>
    </a:lvl4pPr>
    <a:lvl5pPr marL="2057400" indent="-228600" algn="l" defTabSz="457200" rtl="0" eaLnBrk="0" fontAlgn="base" hangingPunct="0">
      <a:spcBef>
        <a:spcPct val="0"/>
      </a:spcBef>
      <a:spcAft>
        <a:spcPct val="0"/>
      </a:spcAft>
      <a:buClr>
        <a:srgbClr val="000000"/>
      </a:buClr>
      <a:buSzPct val="100000"/>
      <a:buFont typeface="Times New Roman" pitchFamily="16" charset="0"/>
      <a:defRPr kern="1200">
        <a:solidFill>
          <a:schemeClr val="bg1"/>
        </a:solidFill>
        <a:latin typeface="Arial" charset="0"/>
        <a:ea typeface="MS Gothic" charset="-128"/>
        <a:cs typeface="+mn-cs"/>
      </a:defRPr>
    </a:lvl5pPr>
    <a:lvl6pPr marL="2286000" algn="l" defTabSz="914400" rtl="0" eaLnBrk="1" latinLnBrk="0" hangingPunct="1">
      <a:defRPr kern="1200">
        <a:solidFill>
          <a:schemeClr val="bg1"/>
        </a:solidFill>
        <a:latin typeface="Arial" charset="0"/>
        <a:ea typeface="MS Gothic" charset="-128"/>
        <a:cs typeface="+mn-cs"/>
      </a:defRPr>
    </a:lvl6pPr>
    <a:lvl7pPr marL="2743200" algn="l" defTabSz="914400" rtl="0" eaLnBrk="1" latinLnBrk="0" hangingPunct="1">
      <a:defRPr kern="1200">
        <a:solidFill>
          <a:schemeClr val="bg1"/>
        </a:solidFill>
        <a:latin typeface="Arial" charset="0"/>
        <a:ea typeface="MS Gothic" charset="-128"/>
        <a:cs typeface="+mn-cs"/>
      </a:defRPr>
    </a:lvl7pPr>
    <a:lvl8pPr marL="3200400" algn="l" defTabSz="914400" rtl="0" eaLnBrk="1" latinLnBrk="0" hangingPunct="1">
      <a:defRPr kern="1200">
        <a:solidFill>
          <a:schemeClr val="bg1"/>
        </a:solidFill>
        <a:latin typeface="Arial" charset="0"/>
        <a:ea typeface="MS Gothic" charset="-128"/>
        <a:cs typeface="+mn-cs"/>
      </a:defRPr>
    </a:lvl8pPr>
    <a:lvl9pPr marL="3657600" algn="l" defTabSz="914400" rtl="0" eaLnBrk="1" latinLnBrk="0" hangingPunct="1">
      <a:defRPr kern="1200">
        <a:solidFill>
          <a:schemeClr val="bg1"/>
        </a:solidFill>
        <a:latin typeface="Arial" charset="0"/>
        <a:ea typeface="MS 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40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4025"/>
          </a:xfrm>
          <a:prstGeom prst="rect">
            <a:avLst/>
          </a:prstGeom>
        </p:spPr>
        <p:txBody>
          <a:bodyPr vert="horz" lIns="91440" tIns="45720" rIns="91440" bIns="45720" rtlCol="0"/>
          <a:lstStyle>
            <a:lvl1pPr algn="r">
              <a:defRPr sz="1200"/>
            </a:lvl1pPr>
          </a:lstStyle>
          <a:p>
            <a:fld id="{4B3AEEB1-E070-4064-A206-E68E03E0C449}" type="datetimeFigureOut">
              <a:rPr lang="en-US" smtClean="0"/>
              <a:t>10/28/2014</a:t>
            </a:fld>
            <a:endParaRPr lang="en-US"/>
          </a:p>
        </p:txBody>
      </p:sp>
      <p:sp>
        <p:nvSpPr>
          <p:cNvPr id="4" name="Footer Placeholder 3"/>
          <p:cNvSpPr>
            <a:spLocks noGrp="1"/>
          </p:cNvSpPr>
          <p:nvPr>
            <p:ph type="ftr" sz="quarter" idx="2"/>
          </p:nvPr>
        </p:nvSpPr>
        <p:spPr>
          <a:xfrm>
            <a:off x="0" y="8623300"/>
            <a:ext cx="2971800" cy="4540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23300"/>
            <a:ext cx="2971800" cy="454025"/>
          </a:xfrm>
          <a:prstGeom prst="rect">
            <a:avLst/>
          </a:prstGeom>
        </p:spPr>
        <p:txBody>
          <a:bodyPr vert="horz" lIns="91440" tIns="45720" rIns="91440" bIns="45720" rtlCol="0" anchor="b"/>
          <a:lstStyle>
            <a:lvl1pPr algn="r">
              <a:defRPr sz="1200"/>
            </a:lvl1pPr>
          </a:lstStyle>
          <a:p>
            <a:fld id="{AAC9A6C2-C3D0-48F4-84A4-2BCF20CC27A2}" type="slidenum">
              <a:rPr lang="en-US" smtClean="0"/>
              <a:t>‹#›</a:t>
            </a:fld>
            <a:endParaRPr lang="en-US"/>
          </a:p>
        </p:txBody>
      </p:sp>
    </p:spTree>
    <p:extLst>
      <p:ext uri="{BB962C8B-B14F-4D97-AF65-F5344CB8AC3E}">
        <p14:creationId xmlns:p14="http://schemas.microsoft.com/office/powerpoint/2010/main" val="21579568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858000" cy="9078913"/>
          </a:xfrm>
          <a:prstGeom prst="roundRect">
            <a:avLst>
              <a:gd name="adj" fmla="val 23"/>
            </a:avLst>
          </a:prstGeom>
          <a:solidFill>
            <a:srgbClr val="FFFFFF"/>
          </a:solidFill>
          <a:ln w="9360">
            <a:noFill/>
            <a:miter lim="800000"/>
            <a:headEnd/>
            <a:tailEnd/>
          </a:ln>
          <a:effectLst/>
        </p:spPr>
        <p:txBody>
          <a:bodyPr wrap="none" anchor="ctr"/>
          <a:lstStyle/>
          <a:p>
            <a:pPr>
              <a:defRPr/>
            </a:pPr>
            <a:endParaRPr lang="en-US"/>
          </a:p>
        </p:txBody>
      </p:sp>
      <p:sp>
        <p:nvSpPr>
          <p:cNvPr id="3074" name="AutoShape 2"/>
          <p:cNvSpPr>
            <a:spLocks noChangeArrowheads="1"/>
          </p:cNvSpPr>
          <p:nvPr/>
        </p:nvSpPr>
        <p:spPr bwMode="auto">
          <a:xfrm>
            <a:off x="0" y="0"/>
            <a:ext cx="6858000" cy="9078913"/>
          </a:xfrm>
          <a:prstGeom prst="roundRect">
            <a:avLst>
              <a:gd name="adj" fmla="val 23"/>
            </a:avLst>
          </a:prstGeom>
          <a:solidFill>
            <a:srgbClr val="FFFFFF"/>
          </a:solidFill>
          <a:ln w="9525">
            <a:noFill/>
            <a:round/>
            <a:headEnd/>
            <a:tailEnd/>
          </a:ln>
          <a:effectLst/>
        </p:spPr>
        <p:txBody>
          <a:bodyPr wrap="none" anchor="ctr"/>
          <a:lstStyle/>
          <a:p>
            <a:pPr>
              <a:defRPr/>
            </a:pPr>
            <a:endParaRPr lang="en-US"/>
          </a:p>
        </p:txBody>
      </p:sp>
      <p:sp>
        <p:nvSpPr>
          <p:cNvPr id="36868" name="Rectangle 3"/>
          <p:cNvSpPr>
            <a:spLocks noGrp="1" noRot="1" noChangeAspect="1" noChangeArrowheads="1"/>
          </p:cNvSpPr>
          <p:nvPr>
            <p:ph type="sldImg"/>
          </p:nvPr>
        </p:nvSpPr>
        <p:spPr bwMode="auto">
          <a:xfrm>
            <a:off x="-11798300" y="-11798300"/>
            <a:ext cx="11795125" cy="12484100"/>
          </a:xfrm>
          <a:prstGeom prst="rect">
            <a:avLst/>
          </a:prstGeom>
          <a:noFill/>
          <a:ln w="9525">
            <a:noFill/>
            <a:round/>
            <a:headEnd/>
            <a:tailEnd/>
          </a:ln>
        </p:spPr>
      </p:sp>
      <p:sp>
        <p:nvSpPr>
          <p:cNvPr id="3076" name="Rectangle 4"/>
          <p:cNvSpPr>
            <a:spLocks noGrp="1" noChangeArrowheads="1"/>
          </p:cNvSpPr>
          <p:nvPr>
            <p:ph type="body"/>
          </p:nvPr>
        </p:nvSpPr>
        <p:spPr bwMode="auto">
          <a:xfrm>
            <a:off x="685800" y="4311650"/>
            <a:ext cx="5481638" cy="40798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smtClean="0"/>
          </a:p>
        </p:txBody>
      </p:sp>
    </p:spTree>
    <p:extLst>
      <p:ext uri="{BB962C8B-B14F-4D97-AF65-F5344CB8AC3E}">
        <p14:creationId xmlns:p14="http://schemas.microsoft.com/office/powerpoint/2010/main" val="3596790987"/>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37891"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18416655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47107"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3315961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48131"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9426099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49155"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40742272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50179"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1692872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51203"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18867953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52227"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40914670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52227"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3165190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53251"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29033825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54275"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7811552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55299"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3231239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38915"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42457250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56323"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2367271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57347"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6984762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58371"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6927743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59395"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34810386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0419"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67778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1443"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39229728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2467"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12205190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3491"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427681355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4515"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23875779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5539"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14084967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39939" name="Rectangle 2"/>
          <p:cNvSpPr txBox="1">
            <a:spLocks noGrp="1" noChangeArrowheads="1"/>
          </p:cNvSpPr>
          <p:nvPr>
            <p:ph type="body"/>
          </p:nvPr>
        </p:nvSpPr>
        <p:spPr>
          <a:xfrm>
            <a:off x="685800" y="4311650"/>
            <a:ext cx="5483225" cy="4081463"/>
          </a:xfrm>
          <a:noFill/>
          <a:ln/>
        </p:spPr>
        <p:txBody>
          <a:bodyPr wrap="none" anchor="ctr"/>
          <a:lstStyle/>
          <a:p>
            <a:endParaRPr lang="en-US" dirty="0" smtClean="0"/>
          </a:p>
        </p:txBody>
      </p:sp>
    </p:spTree>
    <p:extLst>
      <p:ext uri="{BB962C8B-B14F-4D97-AF65-F5344CB8AC3E}">
        <p14:creationId xmlns:p14="http://schemas.microsoft.com/office/powerpoint/2010/main" val="1345153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6563"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278760997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7587"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9254868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10"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8611"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32750220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276698656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40558181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373045966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0659"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38817809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0659"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16667885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40963"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41148450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41987"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875879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43011"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2671911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44035"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16010687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45059"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4584211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Text Box 1"/>
          <p:cNvSpPr txBox="1">
            <a:spLocks noChangeArrowheads="1"/>
          </p:cNvSpPr>
          <p:nvPr/>
        </p:nvSpPr>
        <p:spPr bwMode="auto">
          <a:xfrm>
            <a:off x="2143125" y="688975"/>
            <a:ext cx="2571750" cy="34036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46083" name="Rectangle 2"/>
          <p:cNvSpPr txBox="1">
            <a:spLocks noGrp="1" noChangeArrowheads="1"/>
          </p:cNvSpPr>
          <p:nvPr>
            <p:ph type="body"/>
          </p:nvPr>
        </p:nvSpPr>
        <p:spPr>
          <a:xfrm>
            <a:off x="685800" y="4311650"/>
            <a:ext cx="5483225" cy="4081463"/>
          </a:xfrm>
          <a:noFill/>
          <a:ln/>
        </p:spPr>
        <p:txBody>
          <a:bodyPr wrap="none" anchor="ctr"/>
          <a:lstStyle/>
          <a:p>
            <a:endParaRPr lang="en-US" smtClean="0"/>
          </a:p>
        </p:txBody>
      </p:sp>
    </p:spTree>
    <p:extLst>
      <p:ext uri="{BB962C8B-B14F-4D97-AF65-F5344CB8AC3E}">
        <p14:creationId xmlns:p14="http://schemas.microsoft.com/office/powerpoint/2010/main" val="4105960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7EC89247-268C-4984-B9F4-6DAD30D36EE4}" type="slidenum">
              <a:rPr lang="en-US"/>
              <a:pPr>
                <a:defRPr/>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3930B587-025E-42EC-AEF5-D5E75D61B8E1}" type="slidenum">
              <a:rPr lang="en-US"/>
              <a:pPr>
                <a:defRPr/>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277813"/>
            <a:ext cx="2055813" cy="58483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6625"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B72A0CF1-552D-4278-BB0D-9FC0073A958D}" type="slidenum">
              <a:rPr lang="en-US"/>
              <a:pPr>
                <a:defRPr/>
              </a:pPr>
              <a:t>‹#›</a:t>
            </a:fld>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588E60C4-9DE8-4C6E-83F2-EF13ABD9B250}" type="slidenum">
              <a:rPr lang="en-US"/>
              <a:pPr>
                <a:defRPr/>
              </a:pPr>
              <a:t>‹#›</a:t>
            </a:fld>
            <a:endParaRPr lang="en-US"/>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C72D2C6E-C2E9-4D59-9AD6-F19CB043AEFA}" type="slidenum">
              <a:rPr lang="en-US"/>
              <a:pPr>
                <a:defRPr/>
              </a:pPr>
              <a:t>‹#›</a:t>
            </a:fld>
            <a:endParaRPr lang="en-US"/>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8159C415-AAEA-4394-B9D0-B75FCE738258}" type="slidenum">
              <a:rPr lang="en-US"/>
              <a:pPr>
                <a:defRPr/>
              </a:pPr>
              <a:t>‹#›</a:t>
            </a:fld>
            <a:endParaRPr lang="en-US"/>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4963"/>
            <a:ext cx="4035425" cy="452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604963"/>
            <a:ext cx="4037013" cy="452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2123680D-E5F3-47F8-8F99-938C99345553}" type="slidenum">
              <a:rPr lang="en-US"/>
              <a:pPr>
                <a:defRPr/>
              </a:pPr>
              <a:t>‹#›</a:t>
            </a:fld>
            <a:endParaRPr lang="en-US"/>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8"/>
          <p:cNvSpPr>
            <a:spLocks noGrp="1" noChangeArrowheads="1"/>
          </p:cNvSpPr>
          <p:nvPr>
            <p:ph type="dt" idx="10"/>
          </p:nvPr>
        </p:nvSpPr>
        <p:spPr>
          <a:ln/>
        </p:spPr>
        <p:txBody>
          <a:bodyPr/>
          <a:lstStyle>
            <a:lvl1pPr>
              <a:defRPr/>
            </a:lvl1pPr>
          </a:lstStyle>
          <a:p>
            <a:pPr>
              <a:defRPr/>
            </a:pPr>
            <a:endParaRPr lang="en-US"/>
          </a:p>
        </p:txBody>
      </p:sp>
      <p:sp>
        <p:nvSpPr>
          <p:cNvPr id="8" name="Rectangle 19"/>
          <p:cNvSpPr>
            <a:spLocks noGrp="1" noChangeArrowheads="1"/>
          </p:cNvSpPr>
          <p:nvPr>
            <p:ph type="ftr" idx="11"/>
          </p:nvPr>
        </p:nvSpPr>
        <p:spPr>
          <a:ln/>
        </p:spPr>
        <p:txBody>
          <a:bodyPr/>
          <a:lstStyle>
            <a:lvl1pPr>
              <a:defRPr/>
            </a:lvl1pPr>
          </a:lstStyle>
          <a:p>
            <a:pPr>
              <a:defRPr/>
            </a:pPr>
            <a:endParaRPr lang="en-US"/>
          </a:p>
        </p:txBody>
      </p:sp>
      <p:sp>
        <p:nvSpPr>
          <p:cNvPr id="9" name="Rectangle 20"/>
          <p:cNvSpPr>
            <a:spLocks noGrp="1" noChangeArrowheads="1"/>
          </p:cNvSpPr>
          <p:nvPr>
            <p:ph type="sldNum" idx="12"/>
          </p:nvPr>
        </p:nvSpPr>
        <p:spPr>
          <a:ln/>
        </p:spPr>
        <p:txBody>
          <a:bodyPr/>
          <a:lstStyle>
            <a:lvl1pPr>
              <a:defRPr/>
            </a:lvl1pPr>
          </a:lstStyle>
          <a:p>
            <a:pPr>
              <a:defRPr/>
            </a:pPr>
            <a:fld id="{CF858C1D-1481-4C4E-B4A7-C3689612F4E6}" type="slidenum">
              <a:rPr lang="en-US"/>
              <a:pPr>
                <a:defRPr/>
              </a:pPr>
              <a:t>‹#›</a:t>
            </a:fld>
            <a:endParaRPr lang="en-US"/>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8"/>
          <p:cNvSpPr>
            <a:spLocks noGrp="1" noChangeArrowheads="1"/>
          </p:cNvSpPr>
          <p:nvPr>
            <p:ph type="dt" idx="10"/>
          </p:nvPr>
        </p:nvSpPr>
        <p:spPr>
          <a:ln/>
        </p:spPr>
        <p:txBody>
          <a:bodyPr/>
          <a:lstStyle>
            <a:lvl1pPr>
              <a:defRPr/>
            </a:lvl1pPr>
          </a:lstStyle>
          <a:p>
            <a:pPr>
              <a:defRPr/>
            </a:pPr>
            <a:endParaRPr lang="en-US"/>
          </a:p>
        </p:txBody>
      </p:sp>
      <p:sp>
        <p:nvSpPr>
          <p:cNvPr id="4" name="Rectangle 19"/>
          <p:cNvSpPr>
            <a:spLocks noGrp="1" noChangeArrowheads="1"/>
          </p:cNvSpPr>
          <p:nvPr>
            <p:ph type="ftr" idx="11"/>
          </p:nvPr>
        </p:nvSpPr>
        <p:spPr>
          <a:ln/>
        </p:spPr>
        <p:txBody>
          <a:bodyPr/>
          <a:lstStyle>
            <a:lvl1pPr>
              <a:defRPr/>
            </a:lvl1pPr>
          </a:lstStyle>
          <a:p>
            <a:pPr>
              <a:defRPr/>
            </a:pPr>
            <a:endParaRPr lang="en-US"/>
          </a:p>
        </p:txBody>
      </p:sp>
      <p:sp>
        <p:nvSpPr>
          <p:cNvPr id="5" name="Rectangle 20"/>
          <p:cNvSpPr>
            <a:spLocks noGrp="1" noChangeArrowheads="1"/>
          </p:cNvSpPr>
          <p:nvPr>
            <p:ph type="sldNum" idx="12"/>
          </p:nvPr>
        </p:nvSpPr>
        <p:spPr>
          <a:ln/>
        </p:spPr>
        <p:txBody>
          <a:bodyPr/>
          <a:lstStyle>
            <a:lvl1pPr>
              <a:defRPr/>
            </a:lvl1pPr>
          </a:lstStyle>
          <a:p>
            <a:pPr>
              <a:defRPr/>
            </a:pPr>
            <a:fld id="{817570CE-BCAD-4F93-89A9-A7E796BDDCFF}" type="slidenum">
              <a:rPr lang="en-US"/>
              <a:pPr>
                <a:defRPr/>
              </a:pPr>
              <a:t>‹#›</a:t>
            </a:fld>
            <a:endParaRPr lang="en-US"/>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8"/>
          <p:cNvSpPr>
            <a:spLocks noGrp="1" noChangeArrowheads="1"/>
          </p:cNvSpPr>
          <p:nvPr>
            <p:ph type="dt" idx="10"/>
          </p:nvPr>
        </p:nvSpPr>
        <p:spPr>
          <a:ln/>
        </p:spPr>
        <p:txBody>
          <a:bodyPr/>
          <a:lstStyle>
            <a:lvl1pPr>
              <a:defRPr/>
            </a:lvl1pPr>
          </a:lstStyle>
          <a:p>
            <a:pPr>
              <a:defRPr/>
            </a:pPr>
            <a:endParaRPr lang="en-US"/>
          </a:p>
        </p:txBody>
      </p:sp>
      <p:sp>
        <p:nvSpPr>
          <p:cNvPr id="3" name="Rectangle 19"/>
          <p:cNvSpPr>
            <a:spLocks noGrp="1" noChangeArrowheads="1"/>
          </p:cNvSpPr>
          <p:nvPr>
            <p:ph type="ftr" idx="11"/>
          </p:nvPr>
        </p:nvSpPr>
        <p:spPr>
          <a:ln/>
        </p:spPr>
        <p:txBody>
          <a:bodyPr/>
          <a:lstStyle>
            <a:lvl1pPr>
              <a:defRPr/>
            </a:lvl1pPr>
          </a:lstStyle>
          <a:p>
            <a:pPr>
              <a:defRPr/>
            </a:pPr>
            <a:endParaRPr lang="en-US"/>
          </a:p>
        </p:txBody>
      </p:sp>
      <p:sp>
        <p:nvSpPr>
          <p:cNvPr id="4" name="Rectangle 20"/>
          <p:cNvSpPr>
            <a:spLocks noGrp="1" noChangeArrowheads="1"/>
          </p:cNvSpPr>
          <p:nvPr>
            <p:ph type="sldNum" idx="12"/>
          </p:nvPr>
        </p:nvSpPr>
        <p:spPr>
          <a:ln/>
        </p:spPr>
        <p:txBody>
          <a:bodyPr/>
          <a:lstStyle>
            <a:lvl1pPr>
              <a:defRPr/>
            </a:lvl1pPr>
          </a:lstStyle>
          <a:p>
            <a:pPr>
              <a:defRPr/>
            </a:pPr>
            <a:fld id="{3C709D51-BADA-4EB5-BB46-51AE50A9E0EB}" type="slidenum">
              <a:rPr lang="en-US"/>
              <a:pPr>
                <a:defRPr/>
              </a:pPr>
              <a:t>‹#›</a:t>
            </a:fld>
            <a:endParaRPr lang="en-US"/>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632A1A15-8B61-4EB4-A574-9B99F1E76516}" type="slidenum">
              <a:rPr lang="en-US"/>
              <a:pPr>
                <a:defRPr/>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C9A13F8F-0EFF-4205-B07C-ED6D7F857388}" type="slidenum">
              <a:rPr lang="en-US"/>
              <a:pPr>
                <a:defRPr/>
              </a:pPr>
              <a:t>‹#›</a:t>
            </a:fld>
            <a:endParaRPr lang="en-US"/>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18332D21-3D3F-4235-99F7-D48D3E861C7B}" type="slidenum">
              <a:rPr lang="en-US"/>
              <a:pPr>
                <a:defRPr/>
              </a:pPr>
              <a:t>‹#›</a:t>
            </a:fld>
            <a:endParaRPr lang="en-US"/>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47663313-E3EB-4801-9730-4B23CAFF6AD8}" type="slidenum">
              <a:rPr lang="en-US"/>
              <a:pPr>
                <a:defRPr/>
              </a:pPr>
              <a:t>‹#›</a:t>
            </a:fld>
            <a:endParaRPr lang="en-US"/>
          </a:p>
        </p:txBody>
      </p:sp>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1600200"/>
            <a:ext cx="2055813"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6625" cy="4525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5D10A9EF-4850-4D90-8B0A-79AD583A0502}" type="slidenum">
              <a:rPr lang="en-US"/>
              <a:pPr>
                <a:defRPr/>
              </a:pPr>
              <a:t>‹#›</a:t>
            </a:fld>
            <a:endParaRPr lang="en-US"/>
          </a:p>
        </p:txBody>
      </p:sp>
    </p:spTree>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1600200"/>
            <a:ext cx="7767638" cy="1824038"/>
          </a:xfrm>
        </p:spPr>
        <p:txBody>
          <a:bodyPr/>
          <a:lstStyle/>
          <a:p>
            <a:r>
              <a:rPr lang="en-US" smtClean="0"/>
              <a:t>Click to edit Master title style</a:t>
            </a:r>
            <a:endParaRPr lang="en-US"/>
          </a:p>
        </p:txBody>
      </p:sp>
      <p:sp>
        <p:nvSpPr>
          <p:cNvPr id="3" name="Rectangle 18"/>
          <p:cNvSpPr>
            <a:spLocks noGrp="1" noChangeArrowheads="1"/>
          </p:cNvSpPr>
          <p:nvPr>
            <p:ph type="dt" idx="10"/>
          </p:nvPr>
        </p:nvSpPr>
        <p:spPr>
          <a:ln/>
        </p:spPr>
        <p:txBody>
          <a:bodyPr/>
          <a:lstStyle>
            <a:lvl1pPr>
              <a:defRPr/>
            </a:lvl1pPr>
          </a:lstStyle>
          <a:p>
            <a:pPr>
              <a:defRPr/>
            </a:pPr>
            <a:endParaRPr lang="en-US"/>
          </a:p>
        </p:txBody>
      </p:sp>
      <p:sp>
        <p:nvSpPr>
          <p:cNvPr id="4" name="Rectangle 19"/>
          <p:cNvSpPr>
            <a:spLocks noGrp="1" noChangeArrowheads="1"/>
          </p:cNvSpPr>
          <p:nvPr>
            <p:ph type="ftr" idx="11"/>
          </p:nvPr>
        </p:nvSpPr>
        <p:spPr>
          <a:ln/>
        </p:spPr>
        <p:txBody>
          <a:bodyPr/>
          <a:lstStyle>
            <a:lvl1pPr>
              <a:defRPr/>
            </a:lvl1pPr>
          </a:lstStyle>
          <a:p>
            <a:pPr>
              <a:defRPr/>
            </a:pPr>
            <a:endParaRPr lang="en-US"/>
          </a:p>
        </p:txBody>
      </p:sp>
      <p:sp>
        <p:nvSpPr>
          <p:cNvPr id="5" name="Rectangle 20"/>
          <p:cNvSpPr>
            <a:spLocks noGrp="1" noChangeArrowheads="1"/>
          </p:cNvSpPr>
          <p:nvPr>
            <p:ph type="sldNum" idx="12"/>
          </p:nvPr>
        </p:nvSpPr>
        <p:spPr>
          <a:ln/>
        </p:spPr>
        <p:txBody>
          <a:bodyPr/>
          <a:lstStyle>
            <a:lvl1pPr>
              <a:defRPr/>
            </a:lvl1pPr>
          </a:lstStyle>
          <a:p>
            <a:pPr>
              <a:defRPr/>
            </a:pPr>
            <a:fld id="{E6B00C85-9A62-426A-B24B-CE297068C469}" type="slidenum">
              <a:rPr lang="en-US"/>
              <a:pPr>
                <a:defRPr/>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E7657185-66A9-45BB-BE03-18F8FE1DFE83}" type="slidenum">
              <a:rPr lang="en-US"/>
              <a:pPr>
                <a:defRPr/>
              </a:pPr>
              <a:t>‹#›</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54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600200"/>
            <a:ext cx="40370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E3D71C65-6EE0-4122-809D-85A5A37B91B4}" type="slidenum">
              <a:rPr lang="en-US"/>
              <a:pPr>
                <a:defRPr/>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8"/>
          <p:cNvSpPr>
            <a:spLocks noGrp="1" noChangeArrowheads="1"/>
          </p:cNvSpPr>
          <p:nvPr>
            <p:ph type="dt" idx="10"/>
          </p:nvPr>
        </p:nvSpPr>
        <p:spPr>
          <a:ln/>
        </p:spPr>
        <p:txBody>
          <a:bodyPr/>
          <a:lstStyle>
            <a:lvl1pPr>
              <a:defRPr/>
            </a:lvl1pPr>
          </a:lstStyle>
          <a:p>
            <a:pPr>
              <a:defRPr/>
            </a:pPr>
            <a:endParaRPr lang="en-US"/>
          </a:p>
        </p:txBody>
      </p:sp>
      <p:sp>
        <p:nvSpPr>
          <p:cNvPr id="8" name="Rectangle 19"/>
          <p:cNvSpPr>
            <a:spLocks noGrp="1" noChangeArrowheads="1"/>
          </p:cNvSpPr>
          <p:nvPr>
            <p:ph type="ftr" idx="11"/>
          </p:nvPr>
        </p:nvSpPr>
        <p:spPr>
          <a:ln/>
        </p:spPr>
        <p:txBody>
          <a:bodyPr/>
          <a:lstStyle>
            <a:lvl1pPr>
              <a:defRPr/>
            </a:lvl1pPr>
          </a:lstStyle>
          <a:p>
            <a:pPr>
              <a:defRPr/>
            </a:pPr>
            <a:endParaRPr lang="en-US"/>
          </a:p>
        </p:txBody>
      </p:sp>
      <p:sp>
        <p:nvSpPr>
          <p:cNvPr id="9" name="Rectangle 20"/>
          <p:cNvSpPr>
            <a:spLocks noGrp="1" noChangeArrowheads="1"/>
          </p:cNvSpPr>
          <p:nvPr>
            <p:ph type="sldNum" idx="12"/>
          </p:nvPr>
        </p:nvSpPr>
        <p:spPr>
          <a:ln/>
        </p:spPr>
        <p:txBody>
          <a:bodyPr/>
          <a:lstStyle>
            <a:lvl1pPr>
              <a:defRPr/>
            </a:lvl1pPr>
          </a:lstStyle>
          <a:p>
            <a:pPr>
              <a:defRPr/>
            </a:pPr>
            <a:fld id="{785F8006-E16D-4142-9115-2C178F1FF6FC}" type="slidenum">
              <a:rPr lang="en-US"/>
              <a:pPr>
                <a:defRPr/>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8"/>
          <p:cNvSpPr>
            <a:spLocks noGrp="1" noChangeArrowheads="1"/>
          </p:cNvSpPr>
          <p:nvPr>
            <p:ph type="dt" idx="10"/>
          </p:nvPr>
        </p:nvSpPr>
        <p:spPr>
          <a:ln/>
        </p:spPr>
        <p:txBody>
          <a:bodyPr/>
          <a:lstStyle>
            <a:lvl1pPr>
              <a:defRPr/>
            </a:lvl1pPr>
          </a:lstStyle>
          <a:p>
            <a:pPr>
              <a:defRPr/>
            </a:pPr>
            <a:endParaRPr lang="en-US"/>
          </a:p>
        </p:txBody>
      </p:sp>
      <p:sp>
        <p:nvSpPr>
          <p:cNvPr id="4" name="Rectangle 19"/>
          <p:cNvSpPr>
            <a:spLocks noGrp="1" noChangeArrowheads="1"/>
          </p:cNvSpPr>
          <p:nvPr>
            <p:ph type="ftr" idx="11"/>
          </p:nvPr>
        </p:nvSpPr>
        <p:spPr>
          <a:ln/>
        </p:spPr>
        <p:txBody>
          <a:bodyPr/>
          <a:lstStyle>
            <a:lvl1pPr>
              <a:defRPr/>
            </a:lvl1pPr>
          </a:lstStyle>
          <a:p>
            <a:pPr>
              <a:defRPr/>
            </a:pPr>
            <a:endParaRPr lang="en-US"/>
          </a:p>
        </p:txBody>
      </p:sp>
      <p:sp>
        <p:nvSpPr>
          <p:cNvPr id="5" name="Rectangle 20"/>
          <p:cNvSpPr>
            <a:spLocks noGrp="1" noChangeArrowheads="1"/>
          </p:cNvSpPr>
          <p:nvPr>
            <p:ph type="sldNum" idx="12"/>
          </p:nvPr>
        </p:nvSpPr>
        <p:spPr>
          <a:ln/>
        </p:spPr>
        <p:txBody>
          <a:bodyPr/>
          <a:lstStyle>
            <a:lvl1pPr>
              <a:defRPr/>
            </a:lvl1pPr>
          </a:lstStyle>
          <a:p>
            <a:pPr>
              <a:defRPr/>
            </a:pPr>
            <a:fld id="{31553E9B-2F34-49E7-B8C3-493F43B3772E}" type="slidenum">
              <a:rPr lang="en-US"/>
              <a:pPr>
                <a:defRPr/>
              </a:pPr>
              <a:t>‹#›</a:t>
            </a:fld>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8"/>
          <p:cNvSpPr>
            <a:spLocks noGrp="1" noChangeArrowheads="1"/>
          </p:cNvSpPr>
          <p:nvPr>
            <p:ph type="dt" idx="10"/>
          </p:nvPr>
        </p:nvSpPr>
        <p:spPr>
          <a:ln/>
        </p:spPr>
        <p:txBody>
          <a:bodyPr/>
          <a:lstStyle>
            <a:lvl1pPr>
              <a:defRPr/>
            </a:lvl1pPr>
          </a:lstStyle>
          <a:p>
            <a:pPr>
              <a:defRPr/>
            </a:pPr>
            <a:endParaRPr lang="en-US"/>
          </a:p>
        </p:txBody>
      </p:sp>
      <p:sp>
        <p:nvSpPr>
          <p:cNvPr id="3" name="Rectangle 19"/>
          <p:cNvSpPr>
            <a:spLocks noGrp="1" noChangeArrowheads="1"/>
          </p:cNvSpPr>
          <p:nvPr>
            <p:ph type="ftr" idx="11"/>
          </p:nvPr>
        </p:nvSpPr>
        <p:spPr>
          <a:ln/>
        </p:spPr>
        <p:txBody>
          <a:bodyPr/>
          <a:lstStyle>
            <a:lvl1pPr>
              <a:defRPr/>
            </a:lvl1pPr>
          </a:lstStyle>
          <a:p>
            <a:pPr>
              <a:defRPr/>
            </a:pPr>
            <a:endParaRPr lang="en-US"/>
          </a:p>
        </p:txBody>
      </p:sp>
      <p:sp>
        <p:nvSpPr>
          <p:cNvPr id="4" name="Rectangle 20"/>
          <p:cNvSpPr>
            <a:spLocks noGrp="1" noChangeArrowheads="1"/>
          </p:cNvSpPr>
          <p:nvPr>
            <p:ph type="sldNum" idx="12"/>
          </p:nvPr>
        </p:nvSpPr>
        <p:spPr>
          <a:ln/>
        </p:spPr>
        <p:txBody>
          <a:bodyPr/>
          <a:lstStyle>
            <a:lvl1pPr>
              <a:defRPr/>
            </a:lvl1pPr>
          </a:lstStyle>
          <a:p>
            <a:pPr>
              <a:defRPr/>
            </a:pPr>
            <a:fld id="{87CFE088-DCE6-4F5E-B3C8-D3CE3A2565AE}" type="slidenum">
              <a:rPr lang="en-US"/>
              <a:pPr>
                <a:defRPr/>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22C25C1E-B3FB-4F5B-B524-DE1E4EED7F8B}" type="slidenum">
              <a:rPr lang="en-US"/>
              <a:pPr>
                <a:defRPr/>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9DFB3408-2E50-4A0C-9096-5BB182D39073}" type="slidenum">
              <a:rPr lang="en-US"/>
              <a:pPr>
                <a:defRPr/>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6666"/>
            </a:gs>
            <a:gs pos="100000">
              <a:srgbClr val="5C9D9D"/>
            </a:gs>
          </a:gsLst>
          <a:lin ang="5400000" scaled="1"/>
        </a:gradFill>
        <a:effectLst/>
      </p:bgPr>
    </p:bg>
    <p:spTree>
      <p:nvGrpSpPr>
        <p:cNvPr id="1" name=""/>
        <p:cNvGrpSpPr/>
        <p:nvPr/>
      </p:nvGrpSpPr>
      <p:grpSpPr>
        <a:xfrm>
          <a:off x="0" y="0"/>
          <a:ext cx="0" cy="0"/>
          <a:chOff x="0" y="0"/>
          <a:chExt cx="0" cy="0"/>
        </a:xfrm>
      </p:grpSpPr>
      <p:grpSp>
        <p:nvGrpSpPr>
          <p:cNvPr id="1026" name="Group 1"/>
          <p:cNvGrpSpPr>
            <a:grpSpLocks/>
          </p:cNvGrpSpPr>
          <p:nvPr/>
        </p:nvGrpSpPr>
        <p:grpSpPr bwMode="auto">
          <a:xfrm>
            <a:off x="4716463" y="5345113"/>
            <a:ext cx="4425950" cy="1511300"/>
            <a:chOff x="2971" y="3367"/>
            <a:chExt cx="2788" cy="952"/>
          </a:xfrm>
        </p:grpSpPr>
        <p:sp>
          <p:nvSpPr>
            <p:cNvPr id="2" name="Freeform 2"/>
            <p:cNvSpPr>
              <a:spLocks noChangeArrowheads="1"/>
            </p:cNvSpPr>
            <p:nvPr/>
          </p:nvSpPr>
          <p:spPr bwMode="auto">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rgbClr val="009999"/>
                </a:gs>
                <a:gs pos="100000">
                  <a:srgbClr val="006666"/>
                </a:gs>
              </a:gsLst>
              <a:lin ang="13500000" scaled="1"/>
            </a:gradFill>
            <a:ln w="9525">
              <a:noFill/>
              <a:round/>
              <a:headEnd/>
              <a:tailEnd/>
            </a:ln>
            <a:effectLst/>
          </p:spPr>
          <p:txBody>
            <a:bodyPr wrap="none" anchor="ctr"/>
            <a:lstStyle/>
            <a:p>
              <a:pPr>
                <a:defRPr/>
              </a:pPr>
              <a:endParaRPr lang="en-US"/>
            </a:p>
          </p:txBody>
        </p:sp>
        <p:sp>
          <p:nvSpPr>
            <p:cNvPr id="1027" name="Freeform 3"/>
            <p:cNvSpPr>
              <a:spLocks noChangeArrowheads="1"/>
            </p:cNvSpPr>
            <p:nvPr/>
          </p:nvSpPr>
          <p:spPr bwMode="auto">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28" name="Freeform 4"/>
            <p:cNvSpPr>
              <a:spLocks noChangeArrowheads="1"/>
            </p:cNvSpPr>
            <p:nvPr/>
          </p:nvSpPr>
          <p:spPr bwMode="auto">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29" name="Freeform 5"/>
            <p:cNvSpPr>
              <a:spLocks noChangeArrowheads="1"/>
            </p:cNvSpPr>
            <p:nvPr/>
          </p:nvSpPr>
          <p:spPr bwMode="auto">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0" name="Freeform 6"/>
            <p:cNvSpPr>
              <a:spLocks noChangeArrowheads="1"/>
            </p:cNvSpPr>
            <p:nvPr/>
          </p:nvSpPr>
          <p:spPr bwMode="auto">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1" name="Freeform 7"/>
            <p:cNvSpPr>
              <a:spLocks noChangeArrowheads="1"/>
            </p:cNvSpPr>
            <p:nvPr/>
          </p:nvSpPr>
          <p:spPr bwMode="auto">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2" name="Freeform 8"/>
            <p:cNvSpPr>
              <a:spLocks noChangeArrowheads="1"/>
            </p:cNvSpPr>
            <p:nvPr/>
          </p:nvSpPr>
          <p:spPr bwMode="auto">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3" name="Freeform 9"/>
            <p:cNvSpPr>
              <a:spLocks noChangeArrowheads="1"/>
            </p:cNvSpPr>
            <p:nvPr/>
          </p:nvSpPr>
          <p:spPr bwMode="auto">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4" name="Freeform 10"/>
            <p:cNvSpPr>
              <a:spLocks noChangeArrowheads="1"/>
            </p:cNvSpPr>
            <p:nvPr/>
          </p:nvSpPr>
          <p:spPr bwMode="auto">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5" name="Freeform 11"/>
            <p:cNvSpPr>
              <a:spLocks noChangeArrowheads="1"/>
            </p:cNvSpPr>
            <p:nvPr/>
          </p:nvSpPr>
          <p:spPr bwMode="auto">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6" name="Freeform 12"/>
            <p:cNvSpPr>
              <a:spLocks noChangeArrowheads="1"/>
            </p:cNvSpPr>
            <p:nvPr/>
          </p:nvSpPr>
          <p:spPr bwMode="auto">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7" name="Freeform 13"/>
            <p:cNvSpPr>
              <a:spLocks noChangeArrowheads="1"/>
            </p:cNvSpPr>
            <p:nvPr/>
          </p:nvSpPr>
          <p:spPr bwMode="auto">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8" name="Freeform 14"/>
            <p:cNvSpPr>
              <a:spLocks noChangeArrowheads="1"/>
            </p:cNvSpPr>
            <p:nvPr/>
          </p:nvSpPr>
          <p:spPr bwMode="auto">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9" name="Freeform 15"/>
            <p:cNvSpPr>
              <a:spLocks noChangeArrowheads="1"/>
            </p:cNvSpPr>
            <p:nvPr/>
          </p:nvSpPr>
          <p:spPr bwMode="auto">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40" name="Freeform 16"/>
            <p:cNvSpPr>
              <a:spLocks noChangeArrowheads="1"/>
            </p:cNvSpPr>
            <p:nvPr/>
          </p:nvSpPr>
          <p:spPr bwMode="auto">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grpSp>
      <p:sp>
        <p:nvSpPr>
          <p:cNvPr id="1041" name="Rectangle 17"/>
          <p:cNvSpPr>
            <a:spLocks noGrp="1" noChangeArrowheads="1"/>
          </p:cNvSpPr>
          <p:nvPr>
            <p:ph type="title"/>
          </p:nvPr>
        </p:nvSpPr>
        <p:spPr bwMode="auto">
          <a:xfrm>
            <a:off x="457200" y="277813"/>
            <a:ext cx="8224838" cy="1135062"/>
          </a:xfrm>
          <a:prstGeom prst="rect">
            <a:avLst/>
          </a:prstGeom>
          <a:noFill/>
          <a:ln w="9525">
            <a:noFill/>
            <a:round/>
            <a:headEnd/>
            <a:tailEnd/>
          </a:ln>
          <a:effectLst/>
        </p:spPr>
        <p:txBody>
          <a:bodyPr vert="horz" wrap="square" lIns="90000" tIns="46800" rIns="90000" bIns="46800" numCol="1" anchor="ctr" anchorCtr="1" compatLnSpc="1">
            <a:prstTxWarp prst="textNoShape">
              <a:avLst/>
            </a:prstTxWarp>
          </a:bodyPr>
          <a:lstStyle/>
          <a:p>
            <a:pPr lvl="0"/>
            <a:r>
              <a:rPr lang="en-GB" smtClean="0"/>
              <a:t>Click to edit the title text format</a:t>
            </a:r>
          </a:p>
        </p:txBody>
      </p:sp>
      <p:sp>
        <p:nvSpPr>
          <p:cNvPr id="1042" name="Rectangle 18"/>
          <p:cNvSpPr>
            <a:spLocks noGrp="1" noChangeArrowheads="1"/>
          </p:cNvSpPr>
          <p:nvPr>
            <p:ph type="dt"/>
          </p:nvPr>
        </p:nvSpPr>
        <p:spPr bwMode="auto">
          <a:xfrm>
            <a:off x="457200" y="6243638"/>
            <a:ext cx="2128838" cy="452437"/>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smtClean="0">
                <a:solidFill>
                  <a:srgbClr val="EAEAEA"/>
                </a:solidFill>
                <a:effectLst>
                  <a:outerShdw blurRad="38100" dist="38100" dir="2700000" algn="tl">
                    <a:srgbClr val="000000"/>
                  </a:outerShdw>
                </a:effectLst>
                <a:latin typeface="+mn-lt"/>
              </a:defRPr>
            </a:lvl1pPr>
          </a:lstStyle>
          <a:p>
            <a:pPr>
              <a:defRPr/>
            </a:pPr>
            <a:endParaRPr lang="en-US"/>
          </a:p>
        </p:txBody>
      </p:sp>
      <p:sp>
        <p:nvSpPr>
          <p:cNvPr id="1043" name="Rectangle 19"/>
          <p:cNvSpPr>
            <a:spLocks noGrp="1" noChangeArrowheads="1"/>
          </p:cNvSpPr>
          <p:nvPr>
            <p:ph type="ftr"/>
          </p:nvPr>
        </p:nvSpPr>
        <p:spPr bwMode="auto">
          <a:xfrm>
            <a:off x="3124200" y="6248400"/>
            <a:ext cx="2890838" cy="452438"/>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smtClean="0">
                <a:solidFill>
                  <a:srgbClr val="EAEAEA"/>
                </a:solidFill>
                <a:effectLst>
                  <a:outerShdw blurRad="38100" dist="38100" dir="2700000" algn="tl">
                    <a:srgbClr val="000000"/>
                  </a:outerShdw>
                </a:effectLst>
                <a:latin typeface="+mn-lt"/>
              </a:defRPr>
            </a:lvl1pPr>
          </a:lstStyle>
          <a:p>
            <a:pPr>
              <a:defRPr/>
            </a:pPr>
            <a:endParaRPr lang="en-US"/>
          </a:p>
        </p:txBody>
      </p:sp>
      <p:sp>
        <p:nvSpPr>
          <p:cNvPr id="1044" name="Rectangle 20"/>
          <p:cNvSpPr>
            <a:spLocks noGrp="1" noChangeArrowheads="1"/>
          </p:cNvSpPr>
          <p:nvPr>
            <p:ph type="sldNum"/>
          </p:nvPr>
        </p:nvSpPr>
        <p:spPr bwMode="auto">
          <a:xfrm>
            <a:off x="6553200" y="6243638"/>
            <a:ext cx="2128838" cy="452437"/>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smtClean="0">
                <a:solidFill>
                  <a:srgbClr val="EAEAEA"/>
                </a:solidFill>
                <a:effectLst>
                  <a:outerShdw blurRad="38100" dist="38100" dir="2700000" algn="tl">
                    <a:srgbClr val="000000"/>
                  </a:outerShdw>
                </a:effectLst>
                <a:latin typeface="+mn-lt"/>
              </a:defRPr>
            </a:lvl1pPr>
          </a:lstStyle>
          <a:p>
            <a:pPr>
              <a:defRPr/>
            </a:pPr>
            <a:fld id="{6DEF4529-02CA-4A88-8910-42A8528BE2E6}" type="slidenum">
              <a:rPr lang="en-US"/>
              <a:pPr>
                <a:defRPr/>
              </a:pPr>
              <a:t>‹#›</a:t>
            </a:fld>
            <a:endParaRPr lang="en-US"/>
          </a:p>
        </p:txBody>
      </p:sp>
      <p:sp>
        <p:nvSpPr>
          <p:cNvPr id="1045" name="Rectangle 21"/>
          <p:cNvSpPr>
            <a:spLocks noGrp="1" noChangeArrowheads="1"/>
          </p:cNvSpPr>
          <p:nvPr>
            <p:ph type="body" idx="1"/>
          </p:nvPr>
        </p:nvSpPr>
        <p:spPr bwMode="auto">
          <a:xfrm>
            <a:off x="457200" y="1600200"/>
            <a:ext cx="8224838" cy="45259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fade/>
  </p:transition>
  <p:txStyles>
    <p:titleStyle>
      <a:lvl1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2pPr>
      <a:lvl3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3pPr>
      <a:lvl4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4pPr>
      <a:lvl5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5pPr>
      <a:lvl6pPr marL="25146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6pPr>
      <a:lvl7pPr marL="29718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7pPr>
      <a:lvl8pPr marL="34290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8pPr>
      <a:lvl9pPr marL="38862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itchFamily="16" charset="0"/>
        <a:defRPr sz="3200">
          <a:solidFill>
            <a:srgbClr val="EAEAEA"/>
          </a:solidFill>
          <a:effectLst>
            <a:outerShdw blurRad="38100" dist="38100" dir="2700000" algn="tl">
              <a:srgbClr val="000000"/>
            </a:outerShdw>
          </a:effectLst>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itchFamily="16" charset="0"/>
        <a:defRPr sz="2800">
          <a:solidFill>
            <a:srgbClr val="EAEAEA"/>
          </a:solidFill>
          <a:effectLst>
            <a:outerShdw blurRad="38100" dist="38100" dir="2700000" algn="tl">
              <a:srgbClr val="000000"/>
            </a:outerShdw>
          </a:effectLst>
          <a:latin typeface="+mn-lt"/>
          <a:ea typeface="+mn-ea"/>
        </a:defRPr>
      </a:lvl2pPr>
      <a:lvl3pPr marL="1143000" indent="-228600" algn="l" defTabSz="457200" rtl="0" eaLnBrk="0" fontAlgn="base" hangingPunct="0">
        <a:spcBef>
          <a:spcPts val="600"/>
        </a:spcBef>
        <a:spcAft>
          <a:spcPct val="0"/>
        </a:spcAft>
        <a:buClr>
          <a:srgbClr val="000000"/>
        </a:buClr>
        <a:buSzPct val="100000"/>
        <a:buFont typeface="Times New Roman" pitchFamily="16" charset="0"/>
        <a:defRPr sz="2400">
          <a:solidFill>
            <a:srgbClr val="EAEAEA"/>
          </a:solidFill>
          <a:effectLst>
            <a:outerShdw blurRad="38100" dist="38100" dir="2700000" algn="tl">
              <a:srgbClr val="000000"/>
            </a:outerShdw>
          </a:effectLst>
          <a:latin typeface="+mn-lt"/>
          <a:ea typeface="+mn-ea"/>
        </a:defRPr>
      </a:lvl3pPr>
      <a:lvl4pPr marL="1600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4pPr>
      <a:lvl5pPr marL="20574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5pPr>
      <a:lvl6pPr marL="25146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6pPr>
      <a:lvl7pPr marL="29718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7pPr>
      <a:lvl8pPr marL="34290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8pPr>
      <a:lvl9pPr marL="38862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6666"/>
            </a:gs>
            <a:gs pos="100000">
              <a:srgbClr val="5C9D9D"/>
            </a:gs>
          </a:gsLst>
          <a:lin ang="5400000" scaled="1"/>
        </a:gra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4716463" y="5345113"/>
            <a:ext cx="4425950" cy="1511300"/>
            <a:chOff x="2971" y="3367"/>
            <a:chExt cx="2788" cy="952"/>
          </a:xfrm>
        </p:grpSpPr>
        <p:sp>
          <p:nvSpPr>
            <p:cNvPr id="2" name="Freeform 2"/>
            <p:cNvSpPr>
              <a:spLocks noChangeArrowheads="1"/>
            </p:cNvSpPr>
            <p:nvPr/>
          </p:nvSpPr>
          <p:spPr bwMode="auto">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rgbClr val="009999"/>
                </a:gs>
                <a:gs pos="100000">
                  <a:srgbClr val="006666"/>
                </a:gs>
              </a:gsLst>
              <a:lin ang="13500000" scaled="1"/>
            </a:gradFill>
            <a:ln w="9525">
              <a:noFill/>
              <a:round/>
              <a:headEnd/>
              <a:tailEnd/>
            </a:ln>
            <a:effectLst/>
          </p:spPr>
          <p:txBody>
            <a:bodyPr wrap="none" anchor="ctr"/>
            <a:lstStyle/>
            <a:p>
              <a:pPr>
                <a:defRPr/>
              </a:pPr>
              <a:endParaRPr lang="en-US"/>
            </a:p>
          </p:txBody>
        </p:sp>
        <p:sp>
          <p:nvSpPr>
            <p:cNvPr id="2051" name="Freeform 3"/>
            <p:cNvSpPr>
              <a:spLocks noChangeArrowheads="1"/>
            </p:cNvSpPr>
            <p:nvPr/>
          </p:nvSpPr>
          <p:spPr bwMode="auto">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52" name="Freeform 4"/>
            <p:cNvSpPr>
              <a:spLocks noChangeArrowheads="1"/>
            </p:cNvSpPr>
            <p:nvPr/>
          </p:nvSpPr>
          <p:spPr bwMode="auto">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53" name="Freeform 5"/>
            <p:cNvSpPr>
              <a:spLocks noChangeArrowheads="1"/>
            </p:cNvSpPr>
            <p:nvPr/>
          </p:nvSpPr>
          <p:spPr bwMode="auto">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54" name="Freeform 6"/>
            <p:cNvSpPr>
              <a:spLocks noChangeArrowheads="1"/>
            </p:cNvSpPr>
            <p:nvPr/>
          </p:nvSpPr>
          <p:spPr bwMode="auto">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55" name="Freeform 7"/>
            <p:cNvSpPr>
              <a:spLocks noChangeArrowheads="1"/>
            </p:cNvSpPr>
            <p:nvPr/>
          </p:nvSpPr>
          <p:spPr bwMode="auto">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56" name="Freeform 8"/>
            <p:cNvSpPr>
              <a:spLocks noChangeArrowheads="1"/>
            </p:cNvSpPr>
            <p:nvPr/>
          </p:nvSpPr>
          <p:spPr bwMode="auto">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57" name="Freeform 9"/>
            <p:cNvSpPr>
              <a:spLocks noChangeArrowheads="1"/>
            </p:cNvSpPr>
            <p:nvPr/>
          </p:nvSpPr>
          <p:spPr bwMode="auto">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58" name="Freeform 10"/>
            <p:cNvSpPr>
              <a:spLocks noChangeArrowheads="1"/>
            </p:cNvSpPr>
            <p:nvPr/>
          </p:nvSpPr>
          <p:spPr bwMode="auto">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59" name="Freeform 11"/>
            <p:cNvSpPr>
              <a:spLocks noChangeArrowheads="1"/>
            </p:cNvSpPr>
            <p:nvPr/>
          </p:nvSpPr>
          <p:spPr bwMode="auto">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60" name="Freeform 12"/>
            <p:cNvSpPr>
              <a:spLocks noChangeArrowheads="1"/>
            </p:cNvSpPr>
            <p:nvPr/>
          </p:nvSpPr>
          <p:spPr bwMode="auto">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61" name="Freeform 13"/>
            <p:cNvSpPr>
              <a:spLocks noChangeArrowheads="1"/>
            </p:cNvSpPr>
            <p:nvPr/>
          </p:nvSpPr>
          <p:spPr bwMode="auto">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62" name="Freeform 14"/>
            <p:cNvSpPr>
              <a:spLocks noChangeArrowheads="1"/>
            </p:cNvSpPr>
            <p:nvPr/>
          </p:nvSpPr>
          <p:spPr bwMode="auto">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63" name="Freeform 15"/>
            <p:cNvSpPr>
              <a:spLocks noChangeArrowheads="1"/>
            </p:cNvSpPr>
            <p:nvPr/>
          </p:nvSpPr>
          <p:spPr bwMode="auto">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64" name="Freeform 16"/>
            <p:cNvSpPr>
              <a:spLocks noChangeArrowheads="1"/>
            </p:cNvSpPr>
            <p:nvPr/>
          </p:nvSpPr>
          <p:spPr bwMode="auto">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grpSp>
      <p:sp>
        <p:nvSpPr>
          <p:cNvPr id="2065" name="Rectangle 17"/>
          <p:cNvSpPr>
            <a:spLocks noGrp="1" noChangeArrowheads="1"/>
          </p:cNvSpPr>
          <p:nvPr>
            <p:ph type="title"/>
          </p:nvPr>
        </p:nvSpPr>
        <p:spPr bwMode="auto">
          <a:xfrm>
            <a:off x="685800" y="1600200"/>
            <a:ext cx="7767638" cy="1824038"/>
          </a:xfrm>
          <a:prstGeom prst="rect">
            <a:avLst/>
          </a:prstGeom>
          <a:noFill/>
          <a:ln w="9525">
            <a:noFill/>
            <a:round/>
            <a:headEnd/>
            <a:tailEnd/>
          </a:ln>
          <a:effectLst/>
        </p:spPr>
        <p:txBody>
          <a:bodyPr vert="horz" wrap="square" lIns="90000" tIns="46800" rIns="90000" bIns="46800" numCol="1" anchor="b" anchorCtr="1" compatLnSpc="1">
            <a:prstTxWarp prst="textNoShape">
              <a:avLst/>
            </a:prstTxWarp>
          </a:bodyPr>
          <a:lstStyle/>
          <a:p>
            <a:pPr lvl="0"/>
            <a:r>
              <a:rPr lang="en-GB" smtClean="0"/>
              <a:t>Click to edit the title text format</a:t>
            </a:r>
          </a:p>
        </p:txBody>
      </p:sp>
      <p:sp>
        <p:nvSpPr>
          <p:cNvPr id="2066" name="Rectangle 18"/>
          <p:cNvSpPr>
            <a:spLocks noGrp="1" noChangeArrowheads="1"/>
          </p:cNvSpPr>
          <p:nvPr>
            <p:ph type="dt"/>
          </p:nvPr>
        </p:nvSpPr>
        <p:spPr bwMode="auto">
          <a:xfrm>
            <a:off x="457200" y="6243638"/>
            <a:ext cx="2128838" cy="452437"/>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eaLnBrk="1">
              <a:tabLst>
                <a:tab pos="723900" algn="l"/>
                <a:tab pos="1447800" algn="l"/>
              </a:tabLst>
              <a:defRPr sz="1200" smtClean="0">
                <a:solidFill>
                  <a:srgbClr val="EAEAEA"/>
                </a:solidFill>
                <a:effectLst>
                  <a:outerShdw blurRad="38100" dist="38100" dir="2700000" algn="tl">
                    <a:srgbClr val="000000"/>
                  </a:outerShdw>
                </a:effectLst>
                <a:latin typeface="+mn-lt"/>
              </a:defRPr>
            </a:lvl1pPr>
          </a:lstStyle>
          <a:p>
            <a:pPr>
              <a:defRPr/>
            </a:pPr>
            <a:endParaRPr lang="en-US"/>
          </a:p>
        </p:txBody>
      </p:sp>
      <p:sp>
        <p:nvSpPr>
          <p:cNvPr id="2067" name="Rectangle 19"/>
          <p:cNvSpPr>
            <a:spLocks noGrp="1" noChangeArrowheads="1"/>
          </p:cNvSpPr>
          <p:nvPr>
            <p:ph type="ftr"/>
          </p:nvPr>
        </p:nvSpPr>
        <p:spPr bwMode="auto">
          <a:xfrm>
            <a:off x="3124200" y="6248400"/>
            <a:ext cx="2890838" cy="452438"/>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ctr" eaLnBrk="1">
              <a:tabLst>
                <a:tab pos="723900" algn="l"/>
                <a:tab pos="1447800" algn="l"/>
                <a:tab pos="2171700" algn="l"/>
              </a:tabLst>
              <a:defRPr sz="1200" smtClean="0">
                <a:solidFill>
                  <a:srgbClr val="EAEAEA"/>
                </a:solidFill>
                <a:effectLst>
                  <a:outerShdw blurRad="38100" dist="38100" dir="2700000" algn="tl">
                    <a:srgbClr val="000000"/>
                  </a:outerShdw>
                </a:effectLst>
                <a:latin typeface="+mn-lt"/>
              </a:defRPr>
            </a:lvl1pPr>
          </a:lstStyle>
          <a:p>
            <a:pPr>
              <a:defRPr/>
            </a:pPr>
            <a:endParaRPr lang="en-US"/>
          </a:p>
        </p:txBody>
      </p:sp>
      <p:sp>
        <p:nvSpPr>
          <p:cNvPr id="2068" name="Rectangle 20"/>
          <p:cNvSpPr>
            <a:spLocks noGrp="1" noChangeArrowheads="1"/>
          </p:cNvSpPr>
          <p:nvPr>
            <p:ph type="sldNum"/>
          </p:nvPr>
        </p:nvSpPr>
        <p:spPr bwMode="auto">
          <a:xfrm>
            <a:off x="6553200" y="6243638"/>
            <a:ext cx="2128838" cy="452437"/>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a:tabLst>
                <a:tab pos="723900" algn="l"/>
                <a:tab pos="1447800" algn="l"/>
              </a:tabLst>
              <a:defRPr sz="1200" smtClean="0">
                <a:solidFill>
                  <a:srgbClr val="EAEAEA"/>
                </a:solidFill>
                <a:effectLst>
                  <a:outerShdw blurRad="38100" dist="38100" dir="2700000" algn="tl">
                    <a:srgbClr val="000000"/>
                  </a:outerShdw>
                </a:effectLst>
                <a:latin typeface="+mn-lt"/>
              </a:defRPr>
            </a:lvl1pPr>
          </a:lstStyle>
          <a:p>
            <a:pPr>
              <a:defRPr/>
            </a:pPr>
            <a:fld id="{15FA5113-F6C8-4F42-A46B-6832422C8196}" type="slidenum">
              <a:rPr lang="en-US"/>
              <a:pPr>
                <a:defRPr/>
              </a:pPr>
              <a:t>‹#›</a:t>
            </a:fld>
            <a:endParaRPr lang="en-US"/>
          </a:p>
        </p:txBody>
      </p:sp>
      <p:sp>
        <p:nvSpPr>
          <p:cNvPr id="2069" name="Rectangle 21"/>
          <p:cNvSpPr>
            <a:spLocks noGrp="1" noChangeArrowheads="1"/>
          </p:cNvSpPr>
          <p:nvPr>
            <p:ph type="body" idx="1"/>
          </p:nvPr>
        </p:nvSpPr>
        <p:spPr bwMode="auto">
          <a:xfrm>
            <a:off x="457200" y="1604963"/>
            <a:ext cx="8224838" cy="45212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fade/>
  </p:transition>
  <p:txStyles>
    <p:titleStyle>
      <a:lvl1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2pPr>
      <a:lvl3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3pPr>
      <a:lvl4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4pPr>
      <a:lvl5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5pPr>
      <a:lvl6pPr marL="25146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6pPr>
      <a:lvl7pPr marL="29718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7pPr>
      <a:lvl8pPr marL="34290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8pPr>
      <a:lvl9pPr marL="38862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itchFamily="16" charset="0"/>
        <a:defRPr sz="3200">
          <a:solidFill>
            <a:srgbClr val="EAEAEA"/>
          </a:solidFill>
          <a:effectLst>
            <a:outerShdw blurRad="38100" dist="38100" dir="2700000" algn="tl">
              <a:srgbClr val="000000"/>
            </a:outerShdw>
          </a:effectLst>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itchFamily="16" charset="0"/>
        <a:defRPr sz="2800">
          <a:solidFill>
            <a:srgbClr val="EAEAEA"/>
          </a:solidFill>
          <a:effectLst>
            <a:outerShdw blurRad="38100" dist="38100" dir="2700000" algn="tl">
              <a:srgbClr val="000000"/>
            </a:outerShdw>
          </a:effectLst>
          <a:latin typeface="+mn-lt"/>
          <a:ea typeface="+mn-ea"/>
        </a:defRPr>
      </a:lvl2pPr>
      <a:lvl3pPr marL="1143000" indent="-228600" algn="l" defTabSz="457200" rtl="0" eaLnBrk="0" fontAlgn="base" hangingPunct="0">
        <a:spcBef>
          <a:spcPts val="600"/>
        </a:spcBef>
        <a:spcAft>
          <a:spcPct val="0"/>
        </a:spcAft>
        <a:buClr>
          <a:srgbClr val="000000"/>
        </a:buClr>
        <a:buSzPct val="100000"/>
        <a:buFont typeface="Times New Roman" pitchFamily="16" charset="0"/>
        <a:defRPr sz="2400">
          <a:solidFill>
            <a:srgbClr val="EAEAEA"/>
          </a:solidFill>
          <a:effectLst>
            <a:outerShdw blurRad="38100" dist="38100" dir="2700000" algn="tl">
              <a:srgbClr val="000000"/>
            </a:outerShdw>
          </a:effectLst>
          <a:latin typeface="+mn-lt"/>
          <a:ea typeface="+mn-ea"/>
        </a:defRPr>
      </a:lvl3pPr>
      <a:lvl4pPr marL="1600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4pPr>
      <a:lvl5pPr marL="20574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5pPr>
      <a:lvl6pPr marL="25146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6pPr>
      <a:lvl7pPr marL="29718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7pPr>
      <a:lvl8pPr marL="34290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8pPr>
      <a:lvl9pPr marL="38862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paul@PikesPeakEconomicsClub.com" TargetMode="External"/><Relationship Id="rId2" Type="http://schemas.openxmlformats.org/officeDocument/2006/relationships/notesSlide" Target="../notesSlides/notesSlide1.xml"/><Relationship Id="rId1" Type="http://schemas.openxmlformats.org/officeDocument/2006/relationships/slideLayout" Target="../slideLayouts/slideLayout23.xml"/><Relationship Id="rId4" Type="http://schemas.openxmlformats.org/officeDocument/2006/relationships/hyperlink" Target="http://www.pikespeakeconomicsclub.com/"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200400"/>
            <a:ext cx="7767638" cy="3429000"/>
          </a:xfrm>
        </p:spPr>
        <p:txBody>
          <a:bodyPr/>
          <a:lstStyle/>
          <a:p>
            <a:r>
              <a:rPr lang="en-US" dirty="0" smtClean="0"/>
              <a:t/>
            </a:r>
            <a:br>
              <a:rPr lang="en-US" dirty="0" smtClean="0"/>
            </a:br>
            <a:r>
              <a:rPr lang="en-US" dirty="0"/>
              <a:t/>
            </a:r>
            <a:br>
              <a:rPr lang="en-US" dirty="0"/>
            </a:br>
            <a:r>
              <a:rPr lang="en-US" dirty="0" smtClean="0"/>
              <a:t/>
            </a:r>
            <a:br>
              <a:rPr lang="en-US" dirty="0" smtClean="0"/>
            </a:br>
            <a:r>
              <a:rPr lang="en-US" dirty="0" smtClean="0"/>
              <a:t>"</a:t>
            </a:r>
            <a:r>
              <a:rPr lang="en-US" dirty="0"/>
              <a:t>Rebellion to Tyrants is Obedience to </a:t>
            </a:r>
            <a:r>
              <a:rPr lang="en-US" dirty="0" smtClean="0"/>
              <a:t>God“</a:t>
            </a:r>
            <a:br>
              <a:rPr lang="en-US" dirty="0" smtClean="0"/>
            </a:br>
            <a:r>
              <a:rPr lang="en-US" dirty="0"/>
              <a:t/>
            </a:r>
            <a:br>
              <a:rPr lang="en-US" dirty="0"/>
            </a:br>
            <a:r>
              <a:rPr lang="en-US" dirty="0"/>
              <a:t>Great Seal Of The United States – original 1776 motto by Thomas Jefferson, Ben Franklin, and John Adams</a:t>
            </a:r>
            <a:br>
              <a:rPr lang="en-US" dirty="0"/>
            </a:br>
            <a:endParaRPr lang="en-US" dirty="0"/>
          </a:p>
        </p:txBody>
      </p:sp>
    </p:spTree>
    <p:extLst>
      <p:ext uri="{BB962C8B-B14F-4D97-AF65-F5344CB8AC3E}">
        <p14:creationId xmlns:p14="http://schemas.microsoft.com/office/powerpoint/2010/main" val="1561169360"/>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mtClean="0"/>
              <a:t>The Capitalist “Golden Rule”</a:t>
            </a:r>
          </a:p>
        </p:txBody>
      </p:sp>
      <p:sp>
        <p:nvSpPr>
          <p:cNvPr id="10242" name="Rectangle 2"/>
          <p:cNvSpPr>
            <a:spLocks noGrp="1" noChangeArrowheads="1"/>
          </p:cNvSpPr>
          <p:nvPr>
            <p:ph type="body" idx="4294967295"/>
          </p:nvPr>
        </p:nvSpPr>
        <p:spPr>
          <a:xfrm>
            <a:off x="457200" y="1600200"/>
            <a:ext cx="8229600" cy="5105400"/>
          </a:xfrm>
        </p:spPr>
        <p:txBody>
          <a:bodyPr/>
          <a:lstStyle/>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Grounded in Judeo-Christian ethics, “You shall love your neighbor as yourself”. (</a:t>
            </a:r>
            <a:r>
              <a:rPr lang="en-US" b="1" dirty="0" smtClean="0"/>
              <a:t>Gal 5:14; Lev 19:18</a:t>
            </a:r>
            <a:r>
              <a:rPr lang="en-US" dirty="0" smtClean="0"/>
              <a:t>)</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Golden Rule: “Do unto others as you would have them do unto you” (</a:t>
            </a:r>
            <a:r>
              <a:rPr lang="en-US" b="1" dirty="0" smtClean="0"/>
              <a:t>Luke 6:31; </a:t>
            </a:r>
            <a:r>
              <a:rPr lang="en-US" dirty="0" smtClean="0"/>
              <a:t>)</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“Law of Liberty” (</a:t>
            </a:r>
            <a:r>
              <a:rPr lang="en-US" b="1" dirty="0" smtClean="0"/>
              <a:t>James 1:8, 13</a:t>
            </a:r>
            <a:r>
              <a:rPr lang="en-US" dirty="0" smtClean="0"/>
              <a:t>) </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Ethics of Reciprocity found in 21 of 23 world philosophies. (</a:t>
            </a:r>
            <a:r>
              <a:rPr lang="en-US" b="1" dirty="0" smtClean="0"/>
              <a:t>Matt 7:12</a:t>
            </a:r>
            <a:r>
              <a:rPr lang="en-US" dirty="0" smtClean="0"/>
              <a:t>)</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mtClean="0"/>
              <a:t>Contrast with Socialist Ethics</a:t>
            </a:r>
          </a:p>
        </p:txBody>
      </p:sp>
      <p:sp>
        <p:nvSpPr>
          <p:cNvPr id="11266" name="Rectangle 2"/>
          <p:cNvSpPr>
            <a:spLocks noGrp="1" noChangeArrowheads="1"/>
          </p:cNvSpPr>
          <p:nvPr>
            <p:ph type="body" idx="4294967295"/>
          </p:nvPr>
        </p:nvSpPr>
        <p:spPr>
          <a:xfrm>
            <a:off x="457200" y="1600200"/>
            <a:ext cx="8229600" cy="4530725"/>
          </a:xfrm>
        </p:spPr>
        <p:txBody>
          <a:bodyPr/>
          <a:lstStyle/>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i="1" smtClean="0"/>
              <a:t>“</a:t>
            </a:r>
            <a:r>
              <a:rPr lang="en-US" smtClean="0"/>
              <a:t>From</a:t>
            </a:r>
            <a:r>
              <a:rPr lang="en-US" b="1" smtClean="0"/>
              <a:t> </a:t>
            </a:r>
            <a:r>
              <a:rPr lang="en-US" smtClean="0"/>
              <a:t>each according to his</a:t>
            </a:r>
            <a:r>
              <a:rPr lang="en-US" b="1" smtClean="0"/>
              <a:t> </a:t>
            </a:r>
            <a:r>
              <a:rPr lang="en-US" smtClean="0"/>
              <a:t>ability;</a:t>
            </a:r>
            <a:r>
              <a:rPr lang="en-US" b="1" smtClean="0"/>
              <a:t> </a:t>
            </a:r>
            <a:r>
              <a:rPr lang="en-US" smtClean="0"/>
              <a:t>to each according to his</a:t>
            </a:r>
            <a:r>
              <a:rPr lang="en-US" b="1" smtClean="0"/>
              <a:t> </a:t>
            </a:r>
            <a:r>
              <a:rPr lang="en-US" smtClean="0"/>
              <a:t>need</a:t>
            </a:r>
            <a:r>
              <a:rPr lang="en-US" i="1" smtClean="0"/>
              <a:t>.” </a:t>
            </a:r>
            <a:r>
              <a:rPr lang="en-US" smtClean="0"/>
              <a:t>- </a:t>
            </a:r>
            <a:r>
              <a:rPr lang="en-US" b="1" smtClean="0"/>
              <a:t>Karl Marx</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i="1" smtClean="0"/>
              <a:t>"</a:t>
            </a:r>
            <a:r>
              <a:rPr lang="en-US" smtClean="0"/>
              <a:t>Society's needs come before the individual's needs</a:t>
            </a:r>
            <a:r>
              <a:rPr lang="en-US" b="1" i="1" smtClean="0"/>
              <a:t>." </a:t>
            </a:r>
            <a:r>
              <a:rPr lang="en-US" smtClean="0"/>
              <a:t>- </a:t>
            </a:r>
            <a:r>
              <a:rPr lang="en-US" b="1" smtClean="0"/>
              <a:t>Adolf Hitler</a:t>
            </a:r>
            <a:r>
              <a:rPr lang="en-US" smtClean="0"/>
              <a:t> </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mtClean="0"/>
              <a:t>Capitalist Metaphysics</a:t>
            </a:r>
          </a:p>
        </p:txBody>
      </p:sp>
      <p:sp>
        <p:nvSpPr>
          <p:cNvPr id="12290" name="Rectangle 2"/>
          <p:cNvSpPr>
            <a:spLocks noGrp="1" noChangeArrowheads="1"/>
          </p:cNvSpPr>
          <p:nvPr>
            <p:ph type="body" idx="4294967295"/>
          </p:nvPr>
        </p:nvSpPr>
        <p:spPr>
          <a:xfrm>
            <a:off x="457200" y="1600200"/>
            <a:ext cx="8229600" cy="4530725"/>
          </a:xfrm>
        </p:spPr>
        <p:txBody>
          <a:bodyPr/>
          <a:lstStyle/>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mtClean="0"/>
              <a:t>Reality is objective, not subjective.</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mtClean="0"/>
              <a:t>There exists absolute truth.</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mtClean="0"/>
              <a:t>Man’s nature is fixed, rooted in enlightened self-interest.</a:t>
            </a:r>
          </a:p>
          <a:p>
            <a:pPr marL="338138" indent="-338138" eaLnBrk="1" hangingPunct="1">
              <a:buClrTx/>
              <a:buSzTx/>
              <a:buFontTx/>
              <a:buNone/>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smtClean="0"/>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mtClean="0"/>
              <a:t>Socialist Metaphysics</a:t>
            </a:r>
          </a:p>
        </p:txBody>
      </p:sp>
      <p:sp>
        <p:nvSpPr>
          <p:cNvPr id="13314" name="Rectangle 2"/>
          <p:cNvSpPr>
            <a:spLocks noGrp="1" noChangeArrowheads="1"/>
          </p:cNvSpPr>
          <p:nvPr>
            <p:ph type="body" idx="4294967295"/>
          </p:nvPr>
        </p:nvSpPr>
        <p:spPr>
          <a:xfrm>
            <a:off x="457200" y="1600200"/>
            <a:ext cx="8229600" cy="5105400"/>
          </a:xfrm>
        </p:spPr>
        <p:txBody>
          <a:bodyPr/>
          <a:lstStyle/>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Reality is subjective.</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It is what the State says it is.</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Stalin’s first census.</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Hugo Chavez (GDP is capitalist plot).</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Nicolas </a:t>
            </a:r>
            <a:r>
              <a:rPr lang="en-US" dirty="0" err="1" smtClean="0"/>
              <a:t>Sarkozy</a:t>
            </a:r>
            <a:r>
              <a:rPr lang="en-US" dirty="0" smtClean="0"/>
              <a:t> (equality indicators).</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Man’s nature is malleable and perfectible through The State – can create “</a:t>
            </a:r>
            <a:r>
              <a:rPr lang="en-US" b="1" dirty="0" smtClean="0"/>
              <a:t>New Soviet Man</a:t>
            </a:r>
            <a:r>
              <a:rPr lang="en-US" dirty="0" smtClean="0"/>
              <a:t>” free of self-interest.</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Modern Census: Chicago Style</a:t>
            </a:r>
            <a:endParaRPr lang="en-US" dirty="0"/>
          </a:p>
        </p:txBody>
      </p:sp>
      <p:pic>
        <p:nvPicPr>
          <p:cNvPr id="4" name="Content Placeholder 3" descr="Obama census pic.jpg"/>
          <p:cNvPicPr>
            <a:picLocks noGrp="1" noChangeAspect="1"/>
          </p:cNvPicPr>
          <p:nvPr>
            <p:ph idx="1"/>
          </p:nvPr>
        </p:nvPicPr>
        <p:blipFill>
          <a:blip r:embed="rId2" cstate="print"/>
          <a:stretch>
            <a:fillRect/>
          </a:stretch>
        </p:blipFill>
        <p:spPr>
          <a:xfrm>
            <a:off x="457201" y="1469589"/>
            <a:ext cx="8305800" cy="5363209"/>
          </a:xfrm>
        </p:spPr>
      </p:pic>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mtClean="0"/>
              <a:t>Capitalist Epistemology</a:t>
            </a:r>
          </a:p>
        </p:txBody>
      </p:sp>
      <p:sp>
        <p:nvSpPr>
          <p:cNvPr id="14338" name="Rectangle 2"/>
          <p:cNvSpPr>
            <a:spLocks noGrp="1" noChangeArrowheads="1"/>
          </p:cNvSpPr>
          <p:nvPr>
            <p:ph type="body" idx="4294967295"/>
          </p:nvPr>
        </p:nvSpPr>
        <p:spPr>
          <a:xfrm>
            <a:off x="457200" y="1600200"/>
            <a:ext cx="8229600" cy="4530725"/>
          </a:xfrm>
        </p:spPr>
        <p:txBody>
          <a:bodyPr/>
          <a:lstStyle/>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Faith-based rational mind.</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Logic</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Data</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Science.</a:t>
            </a:r>
          </a:p>
          <a:p>
            <a:pPr marL="338138" indent="-338138" eaLnBrk="1" hangingPunct="1">
              <a:buClrTx/>
              <a:buSzTx/>
              <a:buFontTx/>
              <a:buNone/>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dirty="0" smtClean="0"/>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mtClean="0"/>
              <a:t>Socialist Epistemology</a:t>
            </a:r>
          </a:p>
        </p:txBody>
      </p:sp>
      <p:sp>
        <p:nvSpPr>
          <p:cNvPr id="15362" name="Rectangle 2"/>
          <p:cNvSpPr>
            <a:spLocks noGrp="1" noChangeArrowheads="1"/>
          </p:cNvSpPr>
          <p:nvPr>
            <p:ph type="body" idx="4294967295"/>
          </p:nvPr>
        </p:nvSpPr>
        <p:spPr>
          <a:xfrm>
            <a:off x="457200" y="1600200"/>
            <a:ext cx="8229600" cy="4530725"/>
          </a:xfrm>
        </p:spPr>
        <p:txBody>
          <a:bodyPr/>
          <a:lstStyle/>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mtClean="0"/>
              <a:t>Reality is perceived not through logic, but through emotion.</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mtClean="0"/>
              <a:t>Determined by feelings.</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mtClean="0"/>
              <a:t>Ask a leftist what they </a:t>
            </a:r>
            <a:r>
              <a:rPr lang="en-US" b="1" smtClean="0"/>
              <a:t>think</a:t>
            </a:r>
            <a:r>
              <a:rPr lang="en-US" smtClean="0"/>
              <a:t> about something and they will inevitably reply, “I </a:t>
            </a:r>
            <a:r>
              <a:rPr lang="en-US" b="1" smtClean="0"/>
              <a:t>feel</a:t>
            </a:r>
            <a:r>
              <a:rPr lang="en-US" smtClean="0"/>
              <a:t> that …”</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 v. Emotion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114028"/>
            <a:ext cx="8205675" cy="5743972"/>
          </a:xfrm>
        </p:spPr>
      </p:pic>
    </p:spTree>
    <p:extLst>
      <p:ext uri="{BB962C8B-B14F-4D97-AF65-F5344CB8AC3E}">
        <p14:creationId xmlns:p14="http://schemas.microsoft.com/office/powerpoint/2010/main" val="235675585"/>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idx="4294967295"/>
          </p:nvPr>
        </p:nvSpPr>
        <p:spPr>
          <a:xfrm>
            <a:off x="457200" y="192088"/>
            <a:ext cx="8229600" cy="1312862"/>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4000" smtClean="0"/>
              <a:t>America’s Founders Intended a Free Market Economy</a:t>
            </a:r>
          </a:p>
        </p:txBody>
      </p:sp>
      <p:sp>
        <p:nvSpPr>
          <p:cNvPr id="16386" name="Rectangle 2"/>
          <p:cNvSpPr>
            <a:spLocks noGrp="1" noChangeArrowheads="1"/>
          </p:cNvSpPr>
          <p:nvPr>
            <p:ph type="body" idx="4294967295"/>
          </p:nvPr>
        </p:nvSpPr>
        <p:spPr>
          <a:xfrm>
            <a:off x="457200" y="1600200"/>
            <a:ext cx="8229600" cy="4530725"/>
          </a:xfrm>
        </p:spPr>
        <p:txBody>
          <a:bodyPr/>
          <a:lstStyle/>
          <a:p>
            <a:pPr marL="338138"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i="1" smtClean="0"/>
              <a:t>“</a:t>
            </a:r>
            <a:r>
              <a:rPr lang="en-US" smtClean="0"/>
              <a:t>I think all the world would gain by setting commerce at perfect liberty</a:t>
            </a:r>
            <a:r>
              <a:rPr lang="en-US" i="1" smtClean="0"/>
              <a:t>.”</a:t>
            </a:r>
            <a:r>
              <a:rPr lang="en-US" smtClean="0"/>
              <a:t> - </a:t>
            </a:r>
            <a:r>
              <a:rPr lang="en-US" b="1" smtClean="0"/>
              <a:t>Thomas Jefferson</a:t>
            </a:r>
          </a:p>
          <a:p>
            <a:pPr marL="338138"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i="1" smtClean="0"/>
              <a:t>“</a:t>
            </a:r>
            <a:r>
              <a:rPr lang="en-US" smtClean="0"/>
              <a:t>I own myself the friend to a very free system of commerce, and hold it as a truth, that commercial shackles are generally unjust, oppressive and impolitic</a:t>
            </a:r>
            <a:r>
              <a:rPr lang="en-US" i="1" smtClean="0"/>
              <a:t> …</a:t>
            </a:r>
            <a:r>
              <a:rPr lang="en-US" smtClean="0"/>
              <a:t>”  - </a:t>
            </a:r>
            <a:r>
              <a:rPr lang="en-US" b="1" smtClean="0"/>
              <a:t>James Madison</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idx="4294967295"/>
          </p:nvPr>
        </p:nvSpPr>
        <p:spPr>
          <a:xfrm>
            <a:off x="457200" y="192088"/>
            <a:ext cx="8229600" cy="1312862"/>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4000" smtClean="0"/>
              <a:t>Jefferson’s Declaration of Independence</a:t>
            </a:r>
          </a:p>
        </p:txBody>
      </p:sp>
      <p:sp>
        <p:nvSpPr>
          <p:cNvPr id="17410" name="Rectangle 2"/>
          <p:cNvSpPr>
            <a:spLocks noGrp="1" noChangeArrowheads="1"/>
          </p:cNvSpPr>
          <p:nvPr>
            <p:ph type="body" idx="4294967295"/>
          </p:nvPr>
        </p:nvSpPr>
        <p:spPr>
          <a:xfrm>
            <a:off x="457200" y="1600200"/>
            <a:ext cx="8229600" cy="4583113"/>
          </a:xfrm>
        </p:spPr>
        <p:txBody>
          <a:bodyPr/>
          <a:lstStyle/>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i="1" smtClean="0"/>
              <a:t>“</a:t>
            </a:r>
            <a:r>
              <a:rPr lang="en-US" smtClean="0"/>
              <a:t>We hold these truths to be self-evident, that all men are created equal, that they are endowed by their Creator with certain unalienable Rights, that among these are Life, Liberty, and </a:t>
            </a:r>
            <a:r>
              <a:rPr lang="en-US" b="1" smtClean="0"/>
              <a:t>Property</a:t>
            </a:r>
            <a:r>
              <a:rPr lang="en-US" smtClean="0"/>
              <a:t>.” (early draft; based on John Locke’s writings 100 years earlier)</a:t>
            </a:r>
          </a:p>
          <a:p>
            <a:pPr marL="338138" indent="-338138" eaLnBrk="1" hangingPunct="1">
              <a:buClrTx/>
              <a:buSzTx/>
              <a:buFontTx/>
              <a:buNone/>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smtClean="0"/>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685800" y="530225"/>
            <a:ext cx="7772400" cy="183197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5700" dirty="0" smtClean="0"/>
              <a:t>The Moral Foundations of Capitalism</a:t>
            </a:r>
          </a:p>
        </p:txBody>
      </p:sp>
      <p:sp>
        <p:nvSpPr>
          <p:cNvPr id="4098" name="Rectangle 2"/>
          <p:cNvSpPr>
            <a:spLocks noGrp="1" noChangeArrowheads="1"/>
          </p:cNvSpPr>
          <p:nvPr>
            <p:ph type="subTitle" idx="4294967295"/>
          </p:nvPr>
        </p:nvSpPr>
        <p:spPr>
          <a:xfrm>
            <a:off x="1143000" y="2743200"/>
            <a:ext cx="6934200" cy="3886200"/>
          </a:xfrm>
        </p:spPr>
        <p:txBody>
          <a:bodyPr lIns="90000" tIns="46800" rIns="90000" bIns="46800"/>
          <a:lstStyle/>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800" dirty="0" smtClean="0"/>
              <a:t>“Free People, Free Markets (Part I)”</a:t>
            </a:r>
          </a:p>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sz="2800" dirty="0" smtClean="0"/>
          </a:p>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800" dirty="0" smtClean="0"/>
              <a:t>Pikes Peak Economics Club</a:t>
            </a:r>
          </a:p>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800" dirty="0" smtClean="0"/>
              <a:t>Colorado Springs, CO</a:t>
            </a:r>
          </a:p>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800" dirty="0" smtClean="0"/>
              <a:t>November 5, 2014</a:t>
            </a:r>
            <a:endParaRPr lang="en-US" sz="2800" dirty="0" smtClean="0"/>
          </a:p>
          <a:p>
            <a:pPr marL="0" indent="0" algn="ctr" eaLnBrk="1" hangingPunct="1">
              <a:lnSpc>
                <a:spcPct val="80000"/>
              </a:lnSpc>
              <a:spcBef>
                <a:spcPts val="5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sz="2000" dirty="0" smtClean="0"/>
          </a:p>
          <a:p>
            <a:pPr marL="0" indent="0" algn="ctr" eaLnBrk="1" hangingPunct="1">
              <a:lnSpc>
                <a:spcPct val="80000"/>
              </a:lnSpc>
              <a:spcBef>
                <a:spcPts val="5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000" dirty="0" smtClean="0"/>
              <a:t>Paul T. Prentice, Ph.D.</a:t>
            </a:r>
          </a:p>
          <a:p>
            <a:pPr marL="0" indent="0" algn="ctr" eaLnBrk="1" hangingPunct="1">
              <a:lnSpc>
                <a:spcPct val="80000"/>
              </a:lnSpc>
              <a:spcBef>
                <a:spcPts val="3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000" dirty="0" smtClean="0">
                <a:solidFill>
                  <a:srgbClr val="CCCCFF"/>
                </a:solidFill>
                <a:hlinkClick r:id="rId3"/>
              </a:rPr>
              <a:t>paul@PikesPeakEconomicsClub.com</a:t>
            </a:r>
          </a:p>
          <a:p>
            <a:pPr marL="0" indent="0" algn="ctr" eaLnBrk="1" hangingPunct="1">
              <a:lnSpc>
                <a:spcPct val="80000"/>
              </a:lnSpc>
              <a:spcBef>
                <a:spcPts val="3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000" dirty="0" smtClean="0">
                <a:hlinkClick r:id="rId4"/>
              </a:rPr>
              <a:t>www.PikesPeakEconomicsClub.com</a:t>
            </a:r>
            <a:r>
              <a:rPr lang="en-US" sz="2000" dirty="0" smtClean="0"/>
              <a:t> </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mtClean="0"/>
              <a:t>What is “Property”?</a:t>
            </a:r>
          </a:p>
        </p:txBody>
      </p:sp>
      <p:sp>
        <p:nvSpPr>
          <p:cNvPr id="18434" name="Rectangle 2"/>
          <p:cNvSpPr>
            <a:spLocks noGrp="1" noChangeArrowheads="1"/>
          </p:cNvSpPr>
          <p:nvPr>
            <p:ph type="body" idx="4294967295"/>
          </p:nvPr>
        </p:nvSpPr>
        <p:spPr>
          <a:xfrm>
            <a:off x="457200" y="1600200"/>
            <a:ext cx="8229600" cy="4530725"/>
          </a:xfrm>
        </p:spPr>
        <p:txBody>
          <a:bodyPr/>
          <a:lstStyle/>
          <a:p>
            <a:pPr marL="338138" indent="-338138" eaLnBrk="1" hangingPunct="1">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Our stuff (homes, cars, land, jewelry…).</a:t>
            </a:r>
          </a:p>
          <a:p>
            <a:pPr marL="338138" indent="-338138" eaLnBrk="1" hangingPunct="1">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Our financials (savings, stocks, bonds, …).</a:t>
            </a:r>
          </a:p>
          <a:p>
            <a:pPr marL="338138" indent="-338138" eaLnBrk="1" hangingPunct="1">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The fruits of our labors (income).</a:t>
            </a:r>
          </a:p>
          <a:p>
            <a:pPr marL="338138" indent="-338138" eaLnBrk="1" hangingPunct="1">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Intellectual property (ideas, hopes, dreams, …).</a:t>
            </a:r>
          </a:p>
          <a:p>
            <a:pPr marL="338138" indent="-338138" eaLnBrk="1" hangingPunct="1">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Property is our very humanity itself.</a:t>
            </a:r>
          </a:p>
          <a:p>
            <a:pPr marL="338138" indent="-338138" eaLnBrk="1" hangingPunct="1">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“Every man has a property in his own person</a:t>
            </a:r>
            <a:r>
              <a:rPr lang="en-US" sz="2800" i="1" dirty="0" smtClean="0"/>
              <a:t>.”</a:t>
            </a:r>
            <a:r>
              <a:rPr lang="en-US" sz="2800" dirty="0" smtClean="0"/>
              <a:t> – </a:t>
            </a:r>
            <a:r>
              <a:rPr lang="en-US" sz="2800" b="1" dirty="0" smtClean="0"/>
              <a:t>John Locke</a:t>
            </a:r>
            <a:r>
              <a:rPr lang="en-US" sz="2800" dirty="0" smtClean="0"/>
              <a:t> </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Property Rights in the Colorado State Constitution</a:t>
            </a:r>
          </a:p>
        </p:txBody>
      </p:sp>
      <p:sp>
        <p:nvSpPr>
          <p:cNvPr id="18434" name="Rectangle 2"/>
          <p:cNvSpPr>
            <a:spLocks noGrp="1" noChangeArrowheads="1"/>
          </p:cNvSpPr>
          <p:nvPr>
            <p:ph type="body" idx="4294967295"/>
          </p:nvPr>
        </p:nvSpPr>
        <p:spPr>
          <a:xfrm>
            <a:off x="457200" y="1600200"/>
            <a:ext cx="8229600" cy="4530725"/>
          </a:xfrm>
        </p:spPr>
        <p:txBody>
          <a:bodyPr/>
          <a:lstStyle/>
          <a:p>
            <a:pPr marL="338138" indent="-338138" eaLnBrk="1" hangingPunct="1">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“That all persons have certain natural, essential and inalienable rights, among which may be reckoned the right of enjoying and defending their lives and liberties</a:t>
            </a:r>
            <a:r>
              <a:rPr lang="en-US" sz="2800" b="1" dirty="0" smtClean="0"/>
              <a:t>; that of acquiring, possessing, and protecting property</a:t>
            </a:r>
            <a:r>
              <a:rPr lang="en-US" sz="2800" dirty="0" smtClean="0"/>
              <a:t>; and of seeking and obtaining their safety and happiness”  - </a:t>
            </a:r>
            <a:r>
              <a:rPr lang="en-US" sz="2800" b="1" dirty="0" smtClean="0"/>
              <a:t>Colorado State Constitution, Article II, Section 3</a:t>
            </a:r>
            <a:r>
              <a:rPr lang="en-US" sz="2800" dirty="0" smtClean="0"/>
              <a:t> (author’s emphasis)</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mtClean="0"/>
              <a:t>“I Produce, Therefore I Am”</a:t>
            </a:r>
          </a:p>
        </p:txBody>
      </p:sp>
      <p:sp>
        <p:nvSpPr>
          <p:cNvPr id="19458" name="Rectangle 2"/>
          <p:cNvSpPr>
            <a:spLocks noGrp="1" noChangeArrowheads="1"/>
          </p:cNvSpPr>
          <p:nvPr>
            <p:ph type="body" idx="4294967295"/>
          </p:nvPr>
        </p:nvSpPr>
        <p:spPr>
          <a:xfrm>
            <a:off x="457200" y="1600201"/>
            <a:ext cx="8229600" cy="4038600"/>
          </a:xfrm>
        </p:spPr>
        <p:txBody>
          <a:bodyPr/>
          <a:lstStyle/>
          <a:p>
            <a:pPr marL="338138" indent="-338138" eaLnBrk="1" hangingPunct="1">
              <a:lnSpc>
                <a:spcPct val="90000"/>
              </a:lnSpc>
              <a:spcBef>
                <a:spcPts val="6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dirty="0" smtClean="0"/>
              <a:t>“… in her natural right to eat the bread she earns with her own hands without taking leave of anyone else, she is my equal, and the equal of all others.” - </a:t>
            </a:r>
            <a:r>
              <a:rPr lang="en-US" sz="2400" b="1" dirty="0" smtClean="0"/>
              <a:t>Abraham Lincoln</a:t>
            </a:r>
          </a:p>
          <a:p>
            <a:pPr marL="338138" indent="-338138" eaLnBrk="1" hangingPunct="1">
              <a:lnSpc>
                <a:spcPct val="90000"/>
              </a:lnSpc>
              <a:spcBef>
                <a:spcPts val="6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i="1" dirty="0" smtClean="0"/>
              <a:t>"</a:t>
            </a:r>
            <a:r>
              <a:rPr lang="en-US" sz="2400" dirty="0" smtClean="0"/>
              <a:t>Property is surely a right of mankind as real as liberty … Property must be secured, or liberty cannot exist</a:t>
            </a:r>
            <a:r>
              <a:rPr lang="en-US" sz="2400" i="1" dirty="0" smtClean="0"/>
              <a:t>.</a:t>
            </a:r>
            <a:r>
              <a:rPr lang="en-US" sz="2400" dirty="0" smtClean="0"/>
              <a:t>" - </a:t>
            </a:r>
            <a:r>
              <a:rPr lang="en-US" sz="2400" b="1" dirty="0" smtClean="0"/>
              <a:t>John Adams</a:t>
            </a:r>
          </a:p>
          <a:p>
            <a:pPr marL="338138" indent="-338138" eaLnBrk="1" hangingPunct="1">
              <a:lnSpc>
                <a:spcPct val="90000"/>
              </a:lnSpc>
              <a:spcBef>
                <a:spcPts val="6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dirty="0" smtClean="0"/>
              <a:t>Contrast to: “The theory of the Communists may be summed up in the single sentence: Abolition of private property.” – </a:t>
            </a:r>
            <a:r>
              <a:rPr lang="en-US" sz="2400" b="1" dirty="0" smtClean="0"/>
              <a:t>Karl Marx </a:t>
            </a:r>
            <a:r>
              <a:rPr lang="en-US" sz="2400" dirty="0" smtClean="0"/>
              <a:t>(The Communist Manifesto)</a:t>
            </a:r>
            <a:endParaRPr lang="en-US" sz="2400" dirty="0" smtClean="0">
              <a:effectLst/>
            </a:endParaRP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idx="4294967295"/>
          </p:nvPr>
        </p:nvSpPr>
        <p:spPr>
          <a:xfrm>
            <a:off x="457200" y="277813"/>
            <a:ext cx="8229600" cy="1627187"/>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The Two Wings of Liberty:</a:t>
            </a:r>
            <a:br>
              <a:rPr lang="en-US" dirty="0" smtClean="0"/>
            </a:br>
            <a:r>
              <a:rPr lang="en-US" dirty="0" smtClean="0"/>
              <a:t>Faith and Reason</a:t>
            </a:r>
          </a:p>
        </p:txBody>
      </p:sp>
      <p:sp>
        <p:nvSpPr>
          <p:cNvPr id="20482" name="Rectangle 2"/>
          <p:cNvSpPr>
            <a:spLocks noGrp="1" noChangeArrowheads="1"/>
          </p:cNvSpPr>
          <p:nvPr>
            <p:ph type="body" idx="4294967295"/>
          </p:nvPr>
        </p:nvSpPr>
        <p:spPr>
          <a:xfrm>
            <a:off x="457200" y="2133600"/>
            <a:ext cx="8229600" cy="4530725"/>
          </a:xfrm>
        </p:spPr>
        <p:txBody>
          <a:bodyPr/>
          <a:lstStyle/>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mtClean="0"/>
              <a:t>About 3,000 years ago the threads of two distinct civilizations met, clashed and began to intertwine.</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mtClean="0"/>
              <a:t>Classical Greco-Roman (law, logic, science).</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mtClean="0"/>
              <a:t>Biblical Judeo-Christian (faith, ethics, morality)</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mtClean="0"/>
              <a:t>“Liberty” and “Property”</a:t>
            </a:r>
          </a:p>
        </p:txBody>
      </p:sp>
      <p:sp>
        <p:nvSpPr>
          <p:cNvPr id="21506" name="Rectangle 2"/>
          <p:cNvSpPr>
            <a:spLocks noGrp="1" noChangeArrowheads="1"/>
          </p:cNvSpPr>
          <p:nvPr>
            <p:ph type="body" idx="4294967295"/>
          </p:nvPr>
        </p:nvSpPr>
        <p:spPr>
          <a:xfrm>
            <a:off x="457200" y="1600200"/>
            <a:ext cx="8229600" cy="5029200"/>
          </a:xfrm>
        </p:spPr>
        <p:txBody>
          <a:bodyPr/>
          <a:lstStyle/>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i="1" dirty="0" smtClean="0"/>
              <a:t>“… </a:t>
            </a:r>
            <a:r>
              <a:rPr lang="en-US" dirty="0" smtClean="0"/>
              <a:t>proclaim </a:t>
            </a:r>
            <a:r>
              <a:rPr lang="en-US" b="1" dirty="0" smtClean="0"/>
              <a:t>liberty</a:t>
            </a:r>
            <a:r>
              <a:rPr lang="en-US" dirty="0" smtClean="0"/>
              <a:t> throughout the land to all its inhabitants; it shall be a jubilee for you, when each of you shall return to his </a:t>
            </a:r>
            <a:r>
              <a:rPr lang="en-US" b="1" dirty="0" smtClean="0"/>
              <a:t>property</a:t>
            </a:r>
            <a:r>
              <a:rPr lang="en-US" dirty="0" smtClean="0"/>
              <a:t> and each of you shall return to his family</a:t>
            </a:r>
            <a:r>
              <a:rPr lang="en-US" i="1" dirty="0" smtClean="0"/>
              <a:t>.”</a:t>
            </a:r>
            <a:r>
              <a:rPr lang="en-US" dirty="0" smtClean="0"/>
              <a:t> - </a:t>
            </a:r>
            <a:r>
              <a:rPr lang="en-US" b="1" dirty="0" smtClean="0"/>
              <a:t>Leviticus, 25:10</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The phrase from Leviticus, “Proclaim liberty throughout the land.” is inscribed on America’s Liberty Bell.</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mtClean="0"/>
              <a:t>The Individual</a:t>
            </a:r>
          </a:p>
        </p:txBody>
      </p:sp>
      <p:sp>
        <p:nvSpPr>
          <p:cNvPr id="22530" name="Rectangle 2"/>
          <p:cNvSpPr>
            <a:spLocks noGrp="1" noChangeArrowheads="1"/>
          </p:cNvSpPr>
          <p:nvPr>
            <p:ph type="body" idx="4294967295"/>
          </p:nvPr>
        </p:nvSpPr>
        <p:spPr>
          <a:xfrm>
            <a:off x="457200" y="1600200"/>
            <a:ext cx="8229600" cy="4530725"/>
          </a:xfrm>
        </p:spPr>
        <p:txBody>
          <a:bodyPr/>
          <a:lstStyle/>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The idea that a created individual has free will is a distinctly Judeo-Christian concept.</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The concept of individual liberty begins with free will in the Garden of Eden, where Adam and Eve were “free to choose”. </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i="1" dirty="0" smtClean="0"/>
              <a:t>“</a:t>
            </a:r>
            <a:r>
              <a:rPr lang="en-US" sz="2800" dirty="0" smtClean="0"/>
              <a:t>No man is free who cannot command himself.</a:t>
            </a:r>
            <a:r>
              <a:rPr lang="en-US" sz="2800" i="1" dirty="0" smtClean="0"/>
              <a:t>”</a:t>
            </a:r>
            <a:r>
              <a:rPr lang="en-US" sz="2800" dirty="0" smtClean="0"/>
              <a:t> – </a:t>
            </a:r>
            <a:r>
              <a:rPr lang="en-US" sz="2800" b="1" dirty="0" smtClean="0"/>
              <a:t>Pythagoras</a:t>
            </a:r>
            <a:r>
              <a:rPr lang="en-US" sz="2800" dirty="0" smtClean="0"/>
              <a:t> (550 BC)</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“Freedom is the right to live as we wish … God has entrusted me with myself.” – </a:t>
            </a:r>
            <a:r>
              <a:rPr lang="en-US" sz="2800" b="1" dirty="0" smtClean="0"/>
              <a:t>Epictetus</a:t>
            </a:r>
            <a:r>
              <a:rPr lang="en-US" sz="2800" dirty="0" smtClean="0"/>
              <a:t>, Roman slave and Greek Stoic philosopher (100 AD)</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idx="4294967295"/>
          </p:nvPr>
        </p:nvSpPr>
        <p:spPr>
          <a:xfrm>
            <a:off x="381000" y="152400"/>
            <a:ext cx="8229600" cy="7620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4000" dirty="0" smtClean="0"/>
              <a:t>The Road to Western Civilization</a:t>
            </a:r>
          </a:p>
        </p:txBody>
      </p:sp>
      <p:sp>
        <p:nvSpPr>
          <p:cNvPr id="23554" name="Rectangle 2"/>
          <p:cNvSpPr>
            <a:spLocks noGrp="1" noChangeArrowheads="1"/>
          </p:cNvSpPr>
          <p:nvPr>
            <p:ph type="body" idx="4294967295"/>
          </p:nvPr>
        </p:nvSpPr>
        <p:spPr>
          <a:xfrm>
            <a:off x="0" y="990600"/>
            <a:ext cx="9144000" cy="5867400"/>
          </a:xfrm>
        </p:spPr>
        <p:txBody>
          <a:bodyPr/>
          <a:lstStyle/>
          <a:p>
            <a:pPr marL="338138" indent="-338138" eaLnBrk="1" hangingPunct="1">
              <a:lnSpc>
                <a:spcPct val="90000"/>
              </a:lnSpc>
              <a:spcBef>
                <a:spcPts val="600"/>
              </a:spcBef>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dirty="0" smtClean="0"/>
              <a:t>The intersection of </a:t>
            </a:r>
            <a:r>
              <a:rPr lang="en-US" sz="2400" b="1" dirty="0" smtClean="0"/>
              <a:t>Law and Logic</a:t>
            </a:r>
            <a:r>
              <a:rPr lang="en-US" sz="2400" dirty="0" smtClean="0"/>
              <a:t> with </a:t>
            </a:r>
            <a:r>
              <a:rPr lang="en-US" sz="2400" b="1" dirty="0" smtClean="0"/>
              <a:t>Biblical Morality</a:t>
            </a:r>
            <a:r>
              <a:rPr lang="en-US" sz="2400" dirty="0" smtClean="0"/>
              <a:t> gradually led to a deeper concept of the sanctity of the created individual.</a:t>
            </a:r>
          </a:p>
          <a:p>
            <a:pPr marL="338138" indent="-338138" eaLnBrk="1" hangingPunct="1">
              <a:lnSpc>
                <a:spcPct val="90000"/>
              </a:lnSpc>
              <a:spcBef>
                <a:spcPts val="600"/>
              </a:spcBef>
              <a:buClr>
                <a:srgbClr val="EEC85E"/>
              </a:buClr>
              <a:buSzPct val="70000"/>
              <a:buFont typeface="Wingdings" pitchFamily="2" charset="2"/>
              <a:buChar char="Ø"/>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200" dirty="0" smtClean="0"/>
              <a:t>Aristotle (350 BC; logic, science).</a:t>
            </a:r>
          </a:p>
          <a:p>
            <a:pPr marL="338138" indent="-338138" eaLnBrk="1" hangingPunct="1">
              <a:lnSpc>
                <a:spcPct val="90000"/>
              </a:lnSpc>
              <a:spcBef>
                <a:spcPts val="600"/>
              </a:spcBef>
              <a:buClr>
                <a:srgbClr val="EEC85E"/>
              </a:buClr>
              <a:buSzPct val="70000"/>
              <a:buFont typeface="Wingdings" pitchFamily="2" charset="2"/>
              <a:buChar char="Ø"/>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200" dirty="0" smtClean="0"/>
              <a:t>Cicero (50 BC; natural law).</a:t>
            </a:r>
          </a:p>
          <a:p>
            <a:pPr marL="338138" indent="-338138" eaLnBrk="1" hangingPunct="1">
              <a:lnSpc>
                <a:spcPct val="90000"/>
              </a:lnSpc>
              <a:spcBef>
                <a:spcPts val="600"/>
              </a:spcBef>
              <a:buClr>
                <a:srgbClr val="EEC85E"/>
              </a:buClr>
              <a:buSzPct val="70000"/>
              <a:buFont typeface="Wingdings" pitchFamily="2" charset="2"/>
              <a:buChar char="Ø"/>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200" dirty="0" smtClean="0"/>
              <a:t>Judeo (Ten Commandments against coveting and stealing).</a:t>
            </a:r>
          </a:p>
          <a:p>
            <a:pPr marL="338138" indent="-338138" eaLnBrk="1" hangingPunct="1">
              <a:lnSpc>
                <a:spcPct val="90000"/>
              </a:lnSpc>
              <a:spcBef>
                <a:spcPts val="600"/>
              </a:spcBef>
              <a:buClr>
                <a:srgbClr val="EEC85E"/>
              </a:buClr>
              <a:buSzPct val="70000"/>
              <a:buFont typeface="Wingdings" pitchFamily="2" charset="2"/>
              <a:buChar char="Ø"/>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200" dirty="0" smtClean="0"/>
              <a:t>Jesus of Nazareth (0 BC; you are uniquely created).</a:t>
            </a:r>
          </a:p>
          <a:p>
            <a:pPr marL="338138" indent="-338138" eaLnBrk="1" hangingPunct="1">
              <a:lnSpc>
                <a:spcPct val="90000"/>
              </a:lnSpc>
              <a:spcBef>
                <a:spcPts val="600"/>
              </a:spcBef>
              <a:buClr>
                <a:srgbClr val="EEC85E"/>
              </a:buClr>
              <a:buSzPct val="70000"/>
              <a:buFont typeface="Wingdings" pitchFamily="2" charset="2"/>
              <a:buChar char="Ø"/>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200" dirty="0" smtClean="0"/>
              <a:t>St. Augustine (400 AD; individual had value, free will).</a:t>
            </a:r>
          </a:p>
          <a:p>
            <a:pPr marL="338138" indent="-338138" eaLnBrk="1" hangingPunct="1">
              <a:lnSpc>
                <a:spcPct val="90000"/>
              </a:lnSpc>
              <a:spcBef>
                <a:spcPts val="600"/>
              </a:spcBef>
              <a:buClr>
                <a:srgbClr val="EEC85E"/>
              </a:buClr>
              <a:buSzPct val="70000"/>
              <a:buFont typeface="Wingdings" pitchFamily="2" charset="2"/>
              <a:buChar char="Ø"/>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200" dirty="0" smtClean="0"/>
              <a:t>Justinian (550 AD; “Just Law” Codex </a:t>
            </a:r>
            <a:r>
              <a:rPr lang="en-US" sz="2200" dirty="0" err="1" smtClean="0"/>
              <a:t>Justinianus</a:t>
            </a:r>
            <a:r>
              <a:rPr lang="en-US" sz="2200" dirty="0" smtClean="0"/>
              <a:t>).</a:t>
            </a:r>
          </a:p>
          <a:p>
            <a:pPr marL="338138" indent="-338138" eaLnBrk="1" hangingPunct="1">
              <a:lnSpc>
                <a:spcPct val="90000"/>
              </a:lnSpc>
              <a:spcBef>
                <a:spcPts val="600"/>
              </a:spcBef>
              <a:buClr>
                <a:srgbClr val="EEC85E"/>
              </a:buClr>
              <a:buSzPct val="70000"/>
              <a:buFont typeface="Wingdings" pitchFamily="2" charset="2"/>
              <a:buChar char="Ø"/>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200" dirty="0" smtClean="0"/>
              <a:t>Magna </a:t>
            </a:r>
            <a:r>
              <a:rPr lang="en-US" sz="2200" dirty="0" err="1" smtClean="0"/>
              <a:t>Carta</a:t>
            </a:r>
            <a:r>
              <a:rPr lang="en-US" sz="2200" dirty="0" smtClean="0"/>
              <a:t> (1215 AD; Rights of Englishmen).</a:t>
            </a:r>
          </a:p>
          <a:p>
            <a:pPr marL="338138" indent="-338138" eaLnBrk="1" hangingPunct="1">
              <a:lnSpc>
                <a:spcPct val="90000"/>
              </a:lnSpc>
              <a:spcBef>
                <a:spcPts val="600"/>
              </a:spcBef>
              <a:buClr>
                <a:srgbClr val="EEC85E"/>
              </a:buClr>
              <a:buSzPct val="70000"/>
              <a:buFont typeface="Wingdings" pitchFamily="2" charset="2"/>
              <a:buChar char="Ø"/>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200" dirty="0" smtClean="0"/>
              <a:t>St. Thomas Aquinas (1250 AD; morality of profit).</a:t>
            </a:r>
          </a:p>
          <a:p>
            <a:pPr marL="338138" indent="-338138" eaLnBrk="1" hangingPunct="1">
              <a:lnSpc>
                <a:spcPct val="90000"/>
              </a:lnSpc>
              <a:spcBef>
                <a:spcPts val="600"/>
              </a:spcBef>
              <a:buClr>
                <a:srgbClr val="EEC85E"/>
              </a:buClr>
              <a:buSzPct val="70000"/>
              <a:buFont typeface="Wingdings" pitchFamily="2" charset="2"/>
              <a:buChar char="Ø"/>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200" dirty="0" smtClean="0"/>
              <a:t>John Locke’s “Life, Liberty, Property” (1650 AD; natural rights).</a:t>
            </a:r>
          </a:p>
          <a:p>
            <a:pPr marL="338138" indent="-338138" eaLnBrk="1" hangingPunct="1">
              <a:lnSpc>
                <a:spcPct val="90000"/>
              </a:lnSpc>
              <a:spcBef>
                <a:spcPts val="600"/>
              </a:spcBef>
              <a:buClr>
                <a:srgbClr val="EEC85E"/>
              </a:buClr>
              <a:buSzPct val="70000"/>
              <a:buFont typeface="Wingdings" pitchFamily="2" charset="2"/>
              <a:buChar char="Ø"/>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200" dirty="0" smtClean="0"/>
              <a:t>Thomas Jefferson’s “Declaration” (1776 AD; right to self-government).</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idx="4294967295"/>
          </p:nvPr>
        </p:nvSpPr>
        <p:spPr>
          <a:xfrm>
            <a:off x="457200" y="192088"/>
            <a:ext cx="8229600" cy="1312862"/>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4000" smtClean="0"/>
              <a:t>God is the Source</a:t>
            </a:r>
            <a:br>
              <a:rPr lang="en-US" sz="4000" smtClean="0"/>
            </a:br>
            <a:r>
              <a:rPr lang="en-US" sz="4000" smtClean="0"/>
              <a:t>of Our Natural Rights</a:t>
            </a:r>
          </a:p>
        </p:txBody>
      </p:sp>
      <p:sp>
        <p:nvSpPr>
          <p:cNvPr id="24578" name="Rectangle 2"/>
          <p:cNvSpPr>
            <a:spLocks noGrp="1" noChangeArrowheads="1"/>
          </p:cNvSpPr>
          <p:nvPr>
            <p:ph type="body" idx="4294967295"/>
          </p:nvPr>
        </p:nvSpPr>
        <p:spPr>
          <a:xfrm>
            <a:off x="457200" y="1600200"/>
            <a:ext cx="8229600" cy="4859338"/>
          </a:xfrm>
        </p:spPr>
        <p:txBody>
          <a:bodyPr/>
          <a:lstStyle/>
          <a:p>
            <a:pPr marL="338138" indent="-338138" eaLnBrk="1" hangingPunct="1">
              <a:lnSpc>
                <a:spcPct val="80000"/>
              </a:lnSpc>
              <a:spcBef>
                <a:spcPts val="6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b="1" dirty="0" smtClean="0"/>
              <a:t>"</a:t>
            </a:r>
            <a:r>
              <a:rPr lang="en-US" sz="2400" dirty="0" smtClean="0"/>
              <a:t>A free people claim their rights as derived from the laws of nature, and not as the gift of their chief magistrate</a:t>
            </a:r>
            <a:r>
              <a:rPr lang="en-US" sz="2400" b="1" dirty="0" smtClean="0"/>
              <a:t>.</a:t>
            </a:r>
            <a:r>
              <a:rPr lang="en-US" sz="2400" b="1" i="1" dirty="0" smtClean="0"/>
              <a:t>“ -  </a:t>
            </a:r>
            <a:r>
              <a:rPr lang="en-US" sz="2400" b="1" dirty="0" smtClean="0"/>
              <a:t>Thomas Jefferson</a:t>
            </a:r>
          </a:p>
          <a:p>
            <a:pPr marL="338138" indent="-338138" eaLnBrk="1" hangingPunct="1">
              <a:lnSpc>
                <a:spcPct val="80000"/>
              </a:lnSpc>
              <a:spcBef>
                <a:spcPts val="6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b="1" i="1" dirty="0" smtClean="0"/>
              <a:t>“</a:t>
            </a:r>
            <a:r>
              <a:rPr lang="en-US" sz="2400" dirty="0" smtClean="0"/>
              <a:t>You have rights antecedent to all earthly governments…rights derived from the Great Legislator of the universe</a:t>
            </a:r>
            <a:r>
              <a:rPr lang="en-US" sz="2400" b="1" i="1" dirty="0" smtClean="0"/>
              <a:t>.”</a:t>
            </a:r>
            <a:r>
              <a:rPr lang="en-US" sz="2400" b="1" dirty="0" smtClean="0"/>
              <a:t> – John Adams</a:t>
            </a:r>
          </a:p>
          <a:p>
            <a:pPr marL="338138" indent="-338138" eaLnBrk="1" hangingPunct="1">
              <a:lnSpc>
                <a:spcPct val="80000"/>
              </a:lnSpc>
              <a:spcBef>
                <a:spcPts val="6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b="1" i="1" dirty="0" smtClean="0"/>
              <a:t>“</a:t>
            </a:r>
            <a:r>
              <a:rPr lang="en-US" sz="2400" dirty="0" smtClean="0"/>
              <a:t>The sacred rights of mankind … are written, as with a sun beam, in the whole volume of human nature, by the hand of the Divinity itself</a:t>
            </a:r>
            <a:r>
              <a:rPr lang="en-US" sz="2400" b="1" i="1" dirty="0" smtClean="0"/>
              <a:t>.”           – </a:t>
            </a:r>
            <a:r>
              <a:rPr lang="en-US" sz="2400" b="1" dirty="0" smtClean="0"/>
              <a:t>Alexander Hamilton</a:t>
            </a:r>
            <a:r>
              <a:rPr lang="en-US" sz="2400" dirty="0" smtClean="0"/>
              <a:t> </a:t>
            </a:r>
          </a:p>
          <a:p>
            <a:pPr marL="338138" indent="-338138" eaLnBrk="1" hangingPunct="1">
              <a:lnSpc>
                <a:spcPct val="80000"/>
              </a:lnSpc>
              <a:spcBef>
                <a:spcPts val="6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dirty="0" smtClean="0"/>
              <a:t>"The rights of man come not from the generosity of the state but from the hand of God.” - </a:t>
            </a:r>
            <a:r>
              <a:rPr lang="en-US" sz="2400" b="1" dirty="0" smtClean="0"/>
              <a:t>John F. Kennedy</a:t>
            </a:r>
          </a:p>
          <a:p>
            <a:pPr marL="338138" indent="-338138" eaLnBrk="1" hangingPunct="1">
              <a:lnSpc>
                <a:spcPct val="80000"/>
              </a:lnSpc>
              <a:spcBef>
                <a:spcPts val="600"/>
              </a:spcBef>
              <a:buClrTx/>
              <a:buSzTx/>
              <a:buFontTx/>
              <a:buNone/>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sz="2400" dirty="0" smtClean="0"/>
          </a:p>
          <a:p>
            <a:pPr marL="338138" indent="-338138" eaLnBrk="1" hangingPunct="1">
              <a:lnSpc>
                <a:spcPct val="80000"/>
              </a:lnSpc>
              <a:spcBef>
                <a:spcPts val="600"/>
              </a:spcBef>
              <a:buClrTx/>
              <a:buSzTx/>
              <a:buFontTx/>
              <a:buNone/>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sz="2400" dirty="0" smtClean="0"/>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idx="4294967295"/>
          </p:nvPr>
        </p:nvSpPr>
        <p:spPr>
          <a:xfrm>
            <a:off x="457200" y="-52388"/>
            <a:ext cx="8229600" cy="1800226"/>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4000" dirty="0" smtClean="0"/>
              <a:t>Adam Smith</a:t>
            </a:r>
            <a:br>
              <a:rPr lang="en-US" sz="4000" dirty="0" smtClean="0"/>
            </a:br>
            <a:r>
              <a:rPr lang="en-US" sz="4000" dirty="0" smtClean="0"/>
              <a:t>“Wealth of Nations” (1776)</a:t>
            </a:r>
            <a:br>
              <a:rPr lang="en-US" sz="4000" dirty="0" smtClean="0"/>
            </a:br>
            <a:r>
              <a:rPr lang="en-US" sz="3200" dirty="0" smtClean="0"/>
              <a:t>Specialization, Production, and Trade</a:t>
            </a:r>
          </a:p>
        </p:txBody>
      </p:sp>
      <p:sp>
        <p:nvSpPr>
          <p:cNvPr id="25602" name="Rectangle 2"/>
          <p:cNvSpPr>
            <a:spLocks noGrp="1" noChangeArrowheads="1"/>
          </p:cNvSpPr>
          <p:nvPr>
            <p:ph type="body" idx="4294967295"/>
          </p:nvPr>
        </p:nvSpPr>
        <p:spPr>
          <a:xfrm>
            <a:off x="381000" y="1905000"/>
            <a:ext cx="8229600" cy="4724400"/>
          </a:xfrm>
        </p:spPr>
        <p:txBody>
          <a:bodyPr/>
          <a:lstStyle/>
          <a:p>
            <a:pPr marL="338138" indent="-338138" eaLnBrk="1" hangingPunct="1">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i="1" dirty="0" smtClean="0"/>
              <a:t>“</a:t>
            </a:r>
            <a:r>
              <a:rPr lang="en-US" sz="2800" dirty="0" smtClean="0"/>
              <a:t>It is a maxim of every prudent master of a family, never to attempt to make at home what it will cost him more to make than to buy…</a:t>
            </a:r>
            <a:r>
              <a:rPr lang="en-US" sz="2800" i="1" dirty="0" smtClean="0"/>
              <a:t>” – </a:t>
            </a:r>
            <a:r>
              <a:rPr lang="en-US" sz="2800" b="1" dirty="0" smtClean="0"/>
              <a:t>Adam Smith</a:t>
            </a:r>
          </a:p>
          <a:p>
            <a:pPr marL="338138" indent="-338138" eaLnBrk="1" hangingPunct="1">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Ben Franklin met with Adam Smith in England. There is anecdotal evidence that other founders did, as well.</a:t>
            </a:r>
          </a:p>
          <a:p>
            <a:pPr marL="338138" indent="-338138" eaLnBrk="1" hangingPunct="1">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“Wealth of Nations” was widely read by American Colonists.</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idx="4294967295"/>
          </p:nvPr>
        </p:nvSpPr>
        <p:spPr>
          <a:xfrm>
            <a:off x="457200" y="192088"/>
            <a:ext cx="8229600" cy="1312862"/>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4000" smtClean="0"/>
              <a:t>Capitalism is based on voluntary (non-coerced) trade</a:t>
            </a:r>
          </a:p>
        </p:txBody>
      </p:sp>
      <p:sp>
        <p:nvSpPr>
          <p:cNvPr id="26626" name="Rectangle 2"/>
          <p:cNvSpPr>
            <a:spLocks noGrp="1" noChangeArrowheads="1"/>
          </p:cNvSpPr>
          <p:nvPr>
            <p:ph type="body" idx="4294967295"/>
          </p:nvPr>
        </p:nvSpPr>
        <p:spPr>
          <a:xfrm>
            <a:off x="457200" y="1600200"/>
            <a:ext cx="8229600" cy="4530725"/>
          </a:xfrm>
        </p:spPr>
        <p:txBody>
          <a:bodyPr/>
          <a:lstStyle/>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i="1" dirty="0" smtClean="0"/>
              <a:t>“</a:t>
            </a:r>
            <a:r>
              <a:rPr lang="en-US" sz="2800" dirty="0" smtClean="0"/>
              <a:t>Man has almost constant occasion for the help of his brethren, and it is vain for him to expect it from their benevolence only. He will be more likely to prevail if he can interest their self-love in his favor, and show them that it is for their own advantage to do for him what he requires of them … </a:t>
            </a:r>
            <a:r>
              <a:rPr lang="en-US" sz="2800" b="1" dirty="0" smtClean="0"/>
              <a:t>It is not from the benevolence of the butcher, the brewer, or the baker that we expect our dinner, but from their regard to their own interest</a:t>
            </a:r>
            <a:r>
              <a:rPr lang="en-US" sz="2800" i="1" dirty="0" smtClean="0"/>
              <a:t>.”</a:t>
            </a:r>
            <a:r>
              <a:rPr lang="en-US" sz="2800" b="1" dirty="0" smtClean="0"/>
              <a:t> – Adam Smith</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mtClean="0"/>
              <a:t>Basic References</a:t>
            </a:r>
          </a:p>
        </p:txBody>
      </p:sp>
      <p:sp>
        <p:nvSpPr>
          <p:cNvPr id="5122" name="Rectangle 2"/>
          <p:cNvSpPr>
            <a:spLocks noGrp="1" noChangeArrowheads="1"/>
          </p:cNvSpPr>
          <p:nvPr>
            <p:ph type="body" idx="4294967295"/>
          </p:nvPr>
        </p:nvSpPr>
        <p:spPr>
          <a:xfrm>
            <a:off x="457200" y="1600200"/>
            <a:ext cx="8229600" cy="4953000"/>
          </a:xfrm>
        </p:spPr>
        <p:txBody>
          <a:bodyPr/>
          <a:lstStyle/>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The content presented here represents the reading and study of hundreds of books, over the course of thousands of hours. I offer nothing original. These four books make a good start:</a:t>
            </a:r>
          </a:p>
          <a:p>
            <a:pPr marL="338138" indent="-338138" eaLnBrk="1" hangingPunct="1">
              <a:lnSpc>
                <a:spcPct val="90000"/>
              </a:lnSpc>
              <a:spcBef>
                <a:spcPts val="6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dirty="0" smtClean="0"/>
              <a:t>1) Michael Novak, </a:t>
            </a:r>
            <a:r>
              <a:rPr lang="en-US" sz="2400" b="1" u="sng" dirty="0" smtClean="0"/>
              <a:t>On Two Wings: Humble Faith and Common Sense at America’s Founding</a:t>
            </a:r>
            <a:r>
              <a:rPr lang="en-US" sz="2400" dirty="0" smtClean="0"/>
              <a:t>.</a:t>
            </a:r>
          </a:p>
          <a:p>
            <a:pPr marL="338138" indent="-338138" eaLnBrk="1" hangingPunct="1">
              <a:lnSpc>
                <a:spcPct val="90000"/>
              </a:lnSpc>
              <a:spcBef>
                <a:spcPts val="6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dirty="0" smtClean="0"/>
              <a:t>2) W. Cleon </a:t>
            </a:r>
            <a:r>
              <a:rPr lang="en-US" sz="2400" dirty="0" err="1" smtClean="0"/>
              <a:t>Skousen</a:t>
            </a:r>
            <a:r>
              <a:rPr lang="en-US" sz="2400" dirty="0" smtClean="0"/>
              <a:t>, </a:t>
            </a:r>
            <a:r>
              <a:rPr lang="en-US" sz="2400" b="1" u="sng" dirty="0" smtClean="0"/>
              <a:t>The Five-Thousand Year Leap</a:t>
            </a:r>
            <a:r>
              <a:rPr lang="en-US" sz="2400" dirty="0" smtClean="0"/>
              <a:t>.</a:t>
            </a:r>
          </a:p>
          <a:p>
            <a:pPr marL="338138" indent="-338138" eaLnBrk="1" hangingPunct="1">
              <a:lnSpc>
                <a:spcPct val="90000"/>
              </a:lnSpc>
              <a:spcBef>
                <a:spcPts val="6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dirty="0" smtClean="0"/>
              <a:t>3) F.A. Hayek, </a:t>
            </a:r>
            <a:r>
              <a:rPr lang="en-US" sz="2400" b="1" u="sng" dirty="0" smtClean="0"/>
              <a:t>The Road to Serfdom</a:t>
            </a:r>
            <a:r>
              <a:rPr lang="en-US" sz="2400" dirty="0" smtClean="0"/>
              <a:t>.</a:t>
            </a:r>
          </a:p>
          <a:p>
            <a:pPr marL="338138" indent="-338138" eaLnBrk="1" hangingPunct="1">
              <a:lnSpc>
                <a:spcPct val="90000"/>
              </a:lnSpc>
              <a:spcBef>
                <a:spcPts val="6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dirty="0" smtClean="0"/>
              <a:t>4) </a:t>
            </a:r>
            <a:r>
              <a:rPr lang="en-US" sz="2400" dirty="0" err="1" smtClean="0"/>
              <a:t>Ayn</a:t>
            </a:r>
            <a:r>
              <a:rPr lang="en-US" sz="2400" dirty="0" smtClean="0"/>
              <a:t> Rand, </a:t>
            </a:r>
            <a:r>
              <a:rPr lang="en-US" sz="2400" b="1" u="sng" dirty="0" smtClean="0"/>
              <a:t>Capitalism: The Unknown Ideal</a:t>
            </a:r>
            <a:r>
              <a:rPr lang="en-US" sz="2400" dirty="0" smtClean="0"/>
              <a:t>.</a:t>
            </a:r>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mtClean="0"/>
              <a:t>“Enlightened” Self-Interest</a:t>
            </a:r>
          </a:p>
        </p:txBody>
      </p:sp>
      <p:sp>
        <p:nvSpPr>
          <p:cNvPr id="27650" name="Rectangle 2"/>
          <p:cNvSpPr>
            <a:spLocks noGrp="1" noChangeArrowheads="1"/>
          </p:cNvSpPr>
          <p:nvPr>
            <p:ph type="body" idx="4294967295"/>
          </p:nvPr>
        </p:nvSpPr>
        <p:spPr>
          <a:xfrm>
            <a:off x="457200" y="1600200"/>
            <a:ext cx="8229600" cy="4530725"/>
          </a:xfrm>
        </p:spPr>
        <p:txBody>
          <a:bodyPr/>
          <a:lstStyle/>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i="1" dirty="0" smtClean="0"/>
              <a:t>“</a:t>
            </a:r>
            <a:r>
              <a:rPr lang="en-US" dirty="0" smtClean="0"/>
              <a:t>Every individual … neither intends to promote the public interest, nor knows how much he is promoting it … He intends only his own gain, and he is in this, as in many other cases, </a:t>
            </a:r>
            <a:r>
              <a:rPr lang="en-US" b="1" dirty="0" smtClean="0"/>
              <a:t>led by an invisible hand to promote an end which was no part of his intention</a:t>
            </a:r>
            <a:r>
              <a:rPr lang="en-US" dirty="0" smtClean="0"/>
              <a:t>.</a:t>
            </a:r>
            <a:r>
              <a:rPr lang="en-US" i="1" dirty="0" smtClean="0"/>
              <a:t>”</a:t>
            </a:r>
            <a:r>
              <a:rPr lang="en-US" b="1" dirty="0" smtClean="0"/>
              <a:t> – Adam Smith</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type="title" idx="4294967295"/>
          </p:nvPr>
        </p:nvSpPr>
        <p:spPr>
          <a:xfrm>
            <a:off x="457200" y="222250"/>
            <a:ext cx="8229600" cy="17399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smtClean="0"/>
              <a:t>Capitalist Public Policy</a:t>
            </a:r>
            <a:br>
              <a:rPr lang="en-US" sz="3600" smtClean="0"/>
            </a:br>
            <a:r>
              <a:rPr lang="en-US" sz="3600" smtClean="0"/>
              <a:t>“Take your hand out of my pocket</a:t>
            </a:r>
            <a:br>
              <a:rPr lang="en-US" sz="3600" smtClean="0"/>
            </a:br>
            <a:r>
              <a:rPr lang="en-US" sz="3600" smtClean="0"/>
              <a:t>and leave me alone.”</a:t>
            </a:r>
          </a:p>
        </p:txBody>
      </p:sp>
      <p:sp>
        <p:nvSpPr>
          <p:cNvPr id="28674" name="Rectangle 2"/>
          <p:cNvSpPr>
            <a:spLocks noGrp="1" noChangeArrowheads="1"/>
          </p:cNvSpPr>
          <p:nvPr>
            <p:ph type="body" idx="4294967295"/>
          </p:nvPr>
        </p:nvSpPr>
        <p:spPr>
          <a:xfrm>
            <a:off x="457200" y="2133600"/>
            <a:ext cx="8229600" cy="4530725"/>
          </a:xfrm>
        </p:spPr>
        <p:txBody>
          <a:bodyPr/>
          <a:lstStyle/>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i="1" smtClean="0"/>
              <a:t>“</a:t>
            </a:r>
            <a:r>
              <a:rPr lang="en-US" sz="2800" smtClean="0"/>
              <a:t>Little else is requisite to carry a state to the highest degrees of opulence from the lowest barbarism, but </a:t>
            </a:r>
            <a:r>
              <a:rPr lang="en-US" sz="2800" b="1" smtClean="0"/>
              <a:t>peace, easy taxes, and tolerable administration of justice</a:t>
            </a:r>
            <a:r>
              <a:rPr lang="en-US" sz="2800" smtClean="0"/>
              <a:t>. … The natural effort of every individual to better his own condition, when suffered to exert itself with freedom and security is so powerful a principle that it is alone, and without any assistance … capable of carrying on the society to wealth and prosperity…” - </a:t>
            </a:r>
            <a:r>
              <a:rPr lang="en-US" sz="2800" b="1" smtClean="0"/>
              <a:t>Adam Smith</a:t>
            </a:r>
            <a:br>
              <a:rPr lang="en-US" sz="2800" b="1" smtClean="0"/>
            </a:br>
            <a:r>
              <a:rPr lang="en-US" sz="2800" b="1" smtClean="0"/>
              <a:t/>
            </a:r>
            <a:br>
              <a:rPr lang="en-US" sz="2800" b="1" smtClean="0"/>
            </a:br>
            <a:endParaRPr lang="en-US" sz="2800" b="1" smtClean="0"/>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Grp="1" noChangeArrowheads="1"/>
          </p:cNvSpPr>
          <p:nvPr>
            <p:ph type="title" idx="4294967295"/>
          </p:nvPr>
        </p:nvSpPr>
        <p:spPr>
          <a:xfrm>
            <a:off x="381000" y="371475"/>
            <a:ext cx="8229600" cy="1312863"/>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4000" smtClean="0"/>
              <a:t>John Adams’ Ten Commandments Argument for Property Rights</a:t>
            </a:r>
          </a:p>
        </p:txBody>
      </p:sp>
      <p:sp>
        <p:nvSpPr>
          <p:cNvPr id="29698" name="Rectangle 2"/>
          <p:cNvSpPr>
            <a:spLocks noGrp="1" noChangeArrowheads="1"/>
          </p:cNvSpPr>
          <p:nvPr>
            <p:ph type="body" idx="4294967295"/>
          </p:nvPr>
        </p:nvSpPr>
        <p:spPr>
          <a:xfrm>
            <a:off x="381000" y="1981200"/>
            <a:ext cx="8229600" cy="4530725"/>
          </a:xfrm>
        </p:spPr>
        <p:txBody>
          <a:bodyPr/>
          <a:lstStyle/>
          <a:p>
            <a:pPr marL="338138" indent="-338138" eaLnBrk="1" hangingPunct="1">
              <a:lnSpc>
                <a:spcPct val="9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“The moment the idea is admitted into society that property is not as sacred as the laws of God … anarchy and tyranny commence. If ‘</a:t>
            </a:r>
            <a:r>
              <a:rPr lang="en-US" b="1" dirty="0" smtClean="0"/>
              <a:t>Thou </a:t>
            </a:r>
            <a:r>
              <a:rPr lang="en-US" b="1" dirty="0" err="1" smtClean="0"/>
              <a:t>shalt</a:t>
            </a:r>
            <a:r>
              <a:rPr lang="en-US" b="1" dirty="0" smtClean="0"/>
              <a:t> not covet</a:t>
            </a:r>
            <a:r>
              <a:rPr lang="en-US" dirty="0" smtClean="0"/>
              <a:t>’ and ‘</a:t>
            </a:r>
            <a:r>
              <a:rPr lang="en-US" b="1" dirty="0" smtClean="0"/>
              <a:t>Thou </a:t>
            </a:r>
            <a:r>
              <a:rPr lang="en-US" b="1" dirty="0" err="1" smtClean="0"/>
              <a:t>shalt</a:t>
            </a:r>
            <a:r>
              <a:rPr lang="en-US" b="1" dirty="0" smtClean="0"/>
              <a:t> not steal</a:t>
            </a:r>
            <a:r>
              <a:rPr lang="en-US" dirty="0" smtClean="0"/>
              <a:t>’ were not commandments of Heaven, they must be made inviolable precepts in every society before it can be civilized or made free.” - </a:t>
            </a:r>
            <a:r>
              <a:rPr lang="en-US" b="1" dirty="0" smtClean="0"/>
              <a:t>John Adams</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idx="4294967295"/>
          </p:nvPr>
        </p:nvSpPr>
        <p:spPr>
          <a:xfrm>
            <a:off x="457200" y="279400"/>
            <a:ext cx="8229600" cy="18002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4000" smtClean="0"/>
              <a:t>President Reagan</a:t>
            </a:r>
            <a:br>
              <a:rPr lang="en-US" sz="4000" smtClean="0"/>
            </a:br>
            <a:r>
              <a:rPr lang="en-US" sz="3600" smtClean="0"/>
              <a:t>Connected to America’s Founding Principle: Limited Government</a:t>
            </a:r>
          </a:p>
        </p:txBody>
      </p:sp>
      <p:sp>
        <p:nvSpPr>
          <p:cNvPr id="30722" name="Rectangle 2"/>
          <p:cNvSpPr>
            <a:spLocks noGrp="1" noChangeArrowheads="1"/>
          </p:cNvSpPr>
          <p:nvPr>
            <p:ph type="body" idx="4294967295"/>
          </p:nvPr>
        </p:nvSpPr>
        <p:spPr>
          <a:xfrm>
            <a:off x="457200" y="2286000"/>
            <a:ext cx="8229600" cy="4343400"/>
          </a:xfrm>
        </p:spPr>
        <p:txBody>
          <a:bodyPr/>
          <a:lstStyle/>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mtClean="0"/>
              <a:t>"Man is not free unless government is limited ... As government expands, liberty contracts."</a:t>
            </a:r>
            <a:r>
              <a:rPr lang="en-US" b="1" smtClean="0"/>
              <a:t> - Ronald Reagan</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smtClean="0"/>
              <a:t>"</a:t>
            </a:r>
            <a:r>
              <a:rPr lang="en-US" smtClean="0"/>
              <a:t>Remember that every government service, every offer of government financed security, is paid for in the loss of personal freedom</a:t>
            </a:r>
            <a:r>
              <a:rPr lang="en-US" b="1" smtClean="0"/>
              <a:t>."               - Ronald Reagan</a:t>
            </a:r>
            <a:r>
              <a:rPr lang="en-US" smtClean="0"/>
              <a:t> </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Grp="1" noChangeArrowheads="1"/>
          </p:cNvSpPr>
          <p:nvPr>
            <p:ph type="title" idx="4294967295"/>
          </p:nvPr>
        </p:nvSpPr>
        <p:spPr>
          <a:xfrm>
            <a:off x="457200" y="192088"/>
            <a:ext cx="8229600" cy="1312862"/>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4000" smtClean="0"/>
              <a:t>Economic Liberty and Political Liberty Cannot be Separated</a:t>
            </a:r>
          </a:p>
        </p:txBody>
      </p:sp>
      <p:sp>
        <p:nvSpPr>
          <p:cNvPr id="31746" name="Rectangle 2"/>
          <p:cNvSpPr>
            <a:spLocks noGrp="1" noChangeArrowheads="1"/>
          </p:cNvSpPr>
          <p:nvPr>
            <p:ph type="body" idx="4294967295"/>
          </p:nvPr>
        </p:nvSpPr>
        <p:spPr>
          <a:xfrm>
            <a:off x="381000" y="1676400"/>
            <a:ext cx="8229600" cy="4530725"/>
          </a:xfrm>
        </p:spPr>
        <p:txBody>
          <a:bodyPr/>
          <a:lstStyle/>
          <a:p>
            <a:pPr marL="338138" indent="-338138" eaLnBrk="1" hangingPunct="1">
              <a:spcBef>
                <a:spcPts val="500"/>
              </a:spcBef>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a:pPr>
            <a:endParaRPr lang="en-US" sz="2000" smtClean="0"/>
          </a:p>
          <a:p>
            <a:pPr marL="338138" indent="-338138" eaLnBrk="1" hangingPunct="1">
              <a:spcBef>
                <a:spcPts val="700"/>
              </a:spcBef>
              <a:buClr>
                <a:srgbClr val="EEC85E"/>
              </a:buClr>
              <a:buSzPct val="70000"/>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a:pPr>
            <a:r>
              <a:rPr lang="en-US" sz="2800" smtClean="0"/>
              <a:t>"In the general course of human nature, A power over a man's subsistence amounts to a power over his will.“ - </a:t>
            </a:r>
            <a:r>
              <a:rPr lang="en-US" sz="2800" b="1" smtClean="0"/>
              <a:t>Alexander Hamilton</a:t>
            </a:r>
          </a:p>
          <a:p>
            <a:pPr marL="338138" indent="-338138" eaLnBrk="1" hangingPunct="1">
              <a:spcBef>
                <a:spcPts val="700"/>
              </a:spcBef>
              <a:buClr>
                <a:srgbClr val="EEC85E"/>
              </a:buClr>
              <a:buSzPct val="70000"/>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a:pPr>
            <a:r>
              <a:rPr lang="en-US" sz="2800" smtClean="0"/>
              <a:t>"To be controlled in our economic pursuits means to be controlled in everything." – </a:t>
            </a:r>
            <a:r>
              <a:rPr lang="en-US" sz="2800" b="1" smtClean="0"/>
              <a:t>F.A. von Hayek</a:t>
            </a:r>
          </a:p>
          <a:p>
            <a:pPr marL="338138" indent="-338138" eaLnBrk="1" hangingPunct="1">
              <a:spcBef>
                <a:spcPts val="700"/>
              </a:spcBef>
              <a:buClr>
                <a:srgbClr val="EEC85E"/>
              </a:buClr>
              <a:buSzPct val="70000"/>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a:pPr>
            <a:r>
              <a:rPr lang="en-US" sz="2800" smtClean="0"/>
              <a:t>“To control the economy, you must control the people.” – </a:t>
            </a:r>
            <a:r>
              <a:rPr lang="en-US" sz="2800" b="1" smtClean="0"/>
              <a:t>Ronald Reagan</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mtClean="0"/>
              <a:t>Where Goes America?</a:t>
            </a:r>
          </a:p>
        </p:txBody>
      </p:sp>
      <p:sp>
        <p:nvSpPr>
          <p:cNvPr id="32770" name="Rectangle 2"/>
          <p:cNvSpPr>
            <a:spLocks noGrp="1" noChangeArrowheads="1"/>
          </p:cNvSpPr>
          <p:nvPr>
            <p:ph type="body" idx="4294967295"/>
          </p:nvPr>
        </p:nvSpPr>
        <p:spPr>
          <a:xfrm>
            <a:off x="457200" y="1600200"/>
            <a:ext cx="8229600" cy="4852988"/>
          </a:xfrm>
        </p:spPr>
        <p:txBody>
          <a:bodyPr/>
          <a:lstStyle/>
          <a:p>
            <a:pPr marL="338138" indent="-338138" eaLnBrk="1" hangingPunct="1">
              <a:lnSpc>
                <a:spcPct val="90000"/>
              </a:lnSpc>
              <a:spcBef>
                <a:spcPts val="6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smtClean="0"/>
              <a:t>"The American people will never knowingly adopt Socialism. But under the name of 'liberalism' they will adopt every fragment of the Socialist program, until one day America will be a Socialist nation, without knowing how it happened." -- </a:t>
            </a:r>
            <a:r>
              <a:rPr lang="en-US" sz="2400" b="1" smtClean="0"/>
              <a:t>Norman Thomas </a:t>
            </a:r>
            <a:r>
              <a:rPr lang="en-US" sz="2400" smtClean="0"/>
              <a:t>(six-time U.S. Presidential candidate for the Socialist Party of America)</a:t>
            </a:r>
          </a:p>
          <a:p>
            <a:pPr marL="338138" indent="-338138" eaLnBrk="1" hangingPunct="1">
              <a:lnSpc>
                <a:spcPct val="90000"/>
              </a:lnSpc>
              <a:spcBef>
                <a:spcPts val="6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smtClean="0"/>
              <a:t>“We cannot expect the Americans to jump from Capitalism to Communism, but we can assist their elected leaders in giving Americans small doses of Socialism until they suddenly awake to find they have Communism.” </a:t>
            </a:r>
            <a:r>
              <a:rPr lang="en-US" sz="2400" b="1" smtClean="0"/>
              <a:t>- Nikita Khrushchev </a:t>
            </a:r>
            <a:r>
              <a:rPr lang="en-US" sz="2400" smtClean="0"/>
              <a:t>(1959)</a:t>
            </a:r>
          </a:p>
          <a:p>
            <a:pPr marL="338138" indent="-338138" eaLnBrk="1" hangingPunct="1">
              <a:lnSpc>
                <a:spcPct val="90000"/>
              </a:lnSpc>
              <a:spcBef>
                <a:spcPts val="600"/>
              </a:spcBef>
              <a:buClrTx/>
              <a:buSzTx/>
              <a:buFontTx/>
              <a:buNone/>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sz="2400" smtClean="0"/>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Even Atheists Can Be Prophets</a:t>
            </a:r>
          </a:p>
        </p:txBody>
      </p:sp>
      <p:sp>
        <p:nvSpPr>
          <p:cNvPr id="33794" name="Rectangle 2"/>
          <p:cNvSpPr>
            <a:spLocks noGrp="1" noChangeArrowheads="1"/>
          </p:cNvSpPr>
          <p:nvPr>
            <p:ph type="body" idx="4294967295"/>
          </p:nvPr>
        </p:nvSpPr>
        <p:spPr>
          <a:xfrm>
            <a:off x="457200" y="1600200"/>
            <a:ext cx="8229600" cy="4530725"/>
          </a:xfrm>
        </p:spPr>
        <p:txBody>
          <a:bodyPr/>
          <a:lstStyle/>
          <a:p>
            <a:pPr marL="338138" indent="-338138" eaLnBrk="1" hangingPunct="1">
              <a:lnSpc>
                <a:spcPct val="80000"/>
              </a:lnSpc>
              <a:spcBef>
                <a:spcPts val="6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smtClean="0"/>
              <a:t>"When you see that trading is done, not by consent, but by compulsion - when you see that in order to produce, you need to obtain permission from men who produce nothing - when you see that money is flowing to those who deal, not in goods, but in favors - when you see that men get richer by graft and by pull than by work, and your laws don't protect you against them, but protect them against you - when you see corruption being rewarded and honesty becoming a self-sacrifice - you may know that your society is doomed." - </a:t>
            </a:r>
            <a:r>
              <a:rPr lang="en-US" sz="2400" b="1" smtClean="0"/>
              <a:t>Ayn Rand</a:t>
            </a:r>
            <a:r>
              <a:rPr lang="en-US" sz="2400" smtClean="0"/>
              <a:t> (1905-1982) Source: Atlas Shrugged, Francisco's "Money Speech"</a:t>
            </a:r>
            <a:br>
              <a:rPr lang="en-US" sz="2400" smtClean="0"/>
            </a:br>
            <a:endParaRPr lang="en-US" sz="2400" smtClean="0"/>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Grp="1" noChangeArrowheads="1"/>
          </p:cNvSpPr>
          <p:nvPr>
            <p:ph type="title" idx="4294967295"/>
          </p:nvPr>
        </p:nvSpPr>
        <p:spPr>
          <a:xfrm>
            <a:off x="457200" y="192088"/>
            <a:ext cx="8229600" cy="1312862"/>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4000" smtClean="0"/>
              <a:t>“Nothing New Under the Sun”</a:t>
            </a:r>
            <a:br>
              <a:rPr lang="en-US" sz="4000" smtClean="0"/>
            </a:br>
            <a:r>
              <a:rPr lang="en-US" sz="4000" smtClean="0"/>
              <a:t>(Ecc 1:19)</a:t>
            </a:r>
          </a:p>
        </p:txBody>
      </p:sp>
      <p:sp>
        <p:nvSpPr>
          <p:cNvPr id="34818" name="Rectangle 2"/>
          <p:cNvSpPr>
            <a:spLocks noGrp="1" noChangeArrowheads="1"/>
          </p:cNvSpPr>
          <p:nvPr>
            <p:ph type="body" idx="4294967295"/>
          </p:nvPr>
        </p:nvSpPr>
        <p:spPr>
          <a:xfrm>
            <a:off x="457200" y="1600200"/>
            <a:ext cx="8229600" cy="4530725"/>
          </a:xfrm>
        </p:spPr>
        <p:txBody>
          <a:bodyPr/>
          <a:lstStyle/>
          <a:p>
            <a:pPr marL="338138" indent="-338138" eaLnBrk="1" hangingPunct="1">
              <a:lnSpc>
                <a:spcPct val="9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i="1" dirty="0" smtClean="0"/>
              <a:t>"</a:t>
            </a:r>
            <a:r>
              <a:rPr lang="en-US" dirty="0" smtClean="0"/>
              <a:t>The arrogance of officialdom should be tempered and controlled, and assistance to foreign lands should be curtailed, lest Rome fail.</a:t>
            </a:r>
            <a:r>
              <a:rPr lang="en-US" i="1" dirty="0" smtClean="0"/>
              <a:t>"  - </a:t>
            </a:r>
            <a:r>
              <a:rPr lang="en-US" b="1" dirty="0" smtClean="0"/>
              <a:t>Cicero </a:t>
            </a:r>
            <a:r>
              <a:rPr lang="en-US" dirty="0" smtClean="0"/>
              <a:t>(~50 BC) </a:t>
            </a:r>
          </a:p>
          <a:p>
            <a:pPr marL="338138" indent="-338138" eaLnBrk="1" hangingPunct="1">
              <a:lnSpc>
                <a:spcPct val="9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"The real destroyer of the liberties of the people is he who spreads among them bounties, donations and benefits." – </a:t>
            </a:r>
            <a:r>
              <a:rPr lang="en-US" b="1" dirty="0" smtClean="0"/>
              <a:t>Plutarch</a:t>
            </a:r>
            <a:r>
              <a:rPr lang="en-US" dirty="0" smtClean="0"/>
              <a:t> (~75 AD)</a:t>
            </a:r>
          </a:p>
          <a:p>
            <a:pPr marL="338138" indent="-338138" eaLnBrk="1" hangingPunct="1">
              <a:lnSpc>
                <a:spcPct val="9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dirty="0" smtClean="0"/>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mtClean="0"/>
              <a:t>Back to the Future?</a:t>
            </a:r>
          </a:p>
        </p:txBody>
      </p:sp>
      <p:sp>
        <p:nvSpPr>
          <p:cNvPr id="35842" name="Rectangle 2"/>
          <p:cNvSpPr>
            <a:spLocks noGrp="1" noChangeArrowheads="1"/>
          </p:cNvSpPr>
          <p:nvPr>
            <p:ph type="body" idx="4294967295"/>
          </p:nvPr>
        </p:nvSpPr>
        <p:spPr>
          <a:xfrm>
            <a:off x="457200" y="1600200"/>
            <a:ext cx="8229600" cy="4530725"/>
          </a:xfrm>
        </p:spPr>
        <p:txBody>
          <a:bodyPr/>
          <a:lstStyle/>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i="1" smtClean="0"/>
              <a:t>“</a:t>
            </a:r>
            <a:r>
              <a:rPr lang="en-US" sz="2800" smtClean="0"/>
              <a:t>If ye love wealth greater than liberty, the tranquility of servitude greater than the animating contest for freedom … </a:t>
            </a:r>
            <a:r>
              <a:rPr lang="en-US" sz="2800" b="1" smtClean="0"/>
              <a:t>Crouch down and lick the hand that feeds you</a:t>
            </a:r>
            <a:r>
              <a:rPr lang="en-US" sz="2800" smtClean="0"/>
              <a:t>; and may posterity forget that ye were our countrymen</a:t>
            </a:r>
            <a:r>
              <a:rPr lang="en-US" sz="2800" i="1" smtClean="0"/>
              <a:t>.” </a:t>
            </a:r>
            <a:r>
              <a:rPr lang="en-US" sz="2800" b="1" smtClean="0"/>
              <a:t>– Samuel Adams</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i="1" smtClean="0"/>
              <a:t>“</a:t>
            </a:r>
            <a:r>
              <a:rPr lang="en-US" sz="2800" smtClean="0"/>
              <a:t>Is life so dear, or peace so sweet, as to be purchased at the price of chains and slavery? Forbid it, Almighty God! I know not what course others may take; but as for me, </a:t>
            </a:r>
            <a:r>
              <a:rPr lang="en-US" sz="2800" b="1" smtClean="0"/>
              <a:t>give me liberty or give me death</a:t>
            </a:r>
            <a:r>
              <a:rPr lang="en-US" sz="2800" smtClean="0"/>
              <a:t>!”</a:t>
            </a:r>
            <a:r>
              <a:rPr lang="en-US" sz="2800" b="1" i="1" smtClean="0"/>
              <a:t> – </a:t>
            </a:r>
            <a:r>
              <a:rPr lang="en-US" sz="2800" b="1" smtClean="0"/>
              <a:t>Patrick Henry</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Liberation Theology:</a:t>
            </a:r>
            <a:br>
              <a:rPr lang="en-US" dirty="0" smtClean="0"/>
            </a:br>
            <a:r>
              <a:rPr lang="en-US" dirty="0" smtClean="0"/>
              <a:t>False Christianity</a:t>
            </a:r>
          </a:p>
        </p:txBody>
      </p:sp>
      <p:sp>
        <p:nvSpPr>
          <p:cNvPr id="35842" name="Rectangle 2"/>
          <p:cNvSpPr>
            <a:spLocks noGrp="1" noChangeArrowheads="1"/>
          </p:cNvSpPr>
          <p:nvPr>
            <p:ph type="body" idx="4294967295"/>
          </p:nvPr>
        </p:nvSpPr>
        <p:spPr>
          <a:xfrm>
            <a:off x="457200" y="1600200"/>
            <a:ext cx="8229600" cy="5105400"/>
          </a:xfrm>
        </p:spPr>
        <p:txBody>
          <a:bodyPr/>
          <a:lstStyle/>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Holds that Socialism is the only biblical system of political economy.</a:t>
            </a:r>
            <a:endParaRPr lang="en-US" sz="2800" b="1" dirty="0" smtClean="0"/>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i="1" dirty="0" smtClean="0"/>
              <a:t>“</a:t>
            </a:r>
            <a:r>
              <a:rPr lang="en-US" sz="2800" dirty="0" smtClean="0"/>
              <a:t>Jesus was the world’s first socialist, the first to seek a better life for mankind.” – </a:t>
            </a:r>
            <a:r>
              <a:rPr lang="en-US" sz="2800" b="1" dirty="0" smtClean="0"/>
              <a:t>Mikhail Gorbachev</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"I swear by Christ — the greatest socialist in history." – </a:t>
            </a:r>
            <a:r>
              <a:rPr lang="en-US" sz="2800" b="1" dirty="0" smtClean="0"/>
              <a:t>Hugo Chavez</a:t>
            </a:r>
            <a:endParaRPr lang="en-US" sz="2800" dirty="0" smtClean="0"/>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Liberation </a:t>
            </a:r>
            <a:r>
              <a:rPr lang="en-US" sz="2800" dirty="0" err="1" smtClean="0"/>
              <a:t>Theologist</a:t>
            </a:r>
            <a:r>
              <a:rPr lang="en-US" sz="2800" dirty="0" smtClean="0"/>
              <a:t>: – Rev. Jeremiah Wright </a:t>
            </a:r>
            <a:r>
              <a:rPr lang="en-US" sz="2800" b="1" dirty="0" smtClean="0"/>
              <a:t>(former</a:t>
            </a:r>
            <a:r>
              <a:rPr lang="en-US" sz="2800" b="1" dirty="0"/>
              <a:t> spiritual advisor to President Obama)</a:t>
            </a:r>
            <a:r>
              <a:rPr lang="en-US" sz="2800" dirty="0" smtClean="0"/>
              <a:t> </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“Absolutely. Redistribution of wealth is what the Bible is all about.” - </a:t>
            </a:r>
            <a:r>
              <a:rPr lang="en-US" sz="2800" b="1" dirty="0" smtClean="0"/>
              <a:t>Jim Wallis (current spiritual advisor to President Obama)</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sz="2800" dirty="0" smtClean="0"/>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idx="4294967295"/>
          </p:nvPr>
        </p:nvSpPr>
        <p:spPr>
          <a:xfrm>
            <a:off x="457200" y="130175"/>
            <a:ext cx="8229600" cy="14351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A Spiritual Perspective</a:t>
            </a:r>
            <a:br>
              <a:rPr lang="en-US" dirty="0" smtClean="0"/>
            </a:br>
            <a:r>
              <a:rPr lang="en-US" dirty="0" smtClean="0"/>
              <a:t>on Moral Economics</a:t>
            </a:r>
          </a:p>
        </p:txBody>
      </p:sp>
      <p:sp>
        <p:nvSpPr>
          <p:cNvPr id="6146" name="Rectangle 2"/>
          <p:cNvSpPr>
            <a:spLocks noGrp="1" noChangeArrowheads="1"/>
          </p:cNvSpPr>
          <p:nvPr>
            <p:ph type="body" idx="4294967295"/>
          </p:nvPr>
        </p:nvSpPr>
        <p:spPr>
          <a:xfrm>
            <a:off x="457200" y="1828800"/>
            <a:ext cx="8229600" cy="4219575"/>
          </a:xfrm>
        </p:spPr>
        <p:txBody>
          <a:bodyPr/>
          <a:lstStyle/>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smtClean="0"/>
              <a:t>Jay W. Richards, </a:t>
            </a:r>
            <a:r>
              <a:rPr lang="en-US" sz="2400" b="1" u="sng" smtClean="0"/>
              <a:t>Money, Greed, and God: Why Capitalism is the Solution and Not the Problem</a:t>
            </a:r>
            <a:r>
              <a:rPr lang="en-US" sz="2400" smtClean="0"/>
              <a:t>.</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smtClean="0"/>
              <a:t>Charles Gave, </a:t>
            </a:r>
            <a:r>
              <a:rPr lang="en-US" sz="2400" b="1" smtClean="0"/>
              <a:t>“</a:t>
            </a:r>
            <a:r>
              <a:rPr lang="en-US" sz="2400" b="1" u="sng" smtClean="0"/>
              <a:t>Jesus: The Unknown Economist</a:t>
            </a:r>
            <a:r>
              <a:rPr lang="en-US" sz="2400" b="1" smtClean="0"/>
              <a:t>”</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smtClean="0"/>
              <a:t>“... we gave you this command: If any one will not work, let him not eat. For we hear that some of you are living in idleness, mere busybodies, not doing any work. Now we command and exhort in the Lord Jesus Christ to do their work in quietness and earn their own living.”, 2 Thes. 3:10-12</a:t>
            </a:r>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“Government charity” is an oxymoron</a:t>
            </a:r>
          </a:p>
        </p:txBody>
      </p:sp>
      <p:sp>
        <p:nvSpPr>
          <p:cNvPr id="35842" name="Rectangle 2"/>
          <p:cNvSpPr>
            <a:spLocks noGrp="1" noChangeArrowheads="1"/>
          </p:cNvSpPr>
          <p:nvPr>
            <p:ph type="body" idx="4294967295"/>
          </p:nvPr>
        </p:nvSpPr>
        <p:spPr>
          <a:xfrm>
            <a:off x="457200" y="1600200"/>
            <a:ext cx="8229600" cy="5105400"/>
          </a:xfrm>
        </p:spPr>
        <p:txBody>
          <a:bodyPr/>
          <a:lstStyle/>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Government has no pre-existing supply of money. Before government can give to one, it must first take from another (taxes, inflation, or debt).</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Biblical charity is based on voluntary giving. “Charity” is a form of “Love” in Greek. They both translate as “Agape”.</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“Each one must do as he has made up his mind, not reluctantly or under compulsion, for God loves a cheerful giver.” – </a:t>
            </a:r>
            <a:r>
              <a:rPr lang="en-US" sz="2800" b="1" dirty="0" smtClean="0"/>
              <a:t>2 Cor. 9:7</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Grp="1" noChangeArrowheads="1"/>
          </p:cNvSpPr>
          <p:nvPr>
            <p:ph type="title" idx="4294967295"/>
          </p:nvPr>
        </p:nvSpPr>
        <p:spPr>
          <a:xfrm>
            <a:off x="457200" y="152400"/>
            <a:ext cx="8229600" cy="8382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Final Thought</a:t>
            </a:r>
          </a:p>
        </p:txBody>
      </p:sp>
      <p:sp>
        <p:nvSpPr>
          <p:cNvPr id="36866" name="Rectangle 2"/>
          <p:cNvSpPr>
            <a:spLocks noGrp="1" noChangeArrowheads="1"/>
          </p:cNvSpPr>
          <p:nvPr>
            <p:ph type="body" idx="4294967295"/>
          </p:nvPr>
        </p:nvSpPr>
        <p:spPr>
          <a:xfrm>
            <a:off x="457200" y="1066800"/>
            <a:ext cx="8229600" cy="5562600"/>
          </a:xfrm>
        </p:spPr>
        <p:txBody>
          <a:bodyPr/>
          <a:lstStyle/>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"The duel between Christianity and atheism is the most important in the world...(and) the struggle between individualism and collectivism is the same struggle reproduced on another level.“ - </a:t>
            </a:r>
            <a:r>
              <a:rPr lang="en-US" sz="2800" b="1" dirty="0" smtClean="0"/>
              <a:t>William F. Buckley, Jr.</a:t>
            </a:r>
            <a:r>
              <a:rPr lang="en-US" sz="2800" dirty="0" smtClean="0"/>
              <a:t> (</a:t>
            </a:r>
            <a:r>
              <a:rPr lang="en-US" sz="2800" u="sng" dirty="0" smtClean="0"/>
              <a:t>God and Man at Yale</a:t>
            </a:r>
            <a:r>
              <a:rPr lang="en-US" sz="2800" dirty="0" smtClean="0"/>
              <a:t>, 1951)</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"For we wrestle not against flesh and blood, but against principalities, against powers, against the rulers of the darkness of this world, against spiritual wickedness in high places." </a:t>
            </a:r>
            <a:r>
              <a:rPr lang="en-US" sz="2800" b="1" dirty="0" smtClean="0"/>
              <a:t>Ephesians 6:12</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The End</a:t>
            </a:r>
          </a:p>
        </p:txBody>
      </p:sp>
      <p:sp>
        <p:nvSpPr>
          <p:cNvPr id="36866" name="Rectangle 2"/>
          <p:cNvSpPr>
            <a:spLocks noGrp="1" noChangeArrowheads="1"/>
          </p:cNvSpPr>
          <p:nvPr>
            <p:ph type="body" idx="4294967295"/>
          </p:nvPr>
        </p:nvSpPr>
        <p:spPr>
          <a:xfrm>
            <a:off x="457200" y="1600201"/>
            <a:ext cx="8229600" cy="1524000"/>
          </a:xfrm>
        </p:spPr>
        <p:txBody>
          <a:bodyPr/>
          <a:lstStyle/>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Thank you for your attention.</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We have time for a few questions.</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idx="4294967295"/>
          </p:nvPr>
        </p:nvSpPr>
        <p:spPr>
          <a:xfrm>
            <a:off x="457200" y="192088"/>
            <a:ext cx="8229600" cy="1312862"/>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4000" smtClean="0"/>
              <a:t>Capitalism is the Economic Dimension of Liberty</a:t>
            </a:r>
          </a:p>
        </p:txBody>
      </p:sp>
      <p:sp>
        <p:nvSpPr>
          <p:cNvPr id="7170" name="Rectangle 2"/>
          <p:cNvSpPr>
            <a:spLocks noGrp="1" noChangeArrowheads="1"/>
          </p:cNvSpPr>
          <p:nvPr>
            <p:ph type="body" idx="4294967295"/>
          </p:nvPr>
        </p:nvSpPr>
        <p:spPr>
          <a:xfrm>
            <a:off x="457200" y="1600200"/>
            <a:ext cx="8229600" cy="4530725"/>
          </a:xfrm>
        </p:spPr>
        <p:txBody>
          <a:bodyPr/>
          <a:lstStyle/>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smtClean="0"/>
              <a:t>Economics</a:t>
            </a:r>
            <a:r>
              <a:rPr lang="en-US" smtClean="0"/>
              <a:t>: The use of scarce resources, that have alternative uses, to achieve goals.</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smtClean="0"/>
              <a:t>Liberty</a:t>
            </a:r>
            <a:r>
              <a:rPr lang="en-US" smtClean="0"/>
              <a:t>: Freedom tempered by responsibility to a moral code.</a:t>
            </a:r>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ext Box 1"/>
          <p:cNvSpPr txBox="1">
            <a:spLocks noChangeArrowheads="1"/>
          </p:cNvSpPr>
          <p:nvPr/>
        </p:nvSpPr>
        <p:spPr bwMode="auto">
          <a:xfrm>
            <a:off x="457200" y="-112713"/>
            <a:ext cx="8229600" cy="1922463"/>
          </a:xfrm>
          <a:prstGeom prst="rect">
            <a:avLst/>
          </a:prstGeom>
          <a:noFill/>
          <a:ln w="9525">
            <a:noFill/>
            <a:round/>
            <a:headEnd/>
            <a:tailEnd/>
          </a:ln>
          <a:effectLst/>
        </p:spPr>
        <p:txBody>
          <a:bodyPr lIns="90000" tIns="46800" rIns="90000" bIns="46800" anchor="ctr" anchorCtr="1"/>
          <a:lstStyle/>
          <a:p>
            <a:pPr algn="ct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4000" dirty="0">
                <a:solidFill>
                  <a:srgbClr val="FFFFCC"/>
                </a:solidFill>
                <a:effectLst>
                  <a:outerShdw blurRad="38100" dist="38100" dir="2700000" algn="tl">
                    <a:srgbClr val="000000"/>
                  </a:outerShdw>
                </a:effectLst>
              </a:rPr>
              <a:t>Capitalism is a Philosophy</a:t>
            </a:r>
            <a:br>
              <a:rPr lang="en-US" sz="4000" dirty="0">
                <a:solidFill>
                  <a:srgbClr val="FFFFCC"/>
                </a:solidFill>
                <a:effectLst>
                  <a:outerShdw blurRad="38100" dist="38100" dir="2700000" algn="tl">
                    <a:srgbClr val="000000"/>
                  </a:outerShdw>
                </a:effectLst>
              </a:rPr>
            </a:br>
            <a:r>
              <a:rPr lang="en-US" sz="4000" dirty="0">
                <a:solidFill>
                  <a:srgbClr val="FFFFCC"/>
                </a:solidFill>
                <a:effectLst>
                  <a:outerShdw blurRad="38100" dist="38100" dir="2700000" algn="tl">
                    <a:srgbClr val="000000"/>
                  </a:outerShdw>
                </a:effectLst>
              </a:rPr>
              <a:t>(must have three distinct components)</a:t>
            </a:r>
          </a:p>
        </p:txBody>
      </p:sp>
      <p:grpSp>
        <p:nvGrpSpPr>
          <p:cNvPr id="7171" name="Group 2"/>
          <p:cNvGrpSpPr>
            <a:grpSpLocks/>
          </p:cNvGrpSpPr>
          <p:nvPr/>
        </p:nvGrpSpPr>
        <p:grpSpPr bwMode="auto">
          <a:xfrm>
            <a:off x="457200" y="1981200"/>
            <a:ext cx="8229600" cy="4494213"/>
            <a:chOff x="288" y="1248"/>
            <a:chExt cx="5184" cy="2831"/>
          </a:xfrm>
        </p:grpSpPr>
        <p:sp>
          <p:nvSpPr>
            <p:cNvPr id="7172" name="AutoShape 3"/>
            <p:cNvSpPr>
              <a:spLocks noChangeArrowheads="1"/>
            </p:cNvSpPr>
            <p:nvPr/>
          </p:nvSpPr>
          <p:spPr bwMode="auto">
            <a:xfrm>
              <a:off x="288" y="1248"/>
              <a:ext cx="5184" cy="2831"/>
            </a:xfrm>
            <a:prstGeom prst="roundRect">
              <a:avLst>
                <a:gd name="adj" fmla="val 32"/>
              </a:avLst>
            </a:prstGeom>
            <a:noFill/>
            <a:ln w="9525">
              <a:noFill/>
              <a:round/>
              <a:headEnd/>
              <a:tailEnd/>
            </a:ln>
          </p:spPr>
          <p:txBody>
            <a:bodyPr wrap="none" anchor="ctr"/>
            <a:lstStyle/>
            <a:p>
              <a:endParaRPr lang="en-US"/>
            </a:p>
          </p:txBody>
        </p:sp>
        <p:cxnSp>
          <p:nvCxnSpPr>
            <p:cNvPr id="7173" name="AutoShape 5"/>
            <p:cNvCxnSpPr>
              <a:cxnSpLocks noChangeShapeType="1"/>
              <a:stCxn id="7176" idx="0"/>
              <a:endCxn id="7174" idx="2"/>
            </p:cNvCxnSpPr>
            <p:nvPr/>
          </p:nvCxnSpPr>
          <p:spPr bwMode="auto">
            <a:xfrm flipV="1">
              <a:off x="2879" y="2377"/>
              <a:ext cx="566" cy="2"/>
            </a:xfrm>
            <a:prstGeom prst="bentConnector3">
              <a:avLst>
                <a:gd name="adj1" fmla="val 50000"/>
              </a:avLst>
            </a:prstGeom>
            <a:noFill/>
            <a:ln w="28440">
              <a:solidFill>
                <a:srgbClr val="EAEAEA"/>
              </a:solidFill>
              <a:miter lim="800000"/>
              <a:headEnd/>
              <a:tailEnd/>
            </a:ln>
          </p:spPr>
        </p:cxnSp>
        <p:sp>
          <p:nvSpPr>
            <p:cNvPr id="7174" name="AutoShape 7"/>
            <p:cNvSpPr>
              <a:spLocks noChangeArrowheads="1"/>
            </p:cNvSpPr>
            <p:nvPr/>
          </p:nvSpPr>
          <p:spPr bwMode="auto">
            <a:xfrm>
              <a:off x="2102" y="1248"/>
              <a:ext cx="1555" cy="1132"/>
            </a:xfrm>
            <a:prstGeom prst="roundRect">
              <a:avLst>
                <a:gd name="adj" fmla="val 16667"/>
              </a:avLst>
            </a:prstGeom>
            <a:solidFill>
              <a:srgbClr val="339966"/>
            </a:solidFill>
            <a:ln w="9360">
              <a:solidFill>
                <a:srgbClr val="EAEAEA"/>
              </a:solidFill>
              <a:miter lim="800000"/>
              <a:headEnd/>
              <a:tailEnd/>
            </a:ln>
          </p:spPr>
          <p:txBody>
            <a:bodyPr wrap="none"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EAEAEA"/>
                  </a:solidFill>
                  <a:latin typeface="Verdana" pitchFamily="32" charset="0"/>
                </a:rPr>
                <a:t>Philosophy</a:t>
              </a:r>
            </a:p>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100">
                  <a:solidFill>
                    <a:srgbClr val="EAEAEA"/>
                  </a:solidFill>
                  <a:latin typeface="Verdana" pitchFamily="32" charset="0"/>
                </a:rPr>
                <a:t>(love of truth</a:t>
              </a:r>
            </a:p>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100">
                  <a:solidFill>
                    <a:srgbClr val="EAEAEA"/>
                  </a:solidFill>
                  <a:latin typeface="Verdana" pitchFamily="32" charset="0"/>
                </a:rPr>
                <a:t>or knowledge)</a:t>
              </a:r>
            </a:p>
          </p:txBody>
        </p:sp>
        <p:sp>
          <p:nvSpPr>
            <p:cNvPr id="7175" name="AutoShape 8"/>
            <p:cNvSpPr>
              <a:spLocks noChangeArrowheads="1"/>
            </p:cNvSpPr>
            <p:nvPr/>
          </p:nvSpPr>
          <p:spPr bwMode="auto">
            <a:xfrm>
              <a:off x="288" y="2947"/>
              <a:ext cx="1555" cy="1132"/>
            </a:xfrm>
            <a:prstGeom prst="roundRect">
              <a:avLst>
                <a:gd name="adj" fmla="val 16667"/>
              </a:avLst>
            </a:prstGeom>
            <a:solidFill>
              <a:srgbClr val="339966"/>
            </a:solidFill>
            <a:ln w="9360">
              <a:solidFill>
                <a:srgbClr val="EAEAEA"/>
              </a:solidFill>
              <a:miter lim="800000"/>
              <a:headEnd/>
              <a:tailEnd/>
            </a:ln>
          </p:spPr>
          <p:txBody>
            <a:bodyPr wrap="none"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EAEAEA"/>
                  </a:solidFill>
                  <a:latin typeface="Verdana" pitchFamily="32" charset="0"/>
                </a:rPr>
                <a:t>Ethics</a:t>
              </a:r>
            </a:p>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100">
                  <a:solidFill>
                    <a:srgbClr val="EAEAEA"/>
                  </a:solidFill>
                  <a:latin typeface="Verdana" pitchFamily="32" charset="0"/>
                </a:rPr>
                <a:t>(moral code)</a:t>
              </a:r>
            </a:p>
          </p:txBody>
        </p:sp>
        <p:sp>
          <p:nvSpPr>
            <p:cNvPr id="7176" name="AutoShape 9"/>
            <p:cNvSpPr>
              <a:spLocks noChangeArrowheads="1"/>
            </p:cNvSpPr>
            <p:nvPr/>
          </p:nvSpPr>
          <p:spPr bwMode="auto">
            <a:xfrm>
              <a:off x="2102" y="2947"/>
              <a:ext cx="1555" cy="1132"/>
            </a:xfrm>
            <a:prstGeom prst="roundRect">
              <a:avLst>
                <a:gd name="adj" fmla="val 16667"/>
              </a:avLst>
            </a:prstGeom>
            <a:solidFill>
              <a:srgbClr val="339966"/>
            </a:solidFill>
            <a:ln w="9360">
              <a:solidFill>
                <a:srgbClr val="EAEAEA"/>
              </a:solidFill>
              <a:miter lim="800000"/>
              <a:headEnd/>
              <a:tailEnd/>
            </a:ln>
          </p:spPr>
          <p:txBody>
            <a:bodyPr wrap="none"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EAEAEA"/>
                  </a:solidFill>
                  <a:latin typeface="Verdana" pitchFamily="32" charset="0"/>
                </a:rPr>
                <a:t>Metaphysics</a:t>
              </a:r>
            </a:p>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100">
                  <a:solidFill>
                    <a:srgbClr val="EAEAEA"/>
                  </a:solidFill>
                  <a:latin typeface="Verdana" pitchFamily="32" charset="0"/>
                </a:rPr>
                <a:t>(nature of reality)</a:t>
              </a:r>
            </a:p>
          </p:txBody>
        </p:sp>
        <p:sp>
          <p:nvSpPr>
            <p:cNvPr id="7177" name="AutoShape 10"/>
            <p:cNvSpPr>
              <a:spLocks noChangeArrowheads="1"/>
            </p:cNvSpPr>
            <p:nvPr/>
          </p:nvSpPr>
          <p:spPr bwMode="auto">
            <a:xfrm>
              <a:off x="3917" y="2947"/>
              <a:ext cx="1555" cy="1132"/>
            </a:xfrm>
            <a:prstGeom prst="roundRect">
              <a:avLst>
                <a:gd name="adj" fmla="val 16667"/>
              </a:avLst>
            </a:prstGeom>
            <a:solidFill>
              <a:srgbClr val="339966"/>
            </a:solidFill>
            <a:ln w="9360">
              <a:solidFill>
                <a:srgbClr val="EAEAEA"/>
              </a:solidFill>
              <a:miter lim="800000"/>
              <a:headEnd/>
              <a:tailEnd/>
            </a:ln>
          </p:spPr>
          <p:txBody>
            <a:bodyPr wrap="none"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EAEAEA"/>
                  </a:solidFill>
                  <a:latin typeface="Verdana" pitchFamily="32" charset="0"/>
                </a:rPr>
                <a:t>Epistemology</a:t>
              </a:r>
            </a:p>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100">
                  <a:solidFill>
                    <a:srgbClr val="EAEAEA"/>
                  </a:solidFill>
                  <a:latin typeface="Verdana" pitchFamily="32" charset="0"/>
                </a:rPr>
                <a:t>(method for</a:t>
              </a:r>
            </a:p>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100">
                  <a:solidFill>
                    <a:srgbClr val="EAEAEA"/>
                  </a:solidFill>
                  <a:latin typeface="Verdana" pitchFamily="32" charset="0"/>
                </a:rPr>
                <a:t> discovering truth)</a:t>
              </a:r>
            </a:p>
          </p:txBody>
        </p:sp>
      </p:gr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Obamacare cartoon.jpg"/>
          <p:cNvPicPr>
            <a:picLocks noChangeAspect="1"/>
          </p:cNvPicPr>
          <p:nvPr/>
        </p:nvPicPr>
        <p:blipFill>
          <a:blip r:embed="rId2" cstate="print"/>
          <a:stretch>
            <a:fillRect/>
          </a:stretch>
        </p:blipFill>
        <p:spPr>
          <a:xfrm>
            <a:off x="0" y="-81336"/>
            <a:ext cx="9143999" cy="7020673"/>
          </a:xfrm>
          <a:prstGeom prst="rect">
            <a:avLst/>
          </a:prstGeom>
        </p:spPr>
      </p:pic>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idx="4294967295"/>
          </p:nvPr>
        </p:nvSpPr>
        <p:spPr>
          <a:xfrm>
            <a:off x="457200" y="381000"/>
            <a:ext cx="8229600" cy="8382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Capitalist Ethics</a:t>
            </a:r>
          </a:p>
        </p:txBody>
      </p:sp>
      <p:sp>
        <p:nvSpPr>
          <p:cNvPr id="9218" name="Rectangle 2"/>
          <p:cNvSpPr>
            <a:spLocks noGrp="1" noChangeArrowheads="1"/>
          </p:cNvSpPr>
          <p:nvPr>
            <p:ph type="body" idx="4294967295"/>
          </p:nvPr>
        </p:nvSpPr>
        <p:spPr>
          <a:xfrm>
            <a:off x="457200" y="1295400"/>
            <a:ext cx="8229600" cy="5257800"/>
          </a:xfrm>
        </p:spPr>
        <p:txBody>
          <a:bodyPr/>
          <a:lstStyle/>
          <a:p>
            <a:pPr marL="338138" indent="-338138" eaLnBrk="1" hangingPunct="1">
              <a:lnSpc>
                <a:spcPct val="9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"Every man, </a:t>
            </a:r>
            <a:r>
              <a:rPr lang="en-US" sz="2800" b="1" dirty="0" smtClean="0"/>
              <a:t>as long as he does not violate the laws of justice</a:t>
            </a:r>
            <a:r>
              <a:rPr lang="en-US" sz="2800" dirty="0" smtClean="0"/>
              <a:t>, is left perfectly free to pursue his own interest his own way, and to bring both his industry and capital into competition with those of any other man or order of men." - </a:t>
            </a:r>
            <a:r>
              <a:rPr lang="en-US" sz="2800" b="1" dirty="0" smtClean="0"/>
              <a:t>Adam Smith (1776)</a:t>
            </a:r>
          </a:p>
          <a:p>
            <a:pPr marL="338138" indent="-338138" eaLnBrk="1" hangingPunct="1">
              <a:lnSpc>
                <a:spcPct val="9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t>"The only freedom deserving the name, is that of pursuing our own good in our own way, </a:t>
            </a:r>
            <a:r>
              <a:rPr lang="en-US" sz="2800" b="1" dirty="0" smtClean="0"/>
              <a:t>so long as we do not attempt to deprive others of theirs</a:t>
            </a:r>
            <a:r>
              <a:rPr lang="en-US" sz="2800" dirty="0" smtClean="0"/>
              <a:t>, or impede their efforts to obtain it.” – </a:t>
            </a:r>
            <a:r>
              <a:rPr lang="en-US" sz="2800" b="1" dirty="0" smtClean="0"/>
              <a:t>John Stuart Mill (~1850)</a:t>
            </a:r>
            <a:endParaRPr lang="en-US" b="1" dirty="0" smtClean="0"/>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Greco-Roman Legacy</a:t>
            </a:r>
            <a:endParaRPr lang="en-US" dirty="0"/>
          </a:p>
        </p:txBody>
      </p:sp>
      <p:sp>
        <p:nvSpPr>
          <p:cNvPr id="3" name="Content Placeholder 2"/>
          <p:cNvSpPr>
            <a:spLocks noGrp="1"/>
          </p:cNvSpPr>
          <p:nvPr>
            <p:ph idx="1"/>
          </p:nvPr>
        </p:nvSpPr>
        <p:spPr>
          <a:xfrm>
            <a:off x="457200" y="1676400"/>
            <a:ext cx="8224838" cy="5181600"/>
          </a:xfrm>
        </p:spPr>
        <p:txBody>
          <a:bodyPr/>
          <a:lstStyle/>
          <a:p>
            <a:r>
              <a:rPr lang="en-US" dirty="0" smtClean="0"/>
              <a:t>"</a:t>
            </a:r>
            <a:r>
              <a:rPr lang="en-US" sz="3600" dirty="0" smtClean="0"/>
              <a:t>By Liberty I understand the Power which every Man has over his own Actions, and his Right to enjoy the Fruits of his </a:t>
            </a:r>
            <a:r>
              <a:rPr lang="en-US" sz="3600" dirty="0" err="1" smtClean="0"/>
              <a:t>Labour</a:t>
            </a:r>
            <a:r>
              <a:rPr lang="en-US" sz="3600" dirty="0" smtClean="0"/>
              <a:t>, Art, and Industry, as far as by it he hurts not the Society, or any Members of it.“ – </a:t>
            </a:r>
            <a:r>
              <a:rPr lang="en-US" sz="3600" b="1" dirty="0" smtClean="0"/>
              <a:t>Cato the Younger (~75 BC)</a:t>
            </a:r>
            <a:r>
              <a:rPr lang="en-US" sz="3600" dirty="0" smtClean="0"/>
              <a:t/>
            </a:r>
            <a:br>
              <a:rPr lang="en-US" sz="3600" dirty="0" smtClean="0"/>
            </a:br>
            <a:endParaRPr lang="en-US" sz="3600"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MS Gothic"/>
        <a:cs typeface=""/>
      </a:majorFont>
      <a:minorFont>
        <a:latin typeface="Verdana"/>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MS Gothic"/>
        <a:cs typeface=""/>
      </a:majorFont>
      <a:minorFont>
        <a:latin typeface="Verdana"/>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505</TotalTime>
  <Words>2703</Words>
  <Application>Microsoft Office PowerPoint</Application>
  <PresentationFormat>On-screen Show (4:3)</PresentationFormat>
  <Paragraphs>164</Paragraphs>
  <Slides>42</Slides>
  <Notes>37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42</vt:i4>
      </vt:variant>
    </vt:vector>
  </HeadingPairs>
  <TitlesOfParts>
    <vt:vector size="49" baseType="lpstr">
      <vt:lpstr>MS Gothic</vt:lpstr>
      <vt:lpstr>Arial</vt:lpstr>
      <vt:lpstr>Times New Roman</vt:lpstr>
      <vt:lpstr>Verdana</vt:lpstr>
      <vt:lpstr>Wingdings</vt:lpstr>
      <vt:lpstr>Office Theme</vt:lpstr>
      <vt:lpstr>1_Office Theme</vt:lpstr>
      <vt:lpstr>   "Rebellion to Tyrants is Obedience to God“  Great Seal Of The United States – original 1776 motto by Thomas Jefferson, Ben Franklin, and John Adams </vt:lpstr>
      <vt:lpstr>The Moral Foundations of Capitalism</vt:lpstr>
      <vt:lpstr>Basic References</vt:lpstr>
      <vt:lpstr>A Spiritual Perspective on Moral Economics</vt:lpstr>
      <vt:lpstr>Capitalism is the Economic Dimension of Liberty</vt:lpstr>
      <vt:lpstr>PowerPoint Presentation</vt:lpstr>
      <vt:lpstr>PowerPoint Presentation</vt:lpstr>
      <vt:lpstr>Capitalist Ethics</vt:lpstr>
      <vt:lpstr>Greco-Roman Legacy</vt:lpstr>
      <vt:lpstr>The Capitalist “Golden Rule”</vt:lpstr>
      <vt:lpstr>Contrast with Socialist Ethics</vt:lpstr>
      <vt:lpstr>Capitalist Metaphysics</vt:lpstr>
      <vt:lpstr>Socialist Metaphysics</vt:lpstr>
      <vt:lpstr>Modern Census: Chicago Style</vt:lpstr>
      <vt:lpstr>Capitalist Epistemology</vt:lpstr>
      <vt:lpstr>Socialist Epistemology</vt:lpstr>
      <vt:lpstr>Reason v. Emotion</vt:lpstr>
      <vt:lpstr>America’s Founders Intended a Free Market Economy</vt:lpstr>
      <vt:lpstr>Jefferson’s Declaration of Independence</vt:lpstr>
      <vt:lpstr>What is “Property”?</vt:lpstr>
      <vt:lpstr>Property Rights in the Colorado State Constitution</vt:lpstr>
      <vt:lpstr>“I Produce, Therefore I Am”</vt:lpstr>
      <vt:lpstr>The Two Wings of Liberty: Faith and Reason</vt:lpstr>
      <vt:lpstr>“Liberty” and “Property”</vt:lpstr>
      <vt:lpstr>The Individual</vt:lpstr>
      <vt:lpstr>The Road to Western Civilization</vt:lpstr>
      <vt:lpstr>God is the Source of Our Natural Rights</vt:lpstr>
      <vt:lpstr>Adam Smith “Wealth of Nations” (1776) Specialization, Production, and Trade</vt:lpstr>
      <vt:lpstr>Capitalism is based on voluntary (non-coerced) trade</vt:lpstr>
      <vt:lpstr>“Enlightened” Self-Interest</vt:lpstr>
      <vt:lpstr>Capitalist Public Policy “Take your hand out of my pocket and leave me alone.”</vt:lpstr>
      <vt:lpstr>John Adams’ Ten Commandments Argument for Property Rights</vt:lpstr>
      <vt:lpstr>President Reagan Connected to America’s Founding Principle: Limited Government</vt:lpstr>
      <vt:lpstr>Economic Liberty and Political Liberty Cannot be Separated</vt:lpstr>
      <vt:lpstr>Where Goes America?</vt:lpstr>
      <vt:lpstr>Even Atheists Can Be Prophets</vt:lpstr>
      <vt:lpstr>“Nothing New Under the Sun” (Ecc 1:19)</vt:lpstr>
      <vt:lpstr>Back to the Future?</vt:lpstr>
      <vt:lpstr>Liberation Theology: False Christianity</vt:lpstr>
      <vt:lpstr>“Government charity” is an oxymoron</vt:lpstr>
      <vt:lpstr>Final Thought</vt:lpstr>
      <vt:lpstr>The End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Moral Basis of Capitalism</dc:title>
  <dc:creator>Paul</dc:creator>
  <cp:lastModifiedBy>Paul Prentice</cp:lastModifiedBy>
  <cp:revision>80</cp:revision>
  <cp:lastPrinted>2012-04-09T00:01:41Z</cp:lastPrinted>
  <dcterms:created xsi:type="dcterms:W3CDTF">2009-09-26T02:06:28Z</dcterms:created>
  <dcterms:modified xsi:type="dcterms:W3CDTF">2014-10-28T21:28:45Z</dcterms:modified>
</cp:coreProperties>
</file>