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32"/>
  </p:notesMasterIdLst>
  <p:handoutMasterIdLst>
    <p:handoutMasterId r:id="rId33"/>
  </p:handoutMasterIdLst>
  <p:sldIdLst>
    <p:sldId id="256" r:id="rId3"/>
    <p:sldId id="303" r:id="rId4"/>
    <p:sldId id="312" r:id="rId5"/>
    <p:sldId id="309" r:id="rId6"/>
    <p:sldId id="310" r:id="rId7"/>
    <p:sldId id="320" r:id="rId8"/>
    <p:sldId id="321" r:id="rId9"/>
    <p:sldId id="302" r:id="rId10"/>
    <p:sldId id="305" r:id="rId11"/>
    <p:sldId id="325" r:id="rId12"/>
    <p:sldId id="323" r:id="rId13"/>
    <p:sldId id="324" r:id="rId14"/>
    <p:sldId id="326" r:id="rId15"/>
    <p:sldId id="327" r:id="rId16"/>
    <p:sldId id="336" r:id="rId17"/>
    <p:sldId id="328" r:id="rId18"/>
    <p:sldId id="329" r:id="rId19"/>
    <p:sldId id="330" r:id="rId20"/>
    <p:sldId id="339" r:id="rId21"/>
    <p:sldId id="342" r:id="rId22"/>
    <p:sldId id="332" r:id="rId23"/>
    <p:sldId id="337" r:id="rId24"/>
    <p:sldId id="338" r:id="rId25"/>
    <p:sldId id="341" r:id="rId26"/>
    <p:sldId id="322" r:id="rId27"/>
    <p:sldId id="333" r:id="rId28"/>
    <p:sldId id="343" r:id="rId29"/>
    <p:sldId id="313" r:id="rId30"/>
    <p:sldId id="293" r:id="rId31"/>
  </p:sldIdLst>
  <p:sldSz cx="9144000" cy="6858000" type="screen4x3"/>
  <p:notesSz cx="6858000" cy="9212263"/>
  <p:defaultTextStyle>
    <a:defPPr>
      <a:defRPr lang="en-GB"/>
    </a:defPPr>
    <a:lvl1pPr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1pPr>
    <a:lvl2pPr marL="742950" indent="-28575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2pPr>
    <a:lvl3pPr marL="1143000" indent="-22860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3pPr>
    <a:lvl4pPr marL="1600200" indent="-22860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4pPr>
    <a:lvl5pPr marL="2057400" indent="-228600" algn="l" defTabSz="457200" rtl="0" eaLnBrk="0" fontAlgn="base" hangingPunct="0">
      <a:spcBef>
        <a:spcPct val="0"/>
      </a:spcBef>
      <a:spcAft>
        <a:spcPct val="0"/>
      </a:spcAft>
      <a:buClr>
        <a:srgbClr val="000000"/>
      </a:buClr>
      <a:buSzPct val="100000"/>
      <a:buFont typeface="Times New Roman" pitchFamily="16" charset="0"/>
      <a:defRPr kern="1200">
        <a:solidFill>
          <a:schemeClr val="bg1"/>
        </a:solidFill>
        <a:latin typeface="Arial" charset="0"/>
        <a:ea typeface="MS Gothic" charset="-128"/>
        <a:cs typeface="+mn-cs"/>
      </a:defRPr>
    </a:lvl5pPr>
    <a:lvl6pPr marL="2286000" algn="l" defTabSz="914400" rtl="0" eaLnBrk="1" latinLnBrk="0" hangingPunct="1">
      <a:defRPr kern="1200">
        <a:solidFill>
          <a:schemeClr val="bg1"/>
        </a:solidFill>
        <a:latin typeface="Arial" charset="0"/>
        <a:ea typeface="MS Gothic" charset="-128"/>
        <a:cs typeface="+mn-cs"/>
      </a:defRPr>
    </a:lvl6pPr>
    <a:lvl7pPr marL="2743200" algn="l" defTabSz="914400" rtl="0" eaLnBrk="1" latinLnBrk="0" hangingPunct="1">
      <a:defRPr kern="1200">
        <a:solidFill>
          <a:schemeClr val="bg1"/>
        </a:solidFill>
        <a:latin typeface="Arial" charset="0"/>
        <a:ea typeface="MS Gothic" charset="-128"/>
        <a:cs typeface="+mn-cs"/>
      </a:defRPr>
    </a:lvl7pPr>
    <a:lvl8pPr marL="3200400" algn="l" defTabSz="914400" rtl="0" eaLnBrk="1" latinLnBrk="0" hangingPunct="1">
      <a:defRPr kern="1200">
        <a:solidFill>
          <a:schemeClr val="bg1"/>
        </a:solidFill>
        <a:latin typeface="Arial" charset="0"/>
        <a:ea typeface="MS Gothic" charset="-128"/>
        <a:cs typeface="+mn-cs"/>
      </a:defRPr>
    </a:lvl8pPr>
    <a:lvl9pPr marL="3657600" algn="l" defTabSz="914400" rtl="0" eaLnBrk="1" latinLnBrk="0" hangingPunct="1">
      <a:defRPr kern="1200">
        <a:solidFill>
          <a:schemeClr val="bg1"/>
        </a:solidFill>
        <a:latin typeface="Arial" charset="0"/>
        <a:ea typeface="MS 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1"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867" autoAdjust="0"/>
  </p:normalViewPr>
  <p:slideViewPr>
    <p:cSldViewPr>
      <p:cViewPr varScale="1">
        <p:scale>
          <a:sx n="62" d="100"/>
          <a:sy n="62" d="100"/>
        </p:scale>
        <p:origin x="1596" y="4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92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069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0694"/>
          </a:xfrm>
          <a:prstGeom prst="rect">
            <a:avLst/>
          </a:prstGeom>
        </p:spPr>
        <p:txBody>
          <a:bodyPr vert="horz" lIns="91440" tIns="45720" rIns="91440" bIns="45720" rtlCol="0"/>
          <a:lstStyle>
            <a:lvl1pPr algn="r">
              <a:defRPr sz="1200"/>
            </a:lvl1pPr>
          </a:lstStyle>
          <a:p>
            <a:fld id="{4B3AEEB1-E070-4064-A206-E68E03E0C449}" type="datetimeFigureOut">
              <a:rPr lang="en-US" smtClean="0"/>
              <a:t>5/4/2016</a:t>
            </a:fld>
            <a:endParaRPr lang="en-US"/>
          </a:p>
        </p:txBody>
      </p:sp>
      <p:sp>
        <p:nvSpPr>
          <p:cNvPr id="4" name="Footer Placeholder 3"/>
          <p:cNvSpPr>
            <a:spLocks noGrp="1"/>
          </p:cNvSpPr>
          <p:nvPr>
            <p:ph type="ftr" sz="quarter" idx="2"/>
          </p:nvPr>
        </p:nvSpPr>
        <p:spPr>
          <a:xfrm>
            <a:off x="0" y="8749959"/>
            <a:ext cx="2971800" cy="46069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749959"/>
            <a:ext cx="2971800" cy="460694"/>
          </a:xfrm>
          <a:prstGeom prst="rect">
            <a:avLst/>
          </a:prstGeom>
        </p:spPr>
        <p:txBody>
          <a:bodyPr vert="horz" lIns="91440" tIns="45720" rIns="91440" bIns="45720" rtlCol="0" anchor="b"/>
          <a:lstStyle>
            <a:lvl1pPr algn="r">
              <a:defRPr sz="1200"/>
            </a:lvl1pPr>
          </a:lstStyle>
          <a:p>
            <a:fld id="{AAC9A6C2-C3D0-48F4-84A4-2BCF20CC27A2}" type="slidenum">
              <a:rPr lang="en-US" smtClean="0"/>
              <a:t>‹#›</a:t>
            </a:fld>
            <a:endParaRPr lang="en-US"/>
          </a:p>
        </p:txBody>
      </p:sp>
    </p:spTree>
    <p:extLst>
      <p:ext uri="{BB962C8B-B14F-4D97-AF65-F5344CB8AC3E}">
        <p14:creationId xmlns:p14="http://schemas.microsoft.com/office/powerpoint/2010/main" val="2157956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1"/>
            <a:ext cx="6858000" cy="9212263"/>
          </a:xfrm>
          <a:prstGeom prst="roundRect">
            <a:avLst>
              <a:gd name="adj" fmla="val 23"/>
            </a:avLst>
          </a:prstGeom>
          <a:solidFill>
            <a:srgbClr val="FFFFFF"/>
          </a:solidFill>
          <a:ln w="9360">
            <a:noFill/>
            <a:miter lim="800000"/>
            <a:headEnd/>
            <a:tailEnd/>
          </a:ln>
          <a:effectLst/>
        </p:spPr>
        <p:txBody>
          <a:bodyPr wrap="none" anchor="ctr"/>
          <a:lstStyle/>
          <a:p>
            <a:pPr>
              <a:defRPr/>
            </a:pPr>
            <a:endParaRPr lang="en-US"/>
          </a:p>
        </p:txBody>
      </p:sp>
      <p:sp>
        <p:nvSpPr>
          <p:cNvPr id="3074" name="AutoShape 2"/>
          <p:cNvSpPr>
            <a:spLocks noChangeArrowheads="1"/>
          </p:cNvSpPr>
          <p:nvPr/>
        </p:nvSpPr>
        <p:spPr bwMode="auto">
          <a:xfrm>
            <a:off x="0" y="1"/>
            <a:ext cx="6858000" cy="9212263"/>
          </a:xfrm>
          <a:prstGeom prst="roundRect">
            <a:avLst>
              <a:gd name="adj" fmla="val 23"/>
            </a:avLst>
          </a:prstGeom>
          <a:solidFill>
            <a:srgbClr val="FFFFFF"/>
          </a:solidFill>
          <a:ln w="9525">
            <a:noFill/>
            <a:round/>
            <a:headEnd/>
            <a:tailEnd/>
          </a:ln>
          <a:effectLst/>
        </p:spPr>
        <p:txBody>
          <a:bodyPr wrap="none" anchor="ctr"/>
          <a:lstStyle/>
          <a:p>
            <a:pPr>
              <a:defRPr/>
            </a:pPr>
            <a:endParaRPr lang="en-US"/>
          </a:p>
        </p:txBody>
      </p:sp>
      <p:sp>
        <p:nvSpPr>
          <p:cNvPr id="36868" name="Rectangle 3"/>
          <p:cNvSpPr>
            <a:spLocks noGrp="1" noRot="1" noChangeAspect="1" noChangeArrowheads="1"/>
          </p:cNvSpPr>
          <p:nvPr>
            <p:ph type="sldImg"/>
          </p:nvPr>
        </p:nvSpPr>
        <p:spPr bwMode="auto">
          <a:xfrm>
            <a:off x="-14344650" y="-11971338"/>
            <a:ext cx="16886238" cy="12666663"/>
          </a:xfrm>
          <a:prstGeom prst="rect">
            <a:avLst/>
          </a:prstGeom>
          <a:noFill/>
          <a:ln w="9525">
            <a:noFill/>
            <a:round/>
            <a:headEnd/>
            <a:tailEnd/>
          </a:ln>
        </p:spPr>
      </p:sp>
      <p:sp>
        <p:nvSpPr>
          <p:cNvPr id="3076" name="Rectangle 4"/>
          <p:cNvSpPr>
            <a:spLocks noGrp="1" noChangeArrowheads="1"/>
          </p:cNvSpPr>
          <p:nvPr>
            <p:ph type="body"/>
          </p:nvPr>
        </p:nvSpPr>
        <p:spPr bwMode="auto">
          <a:xfrm>
            <a:off x="685800" y="4374981"/>
            <a:ext cx="5481638" cy="41398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Tree>
    <p:extLst>
      <p:ext uri="{BB962C8B-B14F-4D97-AF65-F5344CB8AC3E}">
        <p14:creationId xmlns:p14="http://schemas.microsoft.com/office/powerpoint/2010/main" val="359679098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7891"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458775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1794697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dirty="0" smtClean="0"/>
          </a:p>
        </p:txBody>
      </p:sp>
    </p:spTree>
    <p:extLst>
      <p:ext uri="{BB962C8B-B14F-4D97-AF65-F5344CB8AC3E}">
        <p14:creationId xmlns:p14="http://schemas.microsoft.com/office/powerpoint/2010/main" val="4031193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054151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2232006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208299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2250480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1033750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44650" y="-11971338"/>
            <a:ext cx="16887825" cy="12666663"/>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26974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1439694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223321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891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14569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2498694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57640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2527874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44650" y="-11971338"/>
            <a:ext cx="16887825" cy="12666663"/>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19707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1699406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503444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2300495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1944422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8450328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70659"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16848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963379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891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32953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891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594513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891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402579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891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1356918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44650" y="-11971338"/>
            <a:ext cx="16887825" cy="12666663"/>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1605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2143125" y="699096"/>
            <a:ext cx="2571750" cy="3453591"/>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69635" name="Rectangle 2"/>
          <p:cNvSpPr txBox="1">
            <a:spLocks noGrp="1" noChangeArrowheads="1"/>
          </p:cNvSpPr>
          <p:nvPr>
            <p:ph type="body"/>
          </p:nvPr>
        </p:nvSpPr>
        <p:spPr>
          <a:xfrm>
            <a:off x="685802" y="4374981"/>
            <a:ext cx="5483225" cy="4141411"/>
          </a:xfrm>
          <a:noFill/>
          <a:ln/>
        </p:spPr>
        <p:txBody>
          <a:bodyPr wrap="none" anchor="ctr"/>
          <a:lstStyle/>
          <a:p>
            <a:endParaRPr lang="en-US" smtClean="0"/>
          </a:p>
        </p:txBody>
      </p:sp>
    </p:spTree>
    <p:extLst>
      <p:ext uri="{BB962C8B-B14F-4D97-AF65-F5344CB8AC3E}">
        <p14:creationId xmlns:p14="http://schemas.microsoft.com/office/powerpoint/2010/main" val="3494007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7EC89247-268C-4984-B9F4-6DAD30D36EE4}" type="slidenum">
              <a:rPr lang="en-US"/>
              <a:pPr>
                <a:defRPr/>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3930B587-025E-42EC-AEF5-D5E75D61B8E1}" type="slidenum">
              <a:rPr lang="en-US"/>
              <a:pPr>
                <a:defRPr/>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7813"/>
            <a:ext cx="2055813" cy="5848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6625"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B72A0CF1-552D-4278-BB0D-9FC0073A958D}" type="slidenum">
              <a:rPr lang="en-US"/>
              <a:pPr>
                <a:defRPr/>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9A13F8F-0EFF-4205-B07C-ED6D7F857388}" type="slidenum">
              <a:rPr lang="en-US"/>
              <a:pPr>
                <a:defRPr/>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E7657185-66A9-45BB-BE03-18F8FE1DFE83}" type="slidenum">
              <a:rPr lang="en-US"/>
              <a:pPr>
                <a:defRPr/>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5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E3D71C65-6EE0-4122-809D-85A5A37B91B4}" type="slidenum">
              <a:rPr lang="en-US"/>
              <a:pPr>
                <a:defRPr/>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785F8006-E16D-4142-9115-2C178F1FF6FC}" type="slidenum">
              <a:rPr lang="en-US"/>
              <a:pPr>
                <a:defRPr/>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31553E9B-2F34-49E7-B8C3-493F43B3772E}" type="slidenum">
              <a:rPr lang="en-US"/>
              <a:pPr>
                <a:defRPr/>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87CFE088-DCE6-4F5E-B3C8-D3CE3A2565AE}" type="slidenum">
              <a:rPr lang="en-US"/>
              <a:pPr>
                <a:defRPr/>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2C25C1E-B3FB-4F5B-B524-DE1E4EED7F8B}" type="slidenum">
              <a:rPr lang="en-US"/>
              <a:pPr>
                <a:defRPr/>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9DFB3408-2E50-4A0C-9096-5BB182D39073}" type="slidenum">
              <a:rPr lang="en-US"/>
              <a:pPr>
                <a:defRPr/>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1026"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a:defRPr/>
              </a:pPr>
              <a:endParaRPr lang="en-US"/>
            </a:p>
          </p:txBody>
        </p:sp>
        <p:sp>
          <p:nvSpPr>
            <p:cNvPr id="1027"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28"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29"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0"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1"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2"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3"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4"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5"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6"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7"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8"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39"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1040"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grpSp>
      <p:sp>
        <p:nvSpPr>
          <p:cNvPr id="1041" name="Rectangle 17"/>
          <p:cNvSpPr>
            <a:spLocks noGrp="1" noChangeArrowheads="1"/>
          </p:cNvSpPr>
          <p:nvPr>
            <p:ph type="title"/>
          </p:nvPr>
        </p:nvSpPr>
        <p:spPr bwMode="auto">
          <a:xfrm>
            <a:off x="457200" y="277813"/>
            <a:ext cx="8224838" cy="1135062"/>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smtClean="0"/>
              <a:t>Click to edit the title text format</a:t>
            </a:r>
          </a:p>
        </p:txBody>
      </p:sp>
      <p:sp>
        <p:nvSpPr>
          <p:cNvPr id="1042"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1043"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1044"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smtClean="0">
                <a:solidFill>
                  <a:srgbClr val="EAEAEA"/>
                </a:solidFill>
                <a:effectLst>
                  <a:outerShdw blurRad="38100" dist="38100" dir="2700000" algn="tl">
                    <a:srgbClr val="000000"/>
                  </a:outerShdw>
                </a:effectLst>
                <a:latin typeface="+mn-lt"/>
              </a:defRPr>
            </a:lvl1pPr>
          </a:lstStyle>
          <a:p>
            <a:pPr>
              <a:defRPr/>
            </a:pPr>
            <a:fld id="{6DEF4529-02CA-4A88-8910-42A8528BE2E6}" type="slidenum">
              <a:rPr lang="en-US"/>
              <a:pPr>
                <a:defRPr/>
              </a:pPr>
              <a:t>‹#›</a:t>
            </a:fld>
            <a:endParaRPr lang="en-US"/>
          </a:p>
        </p:txBody>
      </p:sp>
      <p:sp>
        <p:nvSpPr>
          <p:cNvPr id="1045" name="Rectangle 21"/>
          <p:cNvSpPr>
            <a:spLocks noGrp="1" noChangeArrowheads="1"/>
          </p:cNvSpPr>
          <p:nvPr>
            <p:ph type="body" idx="1"/>
          </p:nvPr>
        </p:nvSpPr>
        <p:spPr bwMode="auto">
          <a:xfrm>
            <a:off x="457200" y="1600200"/>
            <a:ext cx="8224838" cy="452596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a:defRPr/>
              </a:pPr>
              <a:endParaRPr lang="en-US"/>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a:defRPr/>
              </a:pPr>
              <a:endParaRPr lang="en-US"/>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a:defRPr/>
            </a:pPr>
            <a:endParaRPr lang="en-US"/>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defRPr/>
            </a:pPr>
            <a:fld id="{15FA5113-F6C8-4F42-A46B-6832422C8196}" type="slidenum">
              <a:rPr lang="en-US"/>
              <a:pPr>
                <a:defRPr/>
              </a:pPr>
              <a:t>‹#›</a:t>
            </a:fld>
            <a:endParaRPr lang="en-US"/>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prentice@coloradotech.edu"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hyperlink" Target="https://thepointman.wordpress.com/2012/04/13/the-sun-is-setting-on-solar-power-the-moneys-gone-and-nobodys-asking-any-question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dailycaller.com/2015/06/30/study-new-wind-energy-is-3-times-more-expensive-than-existing-coal-powe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prageru.com/courses/environmental-science/why-you-should-love-fossil-fue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AM6D_hPcox8" TargetMode="External"/><Relationship Id="rId7" Type="http://schemas.openxmlformats.org/officeDocument/2006/relationships/hyperlink" Target="https://www.youtube.com/watch?v=ALEY2lqAOG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ww.darrylmueller.com/StudyWindFarmsEvenMoreExpensiveAndPointlessThanYouThoughtBreitbart.pdf" TargetMode="External"/><Relationship Id="rId5" Type="http://schemas.openxmlformats.org/officeDocument/2006/relationships/hyperlink" Target="http://www.insidesources.com/is-big-sun-losing-some-shine/" TargetMode="External"/><Relationship Id="rId4" Type="http://schemas.openxmlformats.org/officeDocument/2006/relationships/hyperlink" Target="https://www.youtube.com/watch?v=ZGlTs55ywZ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thepointman.wordpress.com/2012/04/13/the-sun-is-setting-on-solar-power-the-moneys-gone-and-nobodys-asking-any-question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bbc.com/news/science-environment-36130346"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2i.org/get-rid-of-renewable-mandates-and-solar-subsidie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prageru.com/courses/environmental-science/fossil-fuels-greenest-energy"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dropbox.com/s/bm6baa8c8ozwpa0/Dallas%20Wildcatters.pptx?dl=0"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youtube.com/user/ImproveThePlane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breitbart.com/london/2016/04/28/swedish-government-spend-millions-encourage-citizens-trade-meat-insects-end-global-warmin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www.independent.co.uk/news/world/europe/denmark-ethics-council-calls-for-tax-on-red-meat-to-fight-ethical-problem-of-climate-change-a7003061.html"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986335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0" y="228600"/>
            <a:ext cx="9144000" cy="17526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5700" dirty="0" smtClean="0"/>
              <a:t>Renewable Energy:</a:t>
            </a:r>
            <a:br>
              <a:rPr lang="en-US" sz="5700" dirty="0" smtClean="0"/>
            </a:br>
            <a:r>
              <a:rPr lang="en-US" dirty="0" smtClean="0"/>
              <a:t>A Scientific and Economic Analysis</a:t>
            </a:r>
          </a:p>
        </p:txBody>
      </p:sp>
      <p:sp>
        <p:nvSpPr>
          <p:cNvPr id="4098" name="Rectangle 2"/>
          <p:cNvSpPr>
            <a:spLocks noGrp="1" noChangeArrowheads="1"/>
          </p:cNvSpPr>
          <p:nvPr>
            <p:ph type="subTitle" idx="4294967295"/>
          </p:nvPr>
        </p:nvSpPr>
        <p:spPr>
          <a:xfrm>
            <a:off x="457200" y="2667000"/>
            <a:ext cx="8229600" cy="3886200"/>
          </a:xfrm>
        </p:spPr>
        <p:txBody>
          <a:bodyPr lIns="90000" tIns="46800" rIns="90000" bIns="46800"/>
          <a:lstStyle/>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dirty="0" err="1" smtClean="0"/>
              <a:t>Bastiat</a:t>
            </a:r>
            <a:r>
              <a:rPr lang="en-US" dirty="0" smtClean="0"/>
              <a:t> Society of Colorado Springs</a:t>
            </a:r>
            <a:endParaRPr lang="en-US" sz="2800" dirty="0" smtClean="0"/>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800" dirty="0" smtClean="0"/>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Colorado Springs, CO</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smtClean="0"/>
              <a:t>May 3, 2016</a:t>
            </a: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000" dirty="0" smtClean="0"/>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t>Paul T. Prentice, Ph.D.</a:t>
            </a: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000" dirty="0" smtClean="0"/>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000" dirty="0" smtClean="0">
                <a:solidFill>
                  <a:srgbClr val="CCCCFF"/>
                </a:solidFill>
                <a:hlinkClick r:id="rId3"/>
              </a:rPr>
              <a:t>pprentice@coloradotech.edu</a:t>
            </a:r>
            <a:endParaRPr lang="en-US" sz="2000" dirty="0" smtClean="0"/>
          </a:p>
        </p:txBody>
      </p:sp>
    </p:spTree>
  </p:cSld>
  <p:clrMapOvr>
    <a:masterClrMapping/>
  </p:clrMapOvr>
  <p:transition>
    <p:fad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Solar</a:t>
            </a:r>
          </a:p>
        </p:txBody>
      </p:sp>
      <p:sp>
        <p:nvSpPr>
          <p:cNvPr id="35842" name="Rectangle 2"/>
          <p:cNvSpPr>
            <a:spLocks noGrp="1" noChangeArrowheads="1"/>
          </p:cNvSpPr>
          <p:nvPr>
            <p:ph type="body" idx="4294967295"/>
          </p:nvPr>
        </p:nvSpPr>
        <p:spPr>
          <a:xfrm>
            <a:off x="76200" y="838202"/>
            <a:ext cx="8839200" cy="6553198"/>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t>Over $100 billion worldwide lost on solar energy investments</a:t>
            </a:r>
            <a:r>
              <a:rPr lang="en-US" sz="3000" b="1" dirty="0" smtClean="0"/>
              <a:t>.</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So uneconomical that even with government mandated use and subsidized production/consumption, they still can’t make a profit.</a:t>
            </a:r>
            <a:endParaRPr lang="en-US" sz="3000" b="1" dirty="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t>“</a:t>
            </a:r>
            <a:r>
              <a:rPr lang="en-US" sz="3000" b="1" dirty="0" smtClean="0"/>
              <a:t>The Sun is Setting on Solar Power, the Money is Gone, and Nobody is Asking and Questions”</a:t>
            </a:r>
            <a:endParaRPr lang="en-US" sz="3000" b="1" dirty="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hlinkClick r:id="rId3"/>
              </a:rPr>
              <a:t>https://thepointman.wordpress.com/2012/04/13/the-sun-is-setting-on-solar-power-the-moneys-gone-and-nobodys-asking-any-questions/</a:t>
            </a:r>
            <a:r>
              <a:rPr lang="en-US" sz="3000" b="1" dirty="0"/>
              <a:t> </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Net negative environmental impact.</a:t>
            </a:r>
          </a:p>
        </p:txBody>
      </p:sp>
    </p:spTree>
    <p:extLst>
      <p:ext uri="{BB962C8B-B14F-4D97-AF65-F5344CB8AC3E}">
        <p14:creationId xmlns:p14="http://schemas.microsoft.com/office/powerpoint/2010/main" val="28799529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5842">
                                            <p:txEl>
                                              <p:pRg st="2" end="2"/>
                                            </p:txEl>
                                          </p:spTgt>
                                        </p:tgtEl>
                                        <p:attrNameLst>
                                          <p:attrName>style.visibility</p:attrName>
                                        </p:attrNameLst>
                                      </p:cBhvr>
                                      <p:to>
                                        <p:strVal val="visible"/>
                                      </p:to>
                                    </p:set>
                                    <p:animEffect transition="in" filter="fade">
                                      <p:cBhvr>
                                        <p:cTn id="15"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5842">
                                            <p:txEl>
                                              <p:pRg st="3" end="3"/>
                                            </p:txEl>
                                          </p:spTgt>
                                        </p:tgtEl>
                                        <p:attrNameLst>
                                          <p:attrName>style.visibility</p:attrName>
                                        </p:attrNameLst>
                                      </p:cBhvr>
                                      <p:to>
                                        <p:strVal val="visible"/>
                                      </p:to>
                                    </p:set>
                                    <p:animEffect transition="in" filter="fade">
                                      <p:cBhvr>
                                        <p:cTn id="20"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par>
                                <p:cTn id="21" presetID="10" presetClass="entr" presetSubtype="0" fill="hold" grpId="0" nodeType="withEffect">
                                  <p:stCondLst>
                                    <p:cond delay="0"/>
                                  </p:stCondLst>
                                  <p:childTnLst>
                                    <p:set>
                                      <p:cBhvr>
                                        <p:cTn id="22" dur="1" fill="hold">
                                          <p:stCondLst>
                                            <p:cond delay="0"/>
                                          </p:stCondLst>
                                        </p:cTn>
                                        <p:tgtEl>
                                          <p:spTgt spid="35842">
                                            <p:txEl>
                                              <p:pRg st="4" end="4"/>
                                            </p:txEl>
                                          </p:spTgt>
                                        </p:tgtEl>
                                        <p:attrNameLst>
                                          <p:attrName>style.visibility</p:attrName>
                                        </p:attrNameLst>
                                      </p:cBhvr>
                                      <p:to>
                                        <p:strVal val="visible"/>
                                      </p:to>
                                    </p:set>
                                    <p:animEffect transition="in" filter="fade">
                                      <p:cBhvr>
                                        <p:cTn id="23"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Wind</a:t>
            </a:r>
          </a:p>
        </p:txBody>
      </p:sp>
      <p:sp>
        <p:nvSpPr>
          <p:cNvPr id="35842" name="Rectangle 2"/>
          <p:cNvSpPr>
            <a:spLocks noGrp="1" noChangeArrowheads="1"/>
          </p:cNvSpPr>
          <p:nvPr>
            <p:ph type="body" idx="4294967295"/>
          </p:nvPr>
        </p:nvSpPr>
        <p:spPr>
          <a:xfrm>
            <a:off x="76200" y="1066800"/>
            <a:ext cx="9067800" cy="5410202"/>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a:t>New Wind Energy Is 3 Times More Expensive Than Existing Coal </a:t>
            </a:r>
            <a:r>
              <a:rPr lang="en-US" sz="2800" b="1" dirty="0" smtClean="0"/>
              <a:t>Power (Institute for Energy Research)</a:t>
            </a:r>
            <a:endParaRPr lang="en-US" sz="2800" b="1" dirty="0"/>
          </a:p>
          <a:p>
            <a:pPr marL="0" indent="0" eaLnBrk="1" hangingPunct="1">
              <a:lnSpc>
                <a:spcPct val="80000"/>
              </a:lnSpc>
              <a:spcBef>
                <a:spcPts val="7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a:hlinkClick r:id="rId3"/>
              </a:rPr>
              <a:t>http://dailycaller.com/2015/06/30/study-new-wind-energy-is-3-times-more-expensive-than-existing-coal-power</a:t>
            </a:r>
            <a:r>
              <a:rPr lang="en-US" sz="2800" b="1" dirty="0" smtClean="0">
                <a:hlinkClick r:id="rId3"/>
              </a:rPr>
              <a:t>/</a:t>
            </a:r>
            <a:r>
              <a:rPr lang="en-US" sz="2800" b="1" dirty="0" smtClean="0"/>
              <a:t> </a:t>
            </a:r>
            <a:endParaRPr lang="en-US" sz="2800" b="1" dirty="0"/>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A single </a:t>
            </a:r>
            <a:r>
              <a:rPr lang="en-US" sz="2800" b="1" dirty="0"/>
              <a:t>“shale gas pad” covering five acres, with a drilling </a:t>
            </a:r>
            <a:r>
              <a:rPr lang="en-US" sz="2800" b="1" dirty="0" smtClean="0"/>
              <a:t>rig 85ft high, produces  as much energy </a:t>
            </a:r>
            <a:r>
              <a:rPr lang="en-US" sz="2800" b="1" dirty="0"/>
              <a:t>as </a:t>
            </a:r>
            <a:r>
              <a:rPr lang="en-US" sz="2800" b="1" dirty="0" smtClean="0"/>
              <a:t>87 giant </a:t>
            </a:r>
            <a:r>
              <a:rPr lang="en-US" sz="2800" b="1" dirty="0"/>
              <a:t>wind turbines, covering 5.6 square miles and visible up to 20 miles away. </a:t>
            </a:r>
            <a:endParaRPr lang="en-US" sz="2800" b="1" dirty="0" smtClean="0"/>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a:t>Wind farms tend to be built on uplands, where there are good thermals -- kill a disproportionate number of raptors.</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800" b="1" dirty="0" smtClean="0"/>
          </a:p>
        </p:txBody>
      </p:sp>
    </p:spTree>
    <p:extLst>
      <p:ext uri="{BB962C8B-B14F-4D97-AF65-F5344CB8AC3E}">
        <p14:creationId xmlns:p14="http://schemas.microsoft.com/office/powerpoint/2010/main" val="21440568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2">
                                            <p:txEl>
                                              <p:pRg st="1" end="1"/>
                                            </p:txEl>
                                          </p:spTgt>
                                        </p:tgtEl>
                                        <p:attrNameLst>
                                          <p:attrName>style.visibility</p:attrName>
                                        </p:attrNameLst>
                                      </p:cBhvr>
                                      <p:to>
                                        <p:strVal val="visible"/>
                                      </p:to>
                                    </p:set>
                                    <p:animEffect transition="in" filter="fade">
                                      <p:cBhvr>
                                        <p:cTn id="12"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2">
                                            <p:txEl>
                                              <p:pRg st="2" end="2"/>
                                            </p:txEl>
                                          </p:spTgt>
                                        </p:tgtEl>
                                        <p:attrNameLst>
                                          <p:attrName>style.visibility</p:attrName>
                                        </p:attrNameLst>
                                      </p:cBhvr>
                                      <p:to>
                                        <p:strVal val="visible"/>
                                      </p:to>
                                    </p:set>
                                    <p:animEffect transition="in" filter="fade">
                                      <p:cBhvr>
                                        <p:cTn id="17"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2">
                                            <p:txEl>
                                              <p:pRg st="3" end="3"/>
                                            </p:txEl>
                                          </p:spTgt>
                                        </p:tgtEl>
                                        <p:attrNameLst>
                                          <p:attrName>style.visibility</p:attrName>
                                        </p:attrNameLst>
                                      </p:cBhvr>
                                      <p:to>
                                        <p:strVal val="visible"/>
                                      </p:to>
                                    </p:set>
                                    <p:animEffect transition="in" filter="fade">
                                      <p:cBhvr>
                                        <p:cTn id="22"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
            <a:ext cx="9067800" cy="9144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Bio-fuels</a:t>
            </a:r>
          </a:p>
        </p:txBody>
      </p:sp>
      <p:sp>
        <p:nvSpPr>
          <p:cNvPr id="35842" name="Rectangle 2"/>
          <p:cNvSpPr>
            <a:spLocks noGrp="1" noChangeArrowheads="1"/>
          </p:cNvSpPr>
          <p:nvPr>
            <p:ph type="body" idx="4294967295"/>
          </p:nvPr>
        </p:nvSpPr>
        <p:spPr>
          <a:xfrm>
            <a:off x="76200" y="1143000"/>
            <a:ext cx="9067800" cy="52578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a:t>Hydrocarbon specific energy: 50 MJ/kg.</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Ethanol.</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Ethanol specific energy: 25 MJ/kg.</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Less gas mileage = More fuel use.</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Negative net environmental footprint.</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Without subsidies, retail price +50%.</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Biodiesel.</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Biodiesel specific energy: 38 MJ/kg.</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a:t>Less gas mileage = More fuel use.</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a:t>Negative net environmental footprint</a:t>
            </a:r>
            <a:r>
              <a:rPr lang="en-US" b="1" dirty="0" smtClean="0"/>
              <a:t>.</a:t>
            </a:r>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a:t>Without subsidies, retail price </a:t>
            </a:r>
            <a:r>
              <a:rPr lang="en-US" b="1" dirty="0" smtClean="0"/>
              <a:t>+25%.</a:t>
            </a:r>
            <a:endParaRPr lang="en-US" b="1" dirty="0"/>
          </a:p>
          <a:p>
            <a:pPr marL="73818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b="1" dirty="0" smtClean="0"/>
          </a:p>
        </p:txBody>
      </p:sp>
    </p:spTree>
    <p:extLst>
      <p:ext uri="{BB962C8B-B14F-4D97-AF65-F5344CB8AC3E}">
        <p14:creationId xmlns:p14="http://schemas.microsoft.com/office/powerpoint/2010/main" val="14297968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2">
                                            <p:txEl>
                                              <p:pRg st="1" end="1"/>
                                            </p:txEl>
                                          </p:spTgt>
                                        </p:tgtEl>
                                        <p:attrNameLst>
                                          <p:attrName>style.visibility</p:attrName>
                                        </p:attrNameLst>
                                      </p:cBhvr>
                                      <p:to>
                                        <p:strVal val="visible"/>
                                      </p:to>
                                    </p:set>
                                    <p:animEffect transition="in" filter="fade">
                                      <p:cBhvr>
                                        <p:cTn id="12"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3" presetID="10" presetClass="entr" presetSubtype="0" fill="hold" grpId="0" nodeType="withEffect">
                                  <p:stCondLst>
                                    <p:cond delay="0"/>
                                  </p:stCondLst>
                                  <p:childTnLst>
                                    <p:set>
                                      <p:cBhvr>
                                        <p:cTn id="14" dur="1" fill="hold">
                                          <p:stCondLst>
                                            <p:cond delay="0"/>
                                          </p:stCondLst>
                                        </p:cTn>
                                        <p:tgtEl>
                                          <p:spTgt spid="35842">
                                            <p:txEl>
                                              <p:pRg st="2" end="2"/>
                                            </p:txEl>
                                          </p:spTgt>
                                        </p:tgtEl>
                                        <p:attrNameLst>
                                          <p:attrName>style.visibility</p:attrName>
                                        </p:attrNameLst>
                                      </p:cBhvr>
                                      <p:to>
                                        <p:strVal val="visible"/>
                                      </p:to>
                                    </p:set>
                                    <p:animEffect transition="in" filter="fade">
                                      <p:cBhvr>
                                        <p:cTn id="15"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6" presetID="10" presetClass="entr" presetSubtype="0" fill="hold" grpId="0" nodeType="withEffect">
                                  <p:stCondLst>
                                    <p:cond delay="0"/>
                                  </p:stCondLst>
                                  <p:childTnLst>
                                    <p:set>
                                      <p:cBhvr>
                                        <p:cTn id="17" dur="1" fill="hold">
                                          <p:stCondLst>
                                            <p:cond delay="0"/>
                                          </p:stCondLst>
                                        </p:cTn>
                                        <p:tgtEl>
                                          <p:spTgt spid="35842">
                                            <p:txEl>
                                              <p:pRg st="3" end="3"/>
                                            </p:txEl>
                                          </p:spTgt>
                                        </p:tgtEl>
                                        <p:attrNameLst>
                                          <p:attrName>style.visibility</p:attrName>
                                        </p:attrNameLst>
                                      </p:cBhvr>
                                      <p:to>
                                        <p:strVal val="visible"/>
                                      </p:to>
                                    </p:set>
                                    <p:animEffect transition="in" filter="fade">
                                      <p:cBhvr>
                                        <p:cTn id="18"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par>
                                <p:cTn id="19" presetID="10" presetClass="entr" presetSubtype="0" fill="hold" grpId="0" nodeType="withEffect">
                                  <p:stCondLst>
                                    <p:cond delay="0"/>
                                  </p:stCondLst>
                                  <p:childTnLst>
                                    <p:set>
                                      <p:cBhvr>
                                        <p:cTn id="20" dur="1" fill="hold">
                                          <p:stCondLst>
                                            <p:cond delay="0"/>
                                          </p:stCondLst>
                                        </p:cTn>
                                        <p:tgtEl>
                                          <p:spTgt spid="35842">
                                            <p:txEl>
                                              <p:pRg st="4" end="4"/>
                                            </p:txEl>
                                          </p:spTgt>
                                        </p:tgtEl>
                                        <p:attrNameLst>
                                          <p:attrName>style.visibility</p:attrName>
                                        </p:attrNameLst>
                                      </p:cBhvr>
                                      <p:to>
                                        <p:strVal val="visible"/>
                                      </p:to>
                                    </p:set>
                                    <p:animEffect transition="in" filter="fade">
                                      <p:cBhvr>
                                        <p:cTn id="21"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par>
                                <p:cTn id="22" presetID="10" presetClass="entr" presetSubtype="0" fill="hold" grpId="0" nodeType="withEffect">
                                  <p:stCondLst>
                                    <p:cond delay="0"/>
                                  </p:stCondLst>
                                  <p:childTnLst>
                                    <p:set>
                                      <p:cBhvr>
                                        <p:cTn id="23" dur="1" fill="hold">
                                          <p:stCondLst>
                                            <p:cond delay="0"/>
                                          </p:stCondLst>
                                        </p:cTn>
                                        <p:tgtEl>
                                          <p:spTgt spid="35842">
                                            <p:txEl>
                                              <p:pRg st="5" end="5"/>
                                            </p:txEl>
                                          </p:spTgt>
                                        </p:tgtEl>
                                        <p:attrNameLst>
                                          <p:attrName>style.visibility</p:attrName>
                                        </p:attrNameLst>
                                      </p:cBhvr>
                                      <p:to>
                                        <p:strVal val="visible"/>
                                      </p:to>
                                    </p:set>
                                    <p:animEffect transition="in" filter="fade">
                                      <p:cBhvr>
                                        <p:cTn id="24" dur="500"/>
                                        <p:tgtEl>
                                          <p:spTgt spid="35842">
                                            <p:txEl>
                                              <p:pRg st="5" end="5"/>
                                            </p:txEl>
                                          </p:spTgt>
                                        </p:tgtEl>
                                      </p:cBhvr>
                                    </p:animEffect>
                                  </p:childTnLst>
                                  <p:subTnLst>
                                    <p:animClr clrSpc="rgb" dir="cw">
                                      <p:cBhvr override="childStyle">
                                        <p:cTn dur="1" fill="hold" display="0" masterRel="nextClick" afterEffect="1"/>
                                        <p:tgtEl>
                                          <p:spTgt spid="35842">
                                            <p:txEl>
                                              <p:pRg st="5" end="5"/>
                                            </p:txEl>
                                          </p:spTgt>
                                        </p:tgtEl>
                                        <p:attrNameLst>
                                          <p:attrName>ppt_c</p:attrName>
                                        </p:attrNameLst>
                                      </p:cBhvr>
                                      <p:to>
                                        <a:schemeClr val="folHlink"/>
                                      </p:to>
                                    </p:animClr>
                                  </p:sub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5842">
                                            <p:txEl>
                                              <p:pRg st="6" end="6"/>
                                            </p:txEl>
                                          </p:spTgt>
                                        </p:tgtEl>
                                        <p:attrNameLst>
                                          <p:attrName>style.visibility</p:attrName>
                                        </p:attrNameLst>
                                      </p:cBhvr>
                                      <p:to>
                                        <p:strVal val="visible"/>
                                      </p:to>
                                    </p:set>
                                    <p:animEffect transition="in" filter="fade">
                                      <p:cBhvr>
                                        <p:cTn id="29" dur="500"/>
                                        <p:tgtEl>
                                          <p:spTgt spid="35842">
                                            <p:txEl>
                                              <p:pRg st="6" end="6"/>
                                            </p:txEl>
                                          </p:spTgt>
                                        </p:tgtEl>
                                      </p:cBhvr>
                                    </p:animEffect>
                                  </p:childTnLst>
                                  <p:subTnLst>
                                    <p:animClr clrSpc="rgb" dir="cw">
                                      <p:cBhvr override="childStyle">
                                        <p:cTn dur="1" fill="hold" display="0" masterRel="nextClick" afterEffect="1"/>
                                        <p:tgtEl>
                                          <p:spTgt spid="35842">
                                            <p:txEl>
                                              <p:pRg st="6" end="6"/>
                                            </p:txEl>
                                          </p:spTgt>
                                        </p:tgtEl>
                                        <p:attrNameLst>
                                          <p:attrName>ppt_c</p:attrName>
                                        </p:attrNameLst>
                                      </p:cBhvr>
                                      <p:to>
                                        <a:schemeClr val="folHlink"/>
                                      </p:to>
                                    </p:animClr>
                                  </p:subTnLst>
                                </p:cTn>
                              </p:par>
                              <p:par>
                                <p:cTn id="30" presetID="10" presetClass="entr" presetSubtype="0" fill="hold" grpId="0" nodeType="withEffect">
                                  <p:stCondLst>
                                    <p:cond delay="0"/>
                                  </p:stCondLst>
                                  <p:childTnLst>
                                    <p:set>
                                      <p:cBhvr>
                                        <p:cTn id="31" dur="1" fill="hold">
                                          <p:stCondLst>
                                            <p:cond delay="0"/>
                                          </p:stCondLst>
                                        </p:cTn>
                                        <p:tgtEl>
                                          <p:spTgt spid="35842">
                                            <p:txEl>
                                              <p:pRg st="7" end="7"/>
                                            </p:txEl>
                                          </p:spTgt>
                                        </p:tgtEl>
                                        <p:attrNameLst>
                                          <p:attrName>style.visibility</p:attrName>
                                        </p:attrNameLst>
                                      </p:cBhvr>
                                      <p:to>
                                        <p:strVal val="visible"/>
                                      </p:to>
                                    </p:set>
                                    <p:animEffect transition="in" filter="fade">
                                      <p:cBhvr>
                                        <p:cTn id="32" dur="500"/>
                                        <p:tgtEl>
                                          <p:spTgt spid="35842">
                                            <p:txEl>
                                              <p:pRg st="7" end="7"/>
                                            </p:txEl>
                                          </p:spTgt>
                                        </p:tgtEl>
                                      </p:cBhvr>
                                    </p:animEffect>
                                  </p:childTnLst>
                                  <p:subTnLst>
                                    <p:animClr clrSpc="rgb" dir="cw">
                                      <p:cBhvr override="childStyle">
                                        <p:cTn dur="1" fill="hold" display="0" masterRel="nextClick" afterEffect="1"/>
                                        <p:tgtEl>
                                          <p:spTgt spid="35842">
                                            <p:txEl>
                                              <p:pRg st="7" end="7"/>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0"/>
            <a:ext cx="9067800" cy="1447799"/>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Biofuel Production Crowds Out Food Production</a:t>
            </a:r>
          </a:p>
        </p:txBody>
      </p:sp>
      <p:sp>
        <p:nvSpPr>
          <p:cNvPr id="35842" name="Rectangle 2"/>
          <p:cNvSpPr>
            <a:spLocks noGrp="1" noChangeArrowheads="1"/>
          </p:cNvSpPr>
          <p:nvPr>
            <p:ph type="body" idx="4294967295"/>
          </p:nvPr>
        </p:nvSpPr>
        <p:spPr>
          <a:xfrm>
            <a:off x="76200" y="1447799"/>
            <a:ext cx="9067800" cy="52578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a:t>2007: </a:t>
            </a:r>
            <a:r>
              <a:rPr lang="en-US" b="1" u="sng" dirty="0"/>
              <a:t>Energy Independence and Security Act</a:t>
            </a:r>
            <a:r>
              <a:rPr lang="en-US" b="1" dirty="0" smtClean="0"/>
              <a:t>. President Bush, "Twenty </a:t>
            </a:r>
            <a:r>
              <a:rPr lang="en-US" b="1" dirty="0"/>
              <a:t>in Ten" </a:t>
            </a:r>
            <a:r>
              <a:rPr lang="en-US" b="1" dirty="0" smtClean="0"/>
              <a:t>to </a:t>
            </a:r>
            <a:r>
              <a:rPr lang="en-US" b="1" dirty="0"/>
              <a:t>reduce gasoline consumption by 20% in 10 </a:t>
            </a:r>
            <a:r>
              <a:rPr lang="en-US" b="1" dirty="0" smtClean="0"/>
              <a:t>years.</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Mandated use of biofuels to rise from 5 billion gallons 2007 to 36 billion by 2022.</a:t>
            </a:r>
            <a:endParaRPr lang="en-US" b="1" dirty="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40% of U.S. corn production for ethanol. Prices triple from $2.00/</a:t>
            </a:r>
            <a:r>
              <a:rPr lang="en-US" b="1" dirty="0" err="1" smtClean="0"/>
              <a:t>bu</a:t>
            </a:r>
            <a:r>
              <a:rPr lang="en-US" b="1" dirty="0" smtClean="0"/>
              <a:t>, to $6.89/bu. </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25% of U.S. soybean production for biodiesel: Prices double from $6.43/</a:t>
            </a:r>
            <a:r>
              <a:rPr lang="en-US" b="1" dirty="0" err="1" smtClean="0"/>
              <a:t>bu</a:t>
            </a:r>
            <a:r>
              <a:rPr lang="en-US" b="1" dirty="0" smtClean="0"/>
              <a:t>, to $14.40/bu.</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Total U.S. biofuel subsidies $100 billion.</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Estimated 2-4 million people starved to death worldwide.</a:t>
            </a:r>
          </a:p>
        </p:txBody>
      </p:sp>
    </p:spTree>
    <p:extLst>
      <p:ext uri="{BB962C8B-B14F-4D97-AF65-F5344CB8AC3E}">
        <p14:creationId xmlns:p14="http://schemas.microsoft.com/office/powerpoint/2010/main" val="3083132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4" presetID="10" presetClass="entr" presetSubtype="0" fill="hold" grpId="0"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fade">
                                      <p:cBhvr>
                                        <p:cTn id="16"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par>
                                <p:cTn id="17" presetID="10" presetClass="entr" presetSubtype="0" fill="hold" grpId="0" nodeType="withEffect">
                                  <p:stCondLst>
                                    <p:cond delay="0"/>
                                  </p:stCondLst>
                                  <p:childTnLst>
                                    <p:set>
                                      <p:cBhvr>
                                        <p:cTn id="18" dur="1" fill="hold">
                                          <p:stCondLst>
                                            <p:cond delay="0"/>
                                          </p:stCondLst>
                                        </p:cTn>
                                        <p:tgtEl>
                                          <p:spTgt spid="35842">
                                            <p:txEl>
                                              <p:pRg st="4" end="4"/>
                                            </p:txEl>
                                          </p:spTgt>
                                        </p:tgtEl>
                                        <p:attrNameLst>
                                          <p:attrName>style.visibility</p:attrName>
                                        </p:attrNameLst>
                                      </p:cBhvr>
                                      <p:to>
                                        <p:strVal val="visible"/>
                                      </p:to>
                                    </p:set>
                                    <p:animEffect transition="in" filter="fade">
                                      <p:cBhvr>
                                        <p:cTn id="19"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par>
                                <p:cTn id="20" presetID="10" presetClass="entr" presetSubtype="0" fill="hold" grpId="0" nodeType="withEffect">
                                  <p:stCondLst>
                                    <p:cond delay="0"/>
                                  </p:stCondLst>
                                  <p:childTnLst>
                                    <p:set>
                                      <p:cBhvr>
                                        <p:cTn id="21" dur="1" fill="hold">
                                          <p:stCondLst>
                                            <p:cond delay="0"/>
                                          </p:stCondLst>
                                        </p:cTn>
                                        <p:tgtEl>
                                          <p:spTgt spid="35842">
                                            <p:txEl>
                                              <p:pRg st="5" end="5"/>
                                            </p:txEl>
                                          </p:spTgt>
                                        </p:tgtEl>
                                        <p:attrNameLst>
                                          <p:attrName>style.visibility</p:attrName>
                                        </p:attrNameLst>
                                      </p:cBhvr>
                                      <p:to>
                                        <p:strVal val="visible"/>
                                      </p:to>
                                    </p:set>
                                    <p:animEffect transition="in" filter="fade">
                                      <p:cBhvr>
                                        <p:cTn id="22" dur="500"/>
                                        <p:tgtEl>
                                          <p:spTgt spid="35842">
                                            <p:txEl>
                                              <p:pRg st="5" end="5"/>
                                            </p:txEl>
                                          </p:spTgt>
                                        </p:tgtEl>
                                      </p:cBhvr>
                                    </p:animEffect>
                                  </p:childTnLst>
                                  <p:subTnLst>
                                    <p:animClr clrSpc="rgb" dir="cw">
                                      <p:cBhvr override="childStyle">
                                        <p:cTn dur="1" fill="hold" display="0" masterRel="nextClick" afterEffect="1"/>
                                        <p:tgtEl>
                                          <p:spTgt spid="35842">
                                            <p:txEl>
                                              <p:pRg st="5" end="5"/>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1651" y="381000"/>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Biofuel Impact</a:t>
            </a:r>
          </a:p>
        </p:txBody>
      </p:sp>
      <p:sp>
        <p:nvSpPr>
          <p:cNvPr id="35842" name="Rectangle 2"/>
          <p:cNvSpPr>
            <a:spLocks noGrp="1" noChangeArrowheads="1"/>
          </p:cNvSpPr>
          <p:nvPr>
            <p:ph type="body" idx="4294967295"/>
          </p:nvPr>
        </p:nvSpPr>
        <p:spPr>
          <a:xfrm>
            <a:off x="98946" y="1600200"/>
            <a:ext cx="9067800" cy="60960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Biofuels </a:t>
            </a:r>
            <a:r>
              <a:rPr lang="en-US" sz="3000" b="1" dirty="0"/>
              <a:t>are responsible for 30 million more people going hungry in the world. </a:t>
            </a:r>
            <a:endParaRPr lang="en-US" sz="3000" b="1" dirty="0" smtClean="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2.4 </a:t>
            </a:r>
            <a:r>
              <a:rPr lang="en-US" sz="3000" b="1" dirty="0"/>
              <a:t>million more malnourished </a:t>
            </a:r>
            <a:r>
              <a:rPr lang="en-US" sz="3000" b="1" dirty="0" err="1"/>
              <a:t>pre-schoolers</a:t>
            </a:r>
            <a:r>
              <a:rPr lang="en-US" sz="3000" b="1" dirty="0"/>
              <a:t> in the developing countries </a:t>
            </a:r>
            <a:r>
              <a:rPr lang="en-US" sz="3000" b="1" dirty="0" smtClean="0"/>
              <a:t>due </a:t>
            </a:r>
            <a:r>
              <a:rPr lang="en-US" sz="3000" b="1" dirty="0"/>
              <a:t>to the impact of biofuels. </a:t>
            </a:r>
            <a:endParaRPr lang="en-US" sz="3000" b="1" dirty="0" smtClean="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390,000 </a:t>
            </a:r>
            <a:r>
              <a:rPr lang="en-US" sz="3000" b="1" dirty="0"/>
              <a:t>additional children under the age of five </a:t>
            </a:r>
            <a:r>
              <a:rPr lang="en-US" sz="3000" b="1" dirty="0" smtClean="0"/>
              <a:t>die </a:t>
            </a:r>
            <a:r>
              <a:rPr lang="en-US" sz="3000" b="1" dirty="0"/>
              <a:t>because of </a:t>
            </a:r>
            <a:r>
              <a:rPr lang="en-US" sz="3000" b="1" dirty="0" smtClean="0"/>
              <a:t>the </a:t>
            </a:r>
            <a:r>
              <a:rPr lang="en-US" sz="3000" b="1" dirty="0"/>
              <a:t>increase in malnutrition due to biofuels. </a:t>
            </a:r>
            <a:endParaRPr lang="en-US" sz="3000" b="1" dirty="0" smtClean="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If </a:t>
            </a:r>
            <a:r>
              <a:rPr lang="en-US" sz="3000" b="1" dirty="0"/>
              <a:t>current biofuel development trends continue, child deaths will rise to </a:t>
            </a:r>
            <a:r>
              <a:rPr lang="en-US" sz="3000" b="1" dirty="0" smtClean="0"/>
              <a:t>475,000 -- almost </a:t>
            </a:r>
            <a:r>
              <a:rPr lang="en-US" sz="3000" b="1" dirty="0"/>
              <a:t>one-half </a:t>
            </a:r>
            <a:r>
              <a:rPr lang="en-US" sz="3000" b="1" dirty="0" smtClean="0"/>
              <a:t>million.</a:t>
            </a:r>
          </a:p>
        </p:txBody>
      </p:sp>
    </p:spTree>
    <p:extLst>
      <p:ext uri="{BB962C8B-B14F-4D97-AF65-F5344CB8AC3E}">
        <p14:creationId xmlns:p14="http://schemas.microsoft.com/office/powerpoint/2010/main" val="1627832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4" presetID="10" presetClass="entr" presetSubtype="0" fill="hold" grpId="0"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fade">
                                      <p:cBhvr>
                                        <p:cTn id="16"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Alex Epstein</a:t>
            </a:r>
          </a:p>
        </p:txBody>
      </p:sp>
      <p:sp>
        <p:nvSpPr>
          <p:cNvPr id="35842" name="Rectangle 2"/>
          <p:cNvSpPr>
            <a:spLocks noGrp="1" noChangeArrowheads="1"/>
          </p:cNvSpPr>
          <p:nvPr>
            <p:ph type="body" idx="4294967295"/>
          </p:nvPr>
        </p:nvSpPr>
        <p:spPr>
          <a:xfrm>
            <a:off x="76200" y="1007660"/>
            <a:ext cx="9067800" cy="60960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Author, “The Moral Case for Fossil Fuels”.</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Why you should love fossil fuel.</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a:hlinkClick r:id="rId3"/>
              </a:rPr>
              <a:t>https://</a:t>
            </a:r>
            <a:r>
              <a:rPr lang="en-US" sz="3200" b="1" dirty="0" smtClean="0">
                <a:hlinkClick r:id="rId3"/>
              </a:rPr>
              <a:t>www.prageru.com/courses/environmental-science/why-you-should-love-fossil-fuel</a:t>
            </a:r>
            <a:r>
              <a:rPr lang="en-US" sz="3200" b="1" dirty="0" smtClean="0"/>
              <a:t> </a:t>
            </a:r>
          </a:p>
        </p:txBody>
      </p:sp>
    </p:spTree>
    <p:extLst>
      <p:ext uri="{BB962C8B-B14F-4D97-AF65-F5344CB8AC3E}">
        <p14:creationId xmlns:p14="http://schemas.microsoft.com/office/powerpoint/2010/main" val="10958201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Why Continue With Renewables?</a:t>
            </a:r>
          </a:p>
        </p:txBody>
      </p:sp>
      <p:sp>
        <p:nvSpPr>
          <p:cNvPr id="35842" name="Rectangle 2"/>
          <p:cNvSpPr>
            <a:spLocks noGrp="1" noChangeArrowheads="1"/>
          </p:cNvSpPr>
          <p:nvPr>
            <p:ph type="body" idx="4294967295"/>
          </p:nvPr>
        </p:nvSpPr>
        <p:spPr>
          <a:xfrm>
            <a:off x="76200" y="1007660"/>
            <a:ext cx="9067800" cy="60960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Government failure worse than market failure.</a:t>
            </a:r>
          </a:p>
          <a:p>
            <a:pPr marL="738188" lvl="2"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Renewables raise cost throughout economy.</a:t>
            </a:r>
          </a:p>
          <a:p>
            <a:pPr marL="738188" lvl="2"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Contribute to lost jobs, weaker economic growth – 2 jobs lost for every 1 gained.</a:t>
            </a:r>
          </a:p>
          <a:p>
            <a:pPr marL="738188" lvl="2"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Net negative environmental impact.</a:t>
            </a:r>
          </a:p>
          <a:p>
            <a:pPr marL="738188" lvl="2"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Kill people and wildlife.</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All to reduce carbon emissions to reduce questionable “climate change”.</a:t>
            </a:r>
          </a:p>
          <a:p>
            <a:pPr marL="857250" lvl="2" indent="-45720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Is the world’s climate changing outside of normal fluctuations?</a:t>
            </a:r>
          </a:p>
          <a:p>
            <a:pPr marL="857250" lvl="2" indent="-45720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If yes, do the costs of change exceed the benefits?</a:t>
            </a:r>
          </a:p>
          <a:p>
            <a:pPr marL="857250" lvl="2" indent="-45720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If yes, can man stop the change?</a:t>
            </a:r>
          </a:p>
          <a:p>
            <a:pPr marL="857250" lvl="2" indent="-45720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If yes, do the benefits of stopping the change exceed the costs?</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3000" b="1" dirty="0" smtClean="0"/>
          </a:p>
        </p:txBody>
      </p:sp>
    </p:spTree>
    <p:extLst>
      <p:ext uri="{BB962C8B-B14F-4D97-AF65-F5344CB8AC3E}">
        <p14:creationId xmlns:p14="http://schemas.microsoft.com/office/powerpoint/2010/main" val="2401907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4" presetID="10" presetClass="entr" presetSubtype="0" fill="hold" grpId="0"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fade">
                                      <p:cBhvr>
                                        <p:cTn id="16"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par>
                                <p:cTn id="17" presetID="10" presetClass="entr" presetSubtype="0" fill="hold" grpId="0" nodeType="withEffect">
                                  <p:stCondLst>
                                    <p:cond delay="0"/>
                                  </p:stCondLst>
                                  <p:childTnLst>
                                    <p:set>
                                      <p:cBhvr>
                                        <p:cTn id="18" dur="1" fill="hold">
                                          <p:stCondLst>
                                            <p:cond delay="0"/>
                                          </p:stCondLst>
                                        </p:cTn>
                                        <p:tgtEl>
                                          <p:spTgt spid="35842">
                                            <p:txEl>
                                              <p:pRg st="4" end="4"/>
                                            </p:txEl>
                                          </p:spTgt>
                                        </p:tgtEl>
                                        <p:attrNameLst>
                                          <p:attrName>style.visibility</p:attrName>
                                        </p:attrNameLst>
                                      </p:cBhvr>
                                      <p:to>
                                        <p:strVal val="visible"/>
                                      </p:to>
                                    </p:set>
                                    <p:animEffect transition="in" filter="fade">
                                      <p:cBhvr>
                                        <p:cTn id="19"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par>
                                <p:cTn id="20" presetID="10" presetClass="entr" presetSubtype="0" fill="hold" grpId="0" nodeType="withEffect">
                                  <p:stCondLst>
                                    <p:cond delay="0"/>
                                  </p:stCondLst>
                                  <p:childTnLst>
                                    <p:set>
                                      <p:cBhvr>
                                        <p:cTn id="21" dur="1" fill="hold">
                                          <p:stCondLst>
                                            <p:cond delay="0"/>
                                          </p:stCondLst>
                                        </p:cTn>
                                        <p:tgtEl>
                                          <p:spTgt spid="35842">
                                            <p:txEl>
                                              <p:pRg st="5" end="5"/>
                                            </p:txEl>
                                          </p:spTgt>
                                        </p:tgtEl>
                                        <p:attrNameLst>
                                          <p:attrName>style.visibility</p:attrName>
                                        </p:attrNameLst>
                                      </p:cBhvr>
                                      <p:to>
                                        <p:strVal val="visible"/>
                                      </p:to>
                                    </p:set>
                                    <p:animEffect transition="in" filter="fade">
                                      <p:cBhvr>
                                        <p:cTn id="22" dur="500"/>
                                        <p:tgtEl>
                                          <p:spTgt spid="35842">
                                            <p:txEl>
                                              <p:pRg st="5" end="5"/>
                                            </p:txEl>
                                          </p:spTgt>
                                        </p:tgtEl>
                                      </p:cBhvr>
                                    </p:animEffect>
                                  </p:childTnLst>
                                  <p:subTnLst>
                                    <p:animClr clrSpc="rgb" dir="cw">
                                      <p:cBhvr override="childStyle">
                                        <p:cTn dur="1" fill="hold" display="0" masterRel="nextClick" afterEffect="1"/>
                                        <p:tgtEl>
                                          <p:spTgt spid="35842">
                                            <p:txEl>
                                              <p:pRg st="5" end="5"/>
                                            </p:txEl>
                                          </p:spTgt>
                                        </p:tgtEl>
                                        <p:attrNameLst>
                                          <p:attrName>ppt_c</p:attrName>
                                        </p:attrNameLst>
                                      </p:cBhvr>
                                      <p:to>
                                        <a:schemeClr val="folHlink"/>
                                      </p:to>
                                    </p:animClr>
                                  </p:subTnLst>
                                </p:cTn>
                              </p:par>
                              <p:par>
                                <p:cTn id="23" presetID="10" presetClass="entr" presetSubtype="0" fill="hold" grpId="0" nodeType="withEffect">
                                  <p:stCondLst>
                                    <p:cond delay="0"/>
                                  </p:stCondLst>
                                  <p:childTnLst>
                                    <p:set>
                                      <p:cBhvr>
                                        <p:cTn id="24" dur="1" fill="hold">
                                          <p:stCondLst>
                                            <p:cond delay="0"/>
                                          </p:stCondLst>
                                        </p:cTn>
                                        <p:tgtEl>
                                          <p:spTgt spid="35842">
                                            <p:txEl>
                                              <p:pRg st="6" end="6"/>
                                            </p:txEl>
                                          </p:spTgt>
                                        </p:tgtEl>
                                        <p:attrNameLst>
                                          <p:attrName>style.visibility</p:attrName>
                                        </p:attrNameLst>
                                      </p:cBhvr>
                                      <p:to>
                                        <p:strVal val="visible"/>
                                      </p:to>
                                    </p:set>
                                    <p:animEffect transition="in" filter="fade">
                                      <p:cBhvr>
                                        <p:cTn id="25" dur="500"/>
                                        <p:tgtEl>
                                          <p:spTgt spid="35842">
                                            <p:txEl>
                                              <p:pRg st="6" end="6"/>
                                            </p:txEl>
                                          </p:spTgt>
                                        </p:tgtEl>
                                      </p:cBhvr>
                                    </p:animEffect>
                                  </p:childTnLst>
                                  <p:subTnLst>
                                    <p:animClr clrSpc="rgb" dir="cw">
                                      <p:cBhvr override="childStyle">
                                        <p:cTn dur="1" fill="hold" display="0" masterRel="nextClick" afterEffect="1"/>
                                        <p:tgtEl>
                                          <p:spTgt spid="35842">
                                            <p:txEl>
                                              <p:pRg st="6" end="6"/>
                                            </p:txEl>
                                          </p:spTgt>
                                        </p:tgtEl>
                                        <p:attrNameLst>
                                          <p:attrName>ppt_c</p:attrName>
                                        </p:attrNameLst>
                                      </p:cBhvr>
                                      <p:to>
                                        <a:schemeClr val="folHlink"/>
                                      </p:to>
                                    </p:animClr>
                                  </p:subTnLst>
                                </p:cTn>
                              </p:par>
                              <p:par>
                                <p:cTn id="26" presetID="10" presetClass="entr" presetSubtype="0" fill="hold" grpId="0" nodeType="withEffect">
                                  <p:stCondLst>
                                    <p:cond delay="0"/>
                                  </p:stCondLst>
                                  <p:childTnLst>
                                    <p:set>
                                      <p:cBhvr>
                                        <p:cTn id="27" dur="1" fill="hold">
                                          <p:stCondLst>
                                            <p:cond delay="0"/>
                                          </p:stCondLst>
                                        </p:cTn>
                                        <p:tgtEl>
                                          <p:spTgt spid="35842">
                                            <p:txEl>
                                              <p:pRg st="7" end="7"/>
                                            </p:txEl>
                                          </p:spTgt>
                                        </p:tgtEl>
                                        <p:attrNameLst>
                                          <p:attrName>style.visibility</p:attrName>
                                        </p:attrNameLst>
                                      </p:cBhvr>
                                      <p:to>
                                        <p:strVal val="visible"/>
                                      </p:to>
                                    </p:set>
                                    <p:animEffect transition="in" filter="fade">
                                      <p:cBhvr>
                                        <p:cTn id="28" dur="500"/>
                                        <p:tgtEl>
                                          <p:spTgt spid="35842">
                                            <p:txEl>
                                              <p:pRg st="7" end="7"/>
                                            </p:txEl>
                                          </p:spTgt>
                                        </p:tgtEl>
                                      </p:cBhvr>
                                    </p:animEffect>
                                  </p:childTnLst>
                                  <p:subTnLst>
                                    <p:animClr clrSpc="rgb" dir="cw">
                                      <p:cBhvr override="childStyle">
                                        <p:cTn dur="1" fill="hold" display="0" masterRel="nextClick" afterEffect="1"/>
                                        <p:tgtEl>
                                          <p:spTgt spid="35842">
                                            <p:txEl>
                                              <p:pRg st="7" end="7"/>
                                            </p:txEl>
                                          </p:spTgt>
                                        </p:tgtEl>
                                        <p:attrNameLst>
                                          <p:attrName>ppt_c</p:attrName>
                                        </p:attrNameLst>
                                      </p:cBhvr>
                                      <p:to>
                                        <a:schemeClr val="folHlink"/>
                                      </p:to>
                                    </p:animClr>
                                  </p:subTnLst>
                                </p:cTn>
                              </p:par>
                              <p:par>
                                <p:cTn id="29" presetID="10" presetClass="entr" presetSubtype="0" fill="hold" grpId="0" nodeType="withEffect">
                                  <p:stCondLst>
                                    <p:cond delay="0"/>
                                  </p:stCondLst>
                                  <p:childTnLst>
                                    <p:set>
                                      <p:cBhvr>
                                        <p:cTn id="30" dur="1" fill="hold">
                                          <p:stCondLst>
                                            <p:cond delay="0"/>
                                          </p:stCondLst>
                                        </p:cTn>
                                        <p:tgtEl>
                                          <p:spTgt spid="35842">
                                            <p:txEl>
                                              <p:pRg st="8" end="8"/>
                                            </p:txEl>
                                          </p:spTgt>
                                        </p:tgtEl>
                                        <p:attrNameLst>
                                          <p:attrName>style.visibility</p:attrName>
                                        </p:attrNameLst>
                                      </p:cBhvr>
                                      <p:to>
                                        <p:strVal val="visible"/>
                                      </p:to>
                                    </p:set>
                                    <p:animEffect transition="in" filter="fade">
                                      <p:cBhvr>
                                        <p:cTn id="31" dur="500"/>
                                        <p:tgtEl>
                                          <p:spTgt spid="35842">
                                            <p:txEl>
                                              <p:pRg st="8" end="8"/>
                                            </p:txEl>
                                          </p:spTgt>
                                        </p:tgtEl>
                                      </p:cBhvr>
                                    </p:animEffect>
                                  </p:childTnLst>
                                  <p:subTnLst>
                                    <p:animClr clrSpc="rgb" dir="cw">
                                      <p:cBhvr override="childStyle">
                                        <p:cTn dur="1" fill="hold" display="0" masterRel="nextClick" afterEffect="1"/>
                                        <p:tgtEl>
                                          <p:spTgt spid="35842">
                                            <p:txEl>
                                              <p:pRg st="8" end="8"/>
                                            </p:txEl>
                                          </p:spTgt>
                                        </p:tgtEl>
                                        <p:attrNameLst>
                                          <p:attrName>ppt_c</p:attrName>
                                        </p:attrNameLst>
                                      </p:cBhvr>
                                      <p:to>
                                        <a:schemeClr val="folHlink"/>
                                      </p:to>
                                    </p:animClr>
                                  </p:subTnLst>
                                </p:cTn>
                              </p:par>
                              <p:par>
                                <p:cTn id="32" presetID="10" presetClass="entr" presetSubtype="0" fill="hold" grpId="0" nodeType="withEffect">
                                  <p:stCondLst>
                                    <p:cond delay="0"/>
                                  </p:stCondLst>
                                  <p:childTnLst>
                                    <p:set>
                                      <p:cBhvr>
                                        <p:cTn id="33" dur="1" fill="hold">
                                          <p:stCondLst>
                                            <p:cond delay="0"/>
                                          </p:stCondLst>
                                        </p:cTn>
                                        <p:tgtEl>
                                          <p:spTgt spid="35842">
                                            <p:txEl>
                                              <p:pRg st="9" end="9"/>
                                            </p:txEl>
                                          </p:spTgt>
                                        </p:tgtEl>
                                        <p:attrNameLst>
                                          <p:attrName>style.visibility</p:attrName>
                                        </p:attrNameLst>
                                      </p:cBhvr>
                                      <p:to>
                                        <p:strVal val="visible"/>
                                      </p:to>
                                    </p:set>
                                    <p:animEffect transition="in" filter="fade">
                                      <p:cBhvr>
                                        <p:cTn id="34" dur="500"/>
                                        <p:tgtEl>
                                          <p:spTgt spid="35842">
                                            <p:txEl>
                                              <p:pRg st="9" end="9"/>
                                            </p:txEl>
                                          </p:spTgt>
                                        </p:tgtEl>
                                      </p:cBhvr>
                                    </p:animEffect>
                                  </p:childTnLst>
                                  <p:subTnLst>
                                    <p:animClr clrSpc="rgb" dir="cw">
                                      <p:cBhvr override="childStyle">
                                        <p:cTn dur="1" fill="hold" display="0" masterRel="nextClick" afterEffect="1"/>
                                        <p:tgtEl>
                                          <p:spTgt spid="35842">
                                            <p:txEl>
                                              <p:pRg st="9" end="9"/>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4838" cy="685800"/>
          </a:xfrm>
        </p:spPr>
        <p:txBody>
          <a:bodyPr/>
          <a:lstStyle/>
          <a:p>
            <a:r>
              <a:rPr lang="en-US" dirty="0" smtClean="0"/>
              <a:t>Reason v. Emotion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14028"/>
            <a:ext cx="9144000" cy="5743972"/>
          </a:xfrm>
        </p:spPr>
      </p:pic>
    </p:spTree>
    <p:extLst>
      <p:ext uri="{BB962C8B-B14F-4D97-AF65-F5344CB8AC3E}">
        <p14:creationId xmlns:p14="http://schemas.microsoft.com/office/powerpoint/2010/main" val="132691031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13716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Truth About Renewables v Fossil Fuel is </a:t>
            </a:r>
            <a:r>
              <a:rPr lang="en-US" dirty="0"/>
              <a:t>G</a:t>
            </a:r>
            <a:r>
              <a:rPr lang="en-US" dirty="0" smtClean="0"/>
              <a:t>etting Out</a:t>
            </a:r>
          </a:p>
        </p:txBody>
      </p:sp>
      <p:sp>
        <p:nvSpPr>
          <p:cNvPr id="35842" name="Rectangle 2"/>
          <p:cNvSpPr>
            <a:spLocks noGrp="1" noChangeArrowheads="1"/>
          </p:cNvSpPr>
          <p:nvPr>
            <p:ph type="body" idx="4294967295"/>
          </p:nvPr>
        </p:nvSpPr>
        <p:spPr>
          <a:xfrm>
            <a:off x="76200" y="1447800"/>
            <a:ext cx="9067800" cy="53340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err="1" smtClean="0"/>
              <a:t>Fracknation</a:t>
            </a:r>
            <a:endParaRPr lang="en-US" sz="2400" b="1" dirty="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a:hlinkClick r:id="rId3"/>
              </a:rPr>
              <a:t>https://</a:t>
            </a:r>
            <a:r>
              <a:rPr lang="en-US" sz="2400" b="1" dirty="0" smtClean="0">
                <a:hlinkClick r:id="rId3"/>
              </a:rPr>
              <a:t>www.youtube.com/watch?v=AM6D_hPcox8</a:t>
            </a:r>
            <a:endParaRPr lang="en-US" sz="2400" b="1" dirty="0" smtClean="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a:t>	</a:t>
            </a:r>
            <a:r>
              <a:rPr lang="en-US" sz="2400" b="1" dirty="0" err="1" smtClean="0"/>
              <a:t>GasHoax</a:t>
            </a:r>
            <a:endParaRPr lang="en-US" sz="2400" b="1" dirty="0" smtClean="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smtClean="0">
                <a:hlinkClick r:id="rId4"/>
              </a:rPr>
              <a:t>https</a:t>
            </a:r>
            <a:r>
              <a:rPr lang="en-US" sz="2400" b="1" dirty="0">
                <a:hlinkClick r:id="rId4"/>
              </a:rPr>
              <a:t>://</a:t>
            </a:r>
            <a:r>
              <a:rPr lang="en-US" sz="2400" b="1" dirty="0" smtClean="0">
                <a:hlinkClick r:id="rId4"/>
              </a:rPr>
              <a:t>www.youtube.com/watch?v=ZGlTs55ywZg</a:t>
            </a:r>
            <a:r>
              <a:rPr lang="en-US" sz="2400" b="1" dirty="0" smtClean="0"/>
              <a:t> </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smtClean="0"/>
              <a:t>Solar corruption in Arizona (</a:t>
            </a:r>
            <a:r>
              <a:rPr lang="en-US" sz="2400" b="1" dirty="0"/>
              <a:t>Sean </a:t>
            </a:r>
            <a:r>
              <a:rPr lang="en-US" sz="2400" b="1" dirty="0" smtClean="0"/>
              <a:t>Paige)</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smtClean="0">
                <a:hlinkClick r:id="rId5"/>
              </a:rPr>
              <a:t>http</a:t>
            </a:r>
            <a:r>
              <a:rPr lang="en-US" sz="2400" b="1" dirty="0">
                <a:hlinkClick r:id="rId5"/>
              </a:rPr>
              <a:t>://www.insidesources.com/is-big-sun-losing-some-shine</a:t>
            </a:r>
            <a:r>
              <a:rPr lang="en-US" sz="2400" b="1" dirty="0" smtClean="0">
                <a:hlinkClick r:id="rId5"/>
              </a:rPr>
              <a:t>/</a:t>
            </a:r>
            <a:endParaRPr lang="en-US" sz="2400" b="1" dirty="0" smtClean="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smtClean="0"/>
              <a:t>Wind Farms are More Expensive and Pointless than You Think</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smtClean="0">
                <a:hlinkClick r:id="rId6"/>
              </a:rPr>
              <a:t>http</a:t>
            </a:r>
            <a:r>
              <a:rPr lang="en-US" sz="2400" b="1" dirty="0">
                <a:hlinkClick r:id="rId6"/>
              </a:rPr>
              <a:t>://</a:t>
            </a:r>
            <a:r>
              <a:rPr lang="en-US" sz="2400" b="1" dirty="0" smtClean="0">
                <a:hlinkClick r:id="rId6"/>
              </a:rPr>
              <a:t>www.darrylmueller.com/StudyWindFarmsEvenMoreExpensiveAndPointlessThanYouThoughtBreitbart.pdf</a:t>
            </a:r>
            <a:endParaRPr lang="en-US" sz="2400" b="1" dirty="0"/>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400" b="1" dirty="0"/>
              <a:t>L</a:t>
            </a:r>
            <a:r>
              <a:rPr lang="en-US" sz="2400" b="1" dirty="0" smtClean="0"/>
              <a:t>ife without </a:t>
            </a:r>
            <a:r>
              <a:rPr lang="en-US" sz="2400" b="1" dirty="0"/>
              <a:t>fossil fuels? </a:t>
            </a:r>
            <a:r>
              <a:rPr lang="en-US" sz="2400" b="1" dirty="0">
                <a:hlinkClick r:id="rId7"/>
              </a:rPr>
              <a:t>https://</a:t>
            </a:r>
            <a:r>
              <a:rPr lang="en-US" sz="2400" b="1" dirty="0" smtClean="0">
                <a:hlinkClick r:id="rId7"/>
              </a:rPr>
              <a:t>www.youtube.com/watch?v=ALEY2lqAOGU</a:t>
            </a:r>
            <a:endParaRPr lang="en-US" sz="3000" b="1" dirty="0" smtClean="0"/>
          </a:p>
        </p:txBody>
      </p:sp>
    </p:spTree>
    <p:extLst>
      <p:ext uri="{BB962C8B-B14F-4D97-AF65-F5344CB8AC3E}">
        <p14:creationId xmlns:p14="http://schemas.microsoft.com/office/powerpoint/2010/main" val="28253221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4" presetID="10" presetClass="entr" presetSubtype="0" fill="hold" grpId="0"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fade">
                                      <p:cBhvr>
                                        <p:cTn id="16"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par>
                                <p:cTn id="17" presetID="10" presetClass="entr" presetSubtype="0" fill="hold" grpId="0" nodeType="withEffect">
                                  <p:stCondLst>
                                    <p:cond delay="0"/>
                                  </p:stCondLst>
                                  <p:childTnLst>
                                    <p:set>
                                      <p:cBhvr>
                                        <p:cTn id="18" dur="1" fill="hold">
                                          <p:stCondLst>
                                            <p:cond delay="0"/>
                                          </p:stCondLst>
                                        </p:cTn>
                                        <p:tgtEl>
                                          <p:spTgt spid="35842">
                                            <p:txEl>
                                              <p:pRg st="4" end="4"/>
                                            </p:txEl>
                                          </p:spTgt>
                                        </p:tgtEl>
                                        <p:attrNameLst>
                                          <p:attrName>style.visibility</p:attrName>
                                        </p:attrNameLst>
                                      </p:cBhvr>
                                      <p:to>
                                        <p:strVal val="visible"/>
                                      </p:to>
                                    </p:set>
                                    <p:animEffect transition="in" filter="fade">
                                      <p:cBhvr>
                                        <p:cTn id="19"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par>
                                <p:cTn id="20" presetID="10" presetClass="entr" presetSubtype="0" fill="hold" grpId="0" nodeType="withEffect">
                                  <p:stCondLst>
                                    <p:cond delay="0"/>
                                  </p:stCondLst>
                                  <p:childTnLst>
                                    <p:set>
                                      <p:cBhvr>
                                        <p:cTn id="21" dur="1" fill="hold">
                                          <p:stCondLst>
                                            <p:cond delay="0"/>
                                          </p:stCondLst>
                                        </p:cTn>
                                        <p:tgtEl>
                                          <p:spTgt spid="35842">
                                            <p:txEl>
                                              <p:pRg st="5" end="5"/>
                                            </p:txEl>
                                          </p:spTgt>
                                        </p:tgtEl>
                                        <p:attrNameLst>
                                          <p:attrName>style.visibility</p:attrName>
                                        </p:attrNameLst>
                                      </p:cBhvr>
                                      <p:to>
                                        <p:strVal val="visible"/>
                                      </p:to>
                                    </p:set>
                                    <p:animEffect transition="in" filter="fade">
                                      <p:cBhvr>
                                        <p:cTn id="22" dur="500"/>
                                        <p:tgtEl>
                                          <p:spTgt spid="35842">
                                            <p:txEl>
                                              <p:pRg st="5" end="5"/>
                                            </p:txEl>
                                          </p:spTgt>
                                        </p:tgtEl>
                                      </p:cBhvr>
                                    </p:animEffect>
                                  </p:childTnLst>
                                  <p:subTnLst>
                                    <p:animClr clrSpc="rgb" dir="cw">
                                      <p:cBhvr override="childStyle">
                                        <p:cTn dur="1" fill="hold" display="0" masterRel="nextClick" afterEffect="1"/>
                                        <p:tgtEl>
                                          <p:spTgt spid="35842">
                                            <p:txEl>
                                              <p:pRg st="5" end="5"/>
                                            </p:txEl>
                                          </p:spTgt>
                                        </p:tgtEl>
                                        <p:attrNameLst>
                                          <p:attrName>ppt_c</p:attrName>
                                        </p:attrNameLst>
                                      </p:cBhvr>
                                      <p:to>
                                        <a:schemeClr val="folHlink"/>
                                      </p:to>
                                    </p:animClr>
                                  </p:subTnLst>
                                </p:cTn>
                              </p:par>
                              <p:par>
                                <p:cTn id="23" presetID="10" presetClass="entr" presetSubtype="0" fill="hold" grpId="0" nodeType="withEffect">
                                  <p:stCondLst>
                                    <p:cond delay="0"/>
                                  </p:stCondLst>
                                  <p:childTnLst>
                                    <p:set>
                                      <p:cBhvr>
                                        <p:cTn id="24" dur="1" fill="hold">
                                          <p:stCondLst>
                                            <p:cond delay="0"/>
                                          </p:stCondLst>
                                        </p:cTn>
                                        <p:tgtEl>
                                          <p:spTgt spid="35842">
                                            <p:txEl>
                                              <p:pRg st="6" end="6"/>
                                            </p:txEl>
                                          </p:spTgt>
                                        </p:tgtEl>
                                        <p:attrNameLst>
                                          <p:attrName>style.visibility</p:attrName>
                                        </p:attrNameLst>
                                      </p:cBhvr>
                                      <p:to>
                                        <p:strVal val="visible"/>
                                      </p:to>
                                    </p:set>
                                    <p:animEffect transition="in" filter="fade">
                                      <p:cBhvr>
                                        <p:cTn id="25" dur="500"/>
                                        <p:tgtEl>
                                          <p:spTgt spid="35842">
                                            <p:txEl>
                                              <p:pRg st="6" end="6"/>
                                            </p:txEl>
                                          </p:spTgt>
                                        </p:tgtEl>
                                      </p:cBhvr>
                                    </p:animEffect>
                                  </p:childTnLst>
                                  <p:subTnLst>
                                    <p:animClr clrSpc="rgb" dir="cw">
                                      <p:cBhvr override="childStyle">
                                        <p:cTn dur="1" fill="hold" display="0" masterRel="nextClick" afterEffect="1"/>
                                        <p:tgtEl>
                                          <p:spTgt spid="35842">
                                            <p:txEl>
                                              <p:pRg st="6" end="6"/>
                                            </p:txEl>
                                          </p:spTgt>
                                        </p:tgtEl>
                                        <p:attrNameLst>
                                          <p:attrName>ppt_c</p:attrName>
                                        </p:attrNameLst>
                                      </p:cBhvr>
                                      <p:to>
                                        <a:schemeClr val="folHlink"/>
                                      </p:to>
                                    </p:animClr>
                                  </p:subTnLst>
                                </p:cTn>
                              </p:par>
                              <p:par>
                                <p:cTn id="26" presetID="10" presetClass="entr" presetSubtype="0" fill="hold" grpId="0" nodeType="withEffect">
                                  <p:stCondLst>
                                    <p:cond delay="0"/>
                                  </p:stCondLst>
                                  <p:childTnLst>
                                    <p:set>
                                      <p:cBhvr>
                                        <p:cTn id="27" dur="1" fill="hold">
                                          <p:stCondLst>
                                            <p:cond delay="0"/>
                                          </p:stCondLst>
                                        </p:cTn>
                                        <p:tgtEl>
                                          <p:spTgt spid="35842">
                                            <p:txEl>
                                              <p:pRg st="7" end="7"/>
                                            </p:txEl>
                                          </p:spTgt>
                                        </p:tgtEl>
                                        <p:attrNameLst>
                                          <p:attrName>style.visibility</p:attrName>
                                        </p:attrNameLst>
                                      </p:cBhvr>
                                      <p:to>
                                        <p:strVal val="visible"/>
                                      </p:to>
                                    </p:set>
                                    <p:animEffect transition="in" filter="fade">
                                      <p:cBhvr>
                                        <p:cTn id="28" dur="500"/>
                                        <p:tgtEl>
                                          <p:spTgt spid="35842">
                                            <p:txEl>
                                              <p:pRg st="7" end="7"/>
                                            </p:txEl>
                                          </p:spTgt>
                                        </p:tgtEl>
                                      </p:cBhvr>
                                    </p:animEffect>
                                  </p:childTnLst>
                                  <p:subTnLst>
                                    <p:animClr clrSpc="rgb" dir="cw">
                                      <p:cBhvr override="childStyle">
                                        <p:cTn dur="1" fill="hold" display="0" masterRel="nextClick" afterEffect="1"/>
                                        <p:tgtEl>
                                          <p:spTgt spid="35842">
                                            <p:txEl>
                                              <p:pRg st="7" end="7"/>
                                            </p:txEl>
                                          </p:spTgt>
                                        </p:tgtEl>
                                        <p:attrNameLst>
                                          <p:attrName>ppt_c</p:attrName>
                                        </p:attrNameLst>
                                      </p:cBhvr>
                                      <p:to>
                                        <a:schemeClr val="folHlink"/>
                                      </p:to>
                                    </p:animClr>
                                  </p:subTnLst>
                                </p:cTn>
                              </p:par>
                              <p:par>
                                <p:cTn id="29" presetID="10" presetClass="entr" presetSubtype="0" fill="hold" grpId="0" nodeType="withEffect">
                                  <p:stCondLst>
                                    <p:cond delay="0"/>
                                  </p:stCondLst>
                                  <p:childTnLst>
                                    <p:set>
                                      <p:cBhvr>
                                        <p:cTn id="30" dur="1" fill="hold">
                                          <p:stCondLst>
                                            <p:cond delay="0"/>
                                          </p:stCondLst>
                                        </p:cTn>
                                        <p:tgtEl>
                                          <p:spTgt spid="35842">
                                            <p:txEl>
                                              <p:pRg st="8" end="8"/>
                                            </p:txEl>
                                          </p:spTgt>
                                        </p:tgtEl>
                                        <p:attrNameLst>
                                          <p:attrName>style.visibility</p:attrName>
                                        </p:attrNameLst>
                                      </p:cBhvr>
                                      <p:to>
                                        <p:strVal val="visible"/>
                                      </p:to>
                                    </p:set>
                                    <p:animEffect transition="in" filter="fade">
                                      <p:cBhvr>
                                        <p:cTn id="31" dur="500"/>
                                        <p:tgtEl>
                                          <p:spTgt spid="35842">
                                            <p:txEl>
                                              <p:pRg st="8" end="8"/>
                                            </p:txEl>
                                          </p:spTgt>
                                        </p:tgtEl>
                                      </p:cBhvr>
                                    </p:animEffect>
                                  </p:childTnLst>
                                  <p:subTnLst>
                                    <p:animClr clrSpc="rgb" dir="cw">
                                      <p:cBhvr override="childStyle">
                                        <p:cTn dur="1" fill="hold" display="0" masterRel="nextClick" afterEffect="1"/>
                                        <p:tgtEl>
                                          <p:spTgt spid="35842">
                                            <p:txEl>
                                              <p:pRg st="8" end="8"/>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13716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Truth About Renewables v Fossil Fuel is </a:t>
            </a:r>
            <a:r>
              <a:rPr lang="en-US" dirty="0"/>
              <a:t>G</a:t>
            </a:r>
            <a:r>
              <a:rPr lang="en-US" dirty="0" smtClean="0"/>
              <a:t>etting Out</a:t>
            </a:r>
          </a:p>
        </p:txBody>
      </p:sp>
      <p:sp>
        <p:nvSpPr>
          <p:cNvPr id="35842" name="Rectangle 2"/>
          <p:cNvSpPr>
            <a:spLocks noGrp="1" noChangeArrowheads="1"/>
          </p:cNvSpPr>
          <p:nvPr>
            <p:ph type="body" idx="4294967295"/>
          </p:nvPr>
        </p:nvSpPr>
        <p:spPr>
          <a:xfrm>
            <a:off x="76200" y="1752600"/>
            <a:ext cx="9067800" cy="50292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Over $100 billion worldwide lost on solar energy investments.</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“The sun is setting on solar power, the money is gone, and nobody is asking any questions.”</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hlinkClick r:id="rId3"/>
              </a:rPr>
              <a:t>https://thepointman.wordpress.com/2012/04/13/the-sun-is-setting-on-solar-power-the-moneys-gone-and-nobodys-asking-any-questions</a:t>
            </a:r>
            <a:r>
              <a:rPr lang="en-US" sz="3000" b="1" dirty="0" smtClean="0">
                <a:hlinkClick r:id="rId3"/>
              </a:rPr>
              <a:t>/</a:t>
            </a:r>
            <a:r>
              <a:rPr lang="en-US" sz="3000" b="1" dirty="0" smtClean="0"/>
              <a:t> </a:t>
            </a:r>
          </a:p>
          <a:p>
            <a:pPr marL="457200" lvl="1" indent="-457200" eaLnBrk="1" hangingPunct="1">
              <a:lnSpc>
                <a:spcPct val="80000"/>
              </a:lnSpc>
              <a:buClr>
                <a:srgbClr val="EEC85E"/>
              </a:buClr>
              <a:buSzPct val="70000"/>
              <a:buFont typeface="Arial" panose="020B0604020202020204" pitchFamily="34" charset="0"/>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t>Rise in CO2 has 'greened Planet Earth'</a:t>
            </a:r>
            <a:endParaRPr lang="en-US" sz="3000" b="1" dirty="0" smtClean="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hlinkClick r:id="rId4"/>
              </a:rPr>
              <a:t>http</a:t>
            </a:r>
            <a:r>
              <a:rPr lang="en-US" sz="3000" b="1" dirty="0">
                <a:hlinkClick r:id="rId4"/>
              </a:rPr>
              <a:t>://</a:t>
            </a:r>
            <a:r>
              <a:rPr lang="en-US" sz="3000" b="1" dirty="0" smtClean="0">
                <a:hlinkClick r:id="rId4"/>
              </a:rPr>
              <a:t>www.bbc.com/news/science-environment-36130346</a:t>
            </a:r>
            <a:endParaRPr lang="en-US" sz="3000" b="1" dirty="0" smtClean="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3000" b="1" dirty="0" smtClean="0"/>
          </a:p>
        </p:txBody>
      </p:sp>
    </p:spTree>
    <p:extLst>
      <p:ext uri="{BB962C8B-B14F-4D97-AF65-F5344CB8AC3E}">
        <p14:creationId xmlns:p14="http://schemas.microsoft.com/office/powerpoint/2010/main" val="2541096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4" presetID="10" presetClass="entr" presetSubtype="0" fill="hold" grpId="0"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fade">
                                      <p:cBhvr>
                                        <p:cTn id="16"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457200" y="228600"/>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All-Encompassing Science of Human Action</a:t>
            </a:r>
          </a:p>
        </p:txBody>
      </p:sp>
      <p:sp>
        <p:nvSpPr>
          <p:cNvPr id="5122" name="Rectangle 2"/>
          <p:cNvSpPr>
            <a:spLocks noGrp="1" noChangeArrowheads="1"/>
          </p:cNvSpPr>
          <p:nvPr>
            <p:ph type="body" idx="4294967295"/>
          </p:nvPr>
        </p:nvSpPr>
        <p:spPr>
          <a:xfrm>
            <a:off x="457200" y="1447800"/>
            <a:ext cx="8229600" cy="4191000"/>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Commercial activity - </a:t>
            </a:r>
            <a:r>
              <a:rPr lang="en-US" sz="2800" dirty="0" smtClean="0"/>
              <a:t>The sphere of human action in which we specialize, produce, and trade.</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Psychology </a:t>
            </a:r>
            <a:r>
              <a:rPr lang="en-US" sz="2800" dirty="0" smtClean="0"/>
              <a:t>– How humans think and choose.</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Philosophy </a:t>
            </a:r>
            <a:r>
              <a:rPr lang="en-US" sz="2800" dirty="0" smtClean="0"/>
              <a:t>– Ethics, Metaphysics, and Epistemology.</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History </a:t>
            </a:r>
            <a:r>
              <a:rPr lang="en-US" sz="2800" dirty="0" smtClean="0"/>
              <a:t>– The flow of human action through time; resulting in the current state of the world.</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Politics </a:t>
            </a:r>
            <a:r>
              <a:rPr lang="en-US" sz="2800" dirty="0" smtClean="0"/>
              <a:t>– How humans organize the rules and laws of acceptable behavior; Natural law and Natural rights.</a:t>
            </a:r>
          </a:p>
        </p:txBody>
      </p:sp>
    </p:spTree>
    <p:extLst>
      <p:ext uri="{BB962C8B-B14F-4D97-AF65-F5344CB8AC3E}">
        <p14:creationId xmlns:p14="http://schemas.microsoft.com/office/powerpoint/2010/main" val="22007731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fade">
                                      <p:cBhvr>
                                        <p:cTn id="7" dur="500"/>
                                        <p:tgtEl>
                                          <p:spTgt spid="5122">
                                            <p:txEl>
                                              <p:pRg st="0" end="0"/>
                                            </p:txEl>
                                          </p:spTgt>
                                        </p:tgtEl>
                                      </p:cBhvr>
                                    </p:animEffect>
                                  </p:childTnLst>
                                  <p:subTnLst>
                                    <p:animClr clrSpc="rgb" dir="cw">
                                      <p:cBhvr override="childStyle">
                                        <p:cTn dur="1" fill="hold" display="0" masterRel="nextClick" afterEffect="1"/>
                                        <p:tgtEl>
                                          <p:spTgt spid="512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xEl>
                                              <p:pRg st="1" end="1"/>
                                            </p:txEl>
                                          </p:spTgt>
                                        </p:tgtEl>
                                        <p:attrNameLst>
                                          <p:attrName>style.visibility</p:attrName>
                                        </p:attrNameLst>
                                      </p:cBhvr>
                                      <p:to>
                                        <p:strVal val="visible"/>
                                      </p:to>
                                    </p:set>
                                    <p:animEffect transition="in" filter="fade">
                                      <p:cBhvr>
                                        <p:cTn id="12" dur="500"/>
                                        <p:tgtEl>
                                          <p:spTgt spid="5122">
                                            <p:txEl>
                                              <p:pRg st="1" end="1"/>
                                            </p:txEl>
                                          </p:spTgt>
                                        </p:tgtEl>
                                      </p:cBhvr>
                                    </p:animEffect>
                                  </p:childTnLst>
                                  <p:subTnLst>
                                    <p:animClr clrSpc="rgb" dir="cw">
                                      <p:cBhvr override="childStyle">
                                        <p:cTn dur="1" fill="hold" display="0" masterRel="nextClick" afterEffect="1"/>
                                        <p:tgtEl>
                                          <p:spTgt spid="512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
                                            <p:txEl>
                                              <p:pRg st="2" end="2"/>
                                            </p:txEl>
                                          </p:spTgt>
                                        </p:tgtEl>
                                        <p:attrNameLst>
                                          <p:attrName>style.visibility</p:attrName>
                                        </p:attrNameLst>
                                      </p:cBhvr>
                                      <p:to>
                                        <p:strVal val="visible"/>
                                      </p:to>
                                    </p:set>
                                    <p:animEffect transition="in" filter="fade">
                                      <p:cBhvr>
                                        <p:cTn id="17" dur="500"/>
                                        <p:tgtEl>
                                          <p:spTgt spid="5122">
                                            <p:txEl>
                                              <p:pRg st="2" end="2"/>
                                            </p:txEl>
                                          </p:spTgt>
                                        </p:tgtEl>
                                      </p:cBhvr>
                                    </p:animEffect>
                                  </p:childTnLst>
                                  <p:subTnLst>
                                    <p:animClr clrSpc="rgb" dir="cw">
                                      <p:cBhvr override="childStyle">
                                        <p:cTn dur="1" fill="hold" display="0" masterRel="nextClick" afterEffect="1"/>
                                        <p:tgtEl>
                                          <p:spTgt spid="5122">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
                                            <p:txEl>
                                              <p:pRg st="3" end="3"/>
                                            </p:txEl>
                                          </p:spTgt>
                                        </p:tgtEl>
                                        <p:attrNameLst>
                                          <p:attrName>style.visibility</p:attrName>
                                        </p:attrNameLst>
                                      </p:cBhvr>
                                      <p:to>
                                        <p:strVal val="visible"/>
                                      </p:to>
                                    </p:set>
                                    <p:animEffect transition="in" filter="fade">
                                      <p:cBhvr>
                                        <p:cTn id="22" dur="500"/>
                                        <p:tgtEl>
                                          <p:spTgt spid="5122">
                                            <p:txEl>
                                              <p:pRg st="3" end="3"/>
                                            </p:txEl>
                                          </p:spTgt>
                                        </p:tgtEl>
                                      </p:cBhvr>
                                    </p:animEffect>
                                  </p:childTnLst>
                                  <p:subTnLst>
                                    <p:animClr clrSpc="rgb" dir="cw">
                                      <p:cBhvr override="childStyle">
                                        <p:cTn dur="1" fill="hold" display="0" masterRel="nextClick" afterEffect="1"/>
                                        <p:tgtEl>
                                          <p:spTgt spid="5122">
                                            <p:txEl>
                                              <p:pRg st="3" end="3"/>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2">
                                            <p:txEl>
                                              <p:pRg st="4" end="4"/>
                                            </p:txEl>
                                          </p:spTgt>
                                        </p:tgtEl>
                                        <p:attrNameLst>
                                          <p:attrName>style.visibility</p:attrName>
                                        </p:attrNameLst>
                                      </p:cBhvr>
                                      <p:to>
                                        <p:strVal val="visible"/>
                                      </p:to>
                                    </p:set>
                                    <p:animEffect transition="in" filter="fade">
                                      <p:cBhvr>
                                        <p:cTn id="27" dur="500"/>
                                        <p:tgtEl>
                                          <p:spTgt spid="5122">
                                            <p:txEl>
                                              <p:pRg st="4" end="4"/>
                                            </p:txEl>
                                          </p:spTgt>
                                        </p:tgtEl>
                                      </p:cBhvr>
                                    </p:animEffect>
                                  </p:childTnLst>
                                  <p:subTnLst>
                                    <p:animClr clrSpc="rgb" dir="cw">
                                      <p:cBhvr override="childStyle">
                                        <p:cTn dur="1" fill="hold" display="0" masterRel="nextClick" afterEffect="1"/>
                                        <p:tgtEl>
                                          <p:spTgt spid="5122">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13716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Independence Institute</a:t>
            </a:r>
            <a:br>
              <a:rPr lang="en-US" dirty="0" smtClean="0"/>
            </a:br>
            <a:r>
              <a:rPr lang="en-US" dirty="0" smtClean="0"/>
              <a:t>Center for Energy Policy</a:t>
            </a:r>
          </a:p>
        </p:txBody>
      </p:sp>
      <p:sp>
        <p:nvSpPr>
          <p:cNvPr id="35842" name="Rectangle 2"/>
          <p:cNvSpPr>
            <a:spLocks noGrp="1" noChangeArrowheads="1"/>
          </p:cNvSpPr>
          <p:nvPr>
            <p:ph type="body" idx="4294967295"/>
          </p:nvPr>
        </p:nvSpPr>
        <p:spPr>
          <a:xfrm>
            <a:off x="76200" y="1752600"/>
            <a:ext cx="9067800" cy="50292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t>Get rid of renewable mandates and solar subsidies</a:t>
            </a:r>
            <a:endParaRPr lang="en-US" sz="3000" b="1" dirty="0" smtClean="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a:hlinkClick r:id="rId3"/>
              </a:rPr>
              <a:t>https://www.i2i.org/get-rid-of-renewable-mandates-and-solar-subsidies</a:t>
            </a:r>
            <a:r>
              <a:rPr lang="en-US" sz="3000" b="1" dirty="0" smtClean="0">
                <a:hlinkClick r:id="rId3"/>
              </a:rPr>
              <a:t>/</a:t>
            </a:r>
            <a:r>
              <a:rPr lang="en-US" sz="3000" b="1" dirty="0" smtClean="0"/>
              <a:t> </a:t>
            </a:r>
          </a:p>
        </p:txBody>
      </p:sp>
    </p:spTree>
    <p:extLst>
      <p:ext uri="{BB962C8B-B14F-4D97-AF65-F5344CB8AC3E}">
        <p14:creationId xmlns:p14="http://schemas.microsoft.com/office/powerpoint/2010/main" val="3712899415"/>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13716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Cost of Colorado </a:t>
            </a:r>
            <a:r>
              <a:rPr lang="en-US" dirty="0"/>
              <a:t>M</a:t>
            </a:r>
            <a:r>
              <a:rPr lang="en-US" dirty="0" smtClean="0"/>
              <a:t>andate to</a:t>
            </a:r>
            <a:br>
              <a:rPr lang="en-US" dirty="0" smtClean="0"/>
            </a:br>
            <a:r>
              <a:rPr lang="en-US" dirty="0" smtClean="0"/>
              <a:t>Colorado Electricity Customers</a:t>
            </a:r>
          </a:p>
        </p:txBody>
      </p:sp>
      <p:pic>
        <p:nvPicPr>
          <p:cNvPr id="2" name="Picture 1"/>
          <p:cNvPicPr>
            <a:picLocks noChangeAspect="1"/>
          </p:cNvPicPr>
          <p:nvPr/>
        </p:nvPicPr>
        <p:blipFill>
          <a:blip r:embed="rId3"/>
          <a:stretch>
            <a:fillRect/>
          </a:stretch>
        </p:blipFill>
        <p:spPr>
          <a:xfrm>
            <a:off x="685800" y="1524000"/>
            <a:ext cx="7772399" cy="5334001"/>
          </a:xfrm>
          <a:prstGeom prst="rect">
            <a:avLst/>
          </a:prstGeom>
        </p:spPr>
      </p:pic>
    </p:spTree>
    <p:extLst>
      <p:ext uri="{BB962C8B-B14F-4D97-AF65-F5344CB8AC3E}">
        <p14:creationId xmlns:p14="http://schemas.microsoft.com/office/powerpoint/2010/main" val="2993610791"/>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Alex Epstein</a:t>
            </a:r>
          </a:p>
        </p:txBody>
      </p:sp>
      <p:sp>
        <p:nvSpPr>
          <p:cNvPr id="35842" name="Rectangle 2"/>
          <p:cNvSpPr>
            <a:spLocks noGrp="1" noChangeArrowheads="1"/>
          </p:cNvSpPr>
          <p:nvPr>
            <p:ph type="body" idx="4294967295"/>
          </p:nvPr>
        </p:nvSpPr>
        <p:spPr>
          <a:xfrm>
            <a:off x="76200" y="1007660"/>
            <a:ext cx="9067800" cy="60960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Author, “The Moral Case for Fossil Fuels”.</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Fossil Fuels: The greenest energy.</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a:hlinkClick r:id="rId3"/>
              </a:rPr>
              <a:t>https://</a:t>
            </a:r>
            <a:r>
              <a:rPr lang="en-US" sz="3200" b="1" dirty="0" smtClean="0">
                <a:hlinkClick r:id="rId3"/>
              </a:rPr>
              <a:t>www.prageru.com/courses/environmental-science/fossil-fuels-greenest-energy</a:t>
            </a:r>
            <a:r>
              <a:rPr lang="en-US" sz="3200" b="1" dirty="0" smtClean="0"/>
              <a:t> </a:t>
            </a:r>
          </a:p>
        </p:txBody>
      </p:sp>
    </p:spTree>
    <p:extLst>
      <p:ext uri="{BB962C8B-B14F-4D97-AF65-F5344CB8AC3E}">
        <p14:creationId xmlns:p14="http://schemas.microsoft.com/office/powerpoint/2010/main" val="30362935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4838" cy="685800"/>
          </a:xfrm>
        </p:spPr>
        <p:txBody>
          <a:bodyPr/>
          <a:lstStyle/>
          <a:p>
            <a:r>
              <a:rPr lang="en-US" dirty="0" smtClean="0"/>
              <a:t>Reason v. Emotion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14028"/>
            <a:ext cx="9144000" cy="5743972"/>
          </a:xfrm>
        </p:spPr>
      </p:pic>
    </p:spTree>
    <p:extLst>
      <p:ext uri="{BB962C8B-B14F-4D97-AF65-F5344CB8AC3E}">
        <p14:creationId xmlns:p14="http://schemas.microsoft.com/office/powerpoint/2010/main" val="4011896258"/>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52400"/>
            <a:ext cx="9067800" cy="8382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Alex Epstein</a:t>
            </a:r>
          </a:p>
        </p:txBody>
      </p:sp>
      <p:sp>
        <p:nvSpPr>
          <p:cNvPr id="35842" name="Rectangle 2"/>
          <p:cNvSpPr>
            <a:spLocks noGrp="1" noChangeArrowheads="1"/>
          </p:cNvSpPr>
          <p:nvPr>
            <p:ph type="body" idx="4294967295"/>
          </p:nvPr>
        </p:nvSpPr>
        <p:spPr>
          <a:xfrm>
            <a:off x="76200" y="1007660"/>
            <a:ext cx="9067800" cy="60960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Slides</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a:hlinkClick r:id="rId3"/>
              </a:rPr>
              <a:t>https://</a:t>
            </a:r>
            <a:r>
              <a:rPr lang="en-US" sz="3200" b="1" dirty="0" smtClean="0">
                <a:hlinkClick r:id="rId3"/>
              </a:rPr>
              <a:t>www.dropbox.com/s/bm6baa8c8ozwpa0/Dallas%20Wildcatters.pptx?dl=0</a:t>
            </a:r>
            <a:r>
              <a:rPr lang="en-US" sz="3200" b="1" dirty="0" smtClean="0"/>
              <a:t> </a:t>
            </a:r>
            <a:endParaRPr lang="en-US" sz="3200" b="1" dirty="0"/>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 </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smtClean="0"/>
              <a:t>Videos</a:t>
            </a:r>
          </a:p>
          <a:p>
            <a:pPr marL="0" lvl="1" indent="0" eaLnBrk="1" hangingPunct="1">
              <a:lnSpc>
                <a:spcPct val="80000"/>
              </a:lnSpc>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200" b="1" dirty="0">
                <a:hlinkClick r:id="rId4"/>
              </a:rPr>
              <a:t>https://</a:t>
            </a:r>
            <a:r>
              <a:rPr lang="en-US" sz="3200" b="1" dirty="0" smtClean="0">
                <a:hlinkClick r:id="rId4"/>
              </a:rPr>
              <a:t>www.youtube.com/user/ImproveThePlanet</a:t>
            </a:r>
            <a:r>
              <a:rPr lang="en-US" sz="3200" b="1" dirty="0" smtClean="0"/>
              <a:t> </a:t>
            </a:r>
          </a:p>
        </p:txBody>
      </p:sp>
    </p:spTree>
    <p:extLst>
      <p:ext uri="{BB962C8B-B14F-4D97-AF65-F5344CB8AC3E}">
        <p14:creationId xmlns:p14="http://schemas.microsoft.com/office/powerpoint/2010/main" val="82852878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
            <a:ext cx="9067800" cy="838199"/>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You can’t make this stuff up</a:t>
            </a:r>
          </a:p>
        </p:txBody>
      </p:sp>
      <p:sp>
        <p:nvSpPr>
          <p:cNvPr id="35842" name="Rectangle 2"/>
          <p:cNvSpPr>
            <a:spLocks noGrp="1" noChangeArrowheads="1"/>
          </p:cNvSpPr>
          <p:nvPr>
            <p:ph type="body" idx="4294967295"/>
          </p:nvPr>
        </p:nvSpPr>
        <p:spPr>
          <a:xfrm>
            <a:off x="76200" y="863220"/>
            <a:ext cx="8839200" cy="5918579"/>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a:effectLst>
                  <a:outerShdw blurRad="38100" dist="38100" dir="2700000" algn="tl">
                    <a:srgbClr val="000000">
                      <a:alpha val="43137"/>
                    </a:srgbClr>
                  </a:outerShdw>
                </a:effectLst>
              </a:rPr>
              <a:t>Swedish </a:t>
            </a:r>
            <a:r>
              <a:rPr lang="en-US" sz="2800" b="1" dirty="0" err="1">
                <a:effectLst>
                  <a:outerShdw blurRad="38100" dist="38100" dir="2700000" algn="tl">
                    <a:srgbClr val="000000">
                      <a:alpha val="43137"/>
                    </a:srgbClr>
                  </a:outerShdw>
                </a:effectLst>
              </a:rPr>
              <a:t>Govt</a:t>
            </a:r>
            <a:r>
              <a:rPr lang="en-US" sz="2800" b="1" dirty="0">
                <a:effectLst>
                  <a:outerShdw blurRad="38100" dist="38100" dir="2700000" algn="tl">
                    <a:srgbClr val="000000">
                      <a:alpha val="43137"/>
                    </a:srgbClr>
                  </a:outerShdw>
                </a:effectLst>
              </a:rPr>
              <a:t> Spends Millions Telling Citizens To Eat Insects To End Global Warming</a:t>
            </a:r>
          </a:p>
          <a:p>
            <a:pPr marL="0" indent="0" eaLnBrk="1" hangingPunct="1">
              <a:lnSpc>
                <a:spcPct val="80000"/>
              </a:lnSpc>
              <a:spcBef>
                <a:spcPts val="7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smtClean="0">
                <a:hlinkClick r:id="rId3"/>
              </a:rPr>
              <a:t>http</a:t>
            </a:r>
            <a:r>
              <a:rPr lang="en-US" sz="2800" dirty="0">
                <a:hlinkClick r:id="rId3"/>
              </a:rPr>
              <a:t>://</a:t>
            </a:r>
            <a:r>
              <a:rPr lang="en-US" sz="2800" dirty="0" smtClean="0">
                <a:hlinkClick r:id="rId3"/>
              </a:rPr>
              <a:t>www.breitbart.com/london/2016/04/28/swedish-government-spend-millions-encourage-citizens-trade-meat-insects-end-global-warming/</a:t>
            </a:r>
            <a:r>
              <a:rPr lang="en-US" sz="2800" dirty="0" smtClean="0"/>
              <a:t> </a:t>
            </a:r>
          </a:p>
          <a:p>
            <a:pPr marL="0" indent="0" eaLnBrk="1" hangingPunct="1">
              <a:lnSpc>
                <a:spcPct val="80000"/>
              </a:lnSpc>
              <a:spcBef>
                <a:spcPts val="7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800" dirty="0"/>
          </a:p>
          <a:p>
            <a:pPr marL="457200" indent="-457200" eaLnBrk="1" hangingPunct="1">
              <a:lnSpc>
                <a:spcPct val="80000"/>
              </a:lnSpc>
              <a:spcBef>
                <a:spcPts val="700"/>
              </a:spcBef>
              <a:buClr>
                <a:srgbClr val="EEC85E"/>
              </a:buClr>
              <a:buSzPct val="70000"/>
              <a:buFont typeface="Arial" panose="020B0604020202020204" pitchFamily="34" charset="0"/>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a:t>Denmark ethics council calls for tax on red meat to fight 'ethical problem' of climate change</a:t>
            </a:r>
          </a:p>
          <a:p>
            <a:pPr marL="0" indent="0" eaLnBrk="1" hangingPunct="1">
              <a:lnSpc>
                <a:spcPct val="80000"/>
              </a:lnSpc>
              <a:spcBef>
                <a:spcPts val="7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dirty="0">
                <a:hlinkClick r:id="rId4"/>
              </a:rPr>
              <a:t>http://</a:t>
            </a:r>
            <a:r>
              <a:rPr lang="en-US" sz="2800" dirty="0" smtClean="0">
                <a:hlinkClick r:id="rId4"/>
              </a:rPr>
              <a:t>www.independent.co.uk/news/world/europe/denmark-ethics-council-calls-for-tax-on-red-meat-to-fight-ethical-problem-of-climate-change-a7003061.html</a:t>
            </a:r>
            <a:r>
              <a:rPr lang="en-US" sz="2800" dirty="0" smtClean="0"/>
              <a:t> </a:t>
            </a:r>
            <a:endParaRPr lang="en-US" sz="2800" dirty="0"/>
          </a:p>
        </p:txBody>
      </p:sp>
    </p:spTree>
    <p:extLst>
      <p:ext uri="{BB962C8B-B14F-4D97-AF65-F5344CB8AC3E}">
        <p14:creationId xmlns:p14="http://schemas.microsoft.com/office/powerpoint/2010/main" val="34394451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2">
                                            <p:txEl>
                                              <p:pRg st="1" end="1"/>
                                            </p:txEl>
                                          </p:spTgt>
                                        </p:tgtEl>
                                        <p:attrNameLst>
                                          <p:attrName>style.visibility</p:attrName>
                                        </p:attrNameLst>
                                      </p:cBhvr>
                                      <p:to>
                                        <p:strVal val="visible"/>
                                      </p:to>
                                    </p:set>
                                    <p:animEffect transition="in" filter="fade">
                                      <p:cBhvr>
                                        <p:cTn id="12"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2">
                                            <p:txEl>
                                              <p:pRg st="3" end="3"/>
                                            </p:txEl>
                                          </p:spTgt>
                                        </p:tgtEl>
                                        <p:attrNameLst>
                                          <p:attrName>style.visibility</p:attrName>
                                        </p:attrNameLst>
                                      </p:cBhvr>
                                      <p:to>
                                        <p:strVal val="visible"/>
                                      </p:to>
                                    </p:set>
                                    <p:animEffect transition="in" filter="fade">
                                      <p:cBhvr>
                                        <p:cTn id="17"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2">
                                            <p:txEl>
                                              <p:pRg st="4" end="4"/>
                                            </p:txEl>
                                          </p:spTgt>
                                        </p:tgtEl>
                                        <p:attrNameLst>
                                          <p:attrName>style.visibility</p:attrName>
                                        </p:attrNameLst>
                                      </p:cBhvr>
                                      <p:to>
                                        <p:strVal val="visible"/>
                                      </p:to>
                                    </p:set>
                                    <p:animEffect transition="in" filter="fade">
                                      <p:cBhvr>
                                        <p:cTn id="22"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1651" y="152400"/>
            <a:ext cx="9067800" cy="6858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Pretense of Knowledge</a:t>
            </a:r>
          </a:p>
        </p:txBody>
      </p:sp>
      <p:sp>
        <p:nvSpPr>
          <p:cNvPr id="35842" name="Rectangle 2"/>
          <p:cNvSpPr>
            <a:spLocks noGrp="1" noChangeArrowheads="1"/>
          </p:cNvSpPr>
          <p:nvPr>
            <p:ph type="body" idx="4294967295"/>
          </p:nvPr>
        </p:nvSpPr>
        <p:spPr>
          <a:xfrm>
            <a:off x="98946" y="838200"/>
            <a:ext cx="9067800" cy="60198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All these plans, all these mandates, all these subsidies – the result?</a:t>
            </a:r>
          </a:p>
          <a:p>
            <a:pPr marL="914400" lvl="2" indent="-51435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600" b="1" dirty="0" smtClean="0"/>
              <a:t>Worse environment.</a:t>
            </a:r>
          </a:p>
          <a:p>
            <a:pPr marL="914400" lvl="2" indent="-51435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600" b="1" dirty="0" smtClean="0"/>
              <a:t>Worse economy.</a:t>
            </a:r>
          </a:p>
          <a:p>
            <a:pPr marL="914400" lvl="2" indent="-51435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600" b="1" dirty="0" smtClean="0"/>
              <a:t>More crony businesses.</a:t>
            </a:r>
          </a:p>
          <a:p>
            <a:pPr marL="914400" lvl="2" indent="-514350" eaLnBrk="1" hangingPunct="1">
              <a:lnSpc>
                <a:spcPct val="80000"/>
              </a:lnSpc>
              <a:buClr>
                <a:srgbClr val="EEC85E"/>
              </a:buClr>
              <a:buSzPct val="70000"/>
              <a:buFont typeface="+mj-lt"/>
              <a:buAutoNum type="arabicPeriod"/>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600" b="1" dirty="0" smtClean="0"/>
              <a:t>More concentrated political power.</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“The curious task of economics is to demonstrate to men how little they really know about what they imagine they can design.” – FA Hayek</a:t>
            </a:r>
          </a:p>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“But </a:t>
            </a:r>
            <a:r>
              <a:rPr lang="en-US" sz="3000" b="1" dirty="0"/>
              <a:t>how is this legal plunder to be identified? Quite simply. See if the law takes from some persons what belongs to them and gives it to other persons to whom it does not belong</a:t>
            </a:r>
            <a:r>
              <a:rPr lang="en-US" sz="3000" b="1" dirty="0" smtClean="0"/>
              <a:t>.” – F </a:t>
            </a:r>
            <a:r>
              <a:rPr lang="en-US" sz="3000" b="1" dirty="0" err="1" smtClean="0"/>
              <a:t>Bastiat</a:t>
            </a:r>
            <a:endParaRPr lang="en-US" sz="3000" b="1" dirty="0" smtClean="0"/>
          </a:p>
        </p:txBody>
      </p:sp>
    </p:spTree>
    <p:extLst>
      <p:ext uri="{BB962C8B-B14F-4D97-AF65-F5344CB8AC3E}">
        <p14:creationId xmlns:p14="http://schemas.microsoft.com/office/powerpoint/2010/main" val="3305458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par>
                                <p:cTn id="8" presetID="10" presetClass="entr" presetSubtype="0" fill="hold" grpId="0" nodeType="withEffect">
                                  <p:stCondLst>
                                    <p:cond delay="0"/>
                                  </p:stCondLst>
                                  <p:childTnLst>
                                    <p:set>
                                      <p:cBhvr>
                                        <p:cTn id="9" dur="1" fill="hold">
                                          <p:stCondLst>
                                            <p:cond delay="0"/>
                                          </p:stCondLst>
                                        </p:cTn>
                                        <p:tgtEl>
                                          <p:spTgt spid="35842">
                                            <p:txEl>
                                              <p:pRg st="1" end="1"/>
                                            </p:txEl>
                                          </p:spTgt>
                                        </p:tgtEl>
                                        <p:attrNameLst>
                                          <p:attrName>style.visibility</p:attrName>
                                        </p:attrNameLst>
                                      </p:cBhvr>
                                      <p:to>
                                        <p:strVal val="visible"/>
                                      </p:to>
                                    </p:set>
                                    <p:animEffect transition="in" filter="fade">
                                      <p:cBhvr>
                                        <p:cTn id="10"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par>
                                <p:cTn id="11" presetID="10" presetClass="entr" presetSubtype="0" fill="hold" grpId="0" nodeType="withEffect">
                                  <p:stCondLst>
                                    <p:cond delay="0"/>
                                  </p:stCondLst>
                                  <p:childTnLst>
                                    <p:set>
                                      <p:cBhvr>
                                        <p:cTn id="12" dur="1" fill="hold">
                                          <p:stCondLst>
                                            <p:cond delay="0"/>
                                          </p:stCondLst>
                                        </p:cTn>
                                        <p:tgtEl>
                                          <p:spTgt spid="35842">
                                            <p:txEl>
                                              <p:pRg st="2" end="2"/>
                                            </p:txEl>
                                          </p:spTgt>
                                        </p:tgtEl>
                                        <p:attrNameLst>
                                          <p:attrName>style.visibility</p:attrName>
                                        </p:attrNameLst>
                                      </p:cBhvr>
                                      <p:to>
                                        <p:strVal val="visible"/>
                                      </p:to>
                                    </p:set>
                                    <p:animEffect transition="in" filter="fade">
                                      <p:cBhvr>
                                        <p:cTn id="13"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par>
                                <p:cTn id="14" presetID="10" presetClass="entr" presetSubtype="0" fill="hold" grpId="0" nodeType="withEffect">
                                  <p:stCondLst>
                                    <p:cond delay="0"/>
                                  </p:stCondLst>
                                  <p:childTnLst>
                                    <p:set>
                                      <p:cBhvr>
                                        <p:cTn id="15" dur="1" fill="hold">
                                          <p:stCondLst>
                                            <p:cond delay="0"/>
                                          </p:stCondLst>
                                        </p:cTn>
                                        <p:tgtEl>
                                          <p:spTgt spid="35842">
                                            <p:txEl>
                                              <p:pRg st="3" end="3"/>
                                            </p:txEl>
                                          </p:spTgt>
                                        </p:tgtEl>
                                        <p:attrNameLst>
                                          <p:attrName>style.visibility</p:attrName>
                                        </p:attrNameLst>
                                      </p:cBhvr>
                                      <p:to>
                                        <p:strVal val="visible"/>
                                      </p:to>
                                    </p:set>
                                    <p:animEffect transition="in" filter="fade">
                                      <p:cBhvr>
                                        <p:cTn id="16"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par>
                                <p:cTn id="17" presetID="10" presetClass="entr" presetSubtype="0" fill="hold" grpId="0" nodeType="withEffect">
                                  <p:stCondLst>
                                    <p:cond delay="0"/>
                                  </p:stCondLst>
                                  <p:childTnLst>
                                    <p:set>
                                      <p:cBhvr>
                                        <p:cTn id="18" dur="1" fill="hold">
                                          <p:stCondLst>
                                            <p:cond delay="0"/>
                                          </p:stCondLst>
                                        </p:cTn>
                                        <p:tgtEl>
                                          <p:spTgt spid="35842">
                                            <p:txEl>
                                              <p:pRg st="4" end="4"/>
                                            </p:txEl>
                                          </p:spTgt>
                                        </p:tgtEl>
                                        <p:attrNameLst>
                                          <p:attrName>style.visibility</p:attrName>
                                        </p:attrNameLst>
                                      </p:cBhvr>
                                      <p:to>
                                        <p:strVal val="visible"/>
                                      </p:to>
                                    </p:set>
                                    <p:animEffect transition="in" filter="fade">
                                      <p:cBhvr>
                                        <p:cTn id="19"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par>
                                <p:cTn id="20" presetID="10" presetClass="entr" presetSubtype="0" fill="hold" grpId="0" nodeType="withEffect">
                                  <p:stCondLst>
                                    <p:cond delay="0"/>
                                  </p:stCondLst>
                                  <p:childTnLst>
                                    <p:set>
                                      <p:cBhvr>
                                        <p:cTn id="21" dur="1" fill="hold">
                                          <p:stCondLst>
                                            <p:cond delay="0"/>
                                          </p:stCondLst>
                                        </p:cTn>
                                        <p:tgtEl>
                                          <p:spTgt spid="35842">
                                            <p:txEl>
                                              <p:pRg st="5" end="5"/>
                                            </p:txEl>
                                          </p:spTgt>
                                        </p:tgtEl>
                                        <p:attrNameLst>
                                          <p:attrName>style.visibility</p:attrName>
                                        </p:attrNameLst>
                                      </p:cBhvr>
                                      <p:to>
                                        <p:strVal val="visible"/>
                                      </p:to>
                                    </p:set>
                                    <p:animEffect transition="in" filter="fade">
                                      <p:cBhvr>
                                        <p:cTn id="22" dur="500"/>
                                        <p:tgtEl>
                                          <p:spTgt spid="35842">
                                            <p:txEl>
                                              <p:pRg st="5" end="5"/>
                                            </p:txEl>
                                          </p:spTgt>
                                        </p:tgtEl>
                                      </p:cBhvr>
                                    </p:animEffect>
                                  </p:childTnLst>
                                  <p:subTnLst>
                                    <p:animClr clrSpc="rgb" dir="cw">
                                      <p:cBhvr override="childStyle">
                                        <p:cTn dur="1" fill="hold" display="0" masterRel="nextClick" afterEffect="1"/>
                                        <p:tgtEl>
                                          <p:spTgt spid="35842">
                                            <p:txEl>
                                              <p:pRg st="5" end="5"/>
                                            </p:txEl>
                                          </p:spTgt>
                                        </p:tgtEl>
                                        <p:attrNameLst>
                                          <p:attrName>ppt_c</p:attrName>
                                        </p:attrNameLst>
                                      </p:cBhvr>
                                      <p:to>
                                        <a:schemeClr val="folHlink"/>
                                      </p:to>
                                    </p:animClr>
                                  </p:subTnLst>
                                </p:cTn>
                              </p:par>
                              <p:par>
                                <p:cTn id="23" presetID="10" presetClass="entr" presetSubtype="0" fill="hold" grpId="0" nodeType="withEffect">
                                  <p:stCondLst>
                                    <p:cond delay="0"/>
                                  </p:stCondLst>
                                  <p:childTnLst>
                                    <p:set>
                                      <p:cBhvr>
                                        <p:cTn id="24" dur="1" fill="hold">
                                          <p:stCondLst>
                                            <p:cond delay="0"/>
                                          </p:stCondLst>
                                        </p:cTn>
                                        <p:tgtEl>
                                          <p:spTgt spid="35842">
                                            <p:txEl>
                                              <p:pRg st="6" end="6"/>
                                            </p:txEl>
                                          </p:spTgt>
                                        </p:tgtEl>
                                        <p:attrNameLst>
                                          <p:attrName>style.visibility</p:attrName>
                                        </p:attrNameLst>
                                      </p:cBhvr>
                                      <p:to>
                                        <p:strVal val="visible"/>
                                      </p:to>
                                    </p:set>
                                    <p:animEffect transition="in" filter="fade">
                                      <p:cBhvr>
                                        <p:cTn id="25" dur="500"/>
                                        <p:tgtEl>
                                          <p:spTgt spid="35842">
                                            <p:txEl>
                                              <p:pRg st="6" end="6"/>
                                            </p:txEl>
                                          </p:spTgt>
                                        </p:tgtEl>
                                      </p:cBhvr>
                                    </p:animEffect>
                                  </p:childTnLst>
                                  <p:subTnLst>
                                    <p:animClr clrSpc="rgb" dir="cw">
                                      <p:cBhvr override="childStyle">
                                        <p:cTn dur="1" fill="hold" display="0" masterRel="nextClick" afterEffect="1"/>
                                        <p:tgtEl>
                                          <p:spTgt spid="35842">
                                            <p:txEl>
                                              <p:pRg st="6" end="6"/>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1651" y="152400"/>
            <a:ext cx="9067800" cy="9906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Seen Benefits, Hidden Costs</a:t>
            </a:r>
          </a:p>
        </p:txBody>
      </p:sp>
      <p:sp>
        <p:nvSpPr>
          <p:cNvPr id="35842" name="Rectangle 2"/>
          <p:cNvSpPr>
            <a:spLocks noGrp="1" noChangeArrowheads="1"/>
          </p:cNvSpPr>
          <p:nvPr>
            <p:ph type="body" idx="4294967295"/>
          </p:nvPr>
        </p:nvSpPr>
        <p:spPr>
          <a:xfrm>
            <a:off x="32084" y="1175084"/>
            <a:ext cx="9067800" cy="5029200"/>
          </a:xfrm>
        </p:spPr>
        <p:txBody>
          <a:bodyPr/>
          <a:lstStyle/>
          <a:p>
            <a:pPr marL="338138" lvl="1" indent="-338138" eaLnBrk="1" hangingPunct="1">
              <a:lnSpc>
                <a:spcPct val="8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000" b="1" dirty="0" smtClean="0"/>
              <a:t>“</a:t>
            </a:r>
            <a:r>
              <a:rPr lang="en-US" sz="3200" b="1" dirty="0" smtClean="0"/>
              <a:t>Yes</a:t>
            </a:r>
            <a:r>
              <a:rPr lang="en-US" sz="3200" b="1" dirty="0"/>
              <a:t>, we must admit that our opponents in this argument have a marked advantage over us. They need only a few words to set forth a half-truth; whereas, in order to show that it is a half-truth, we have to resort to long and arid </a:t>
            </a:r>
            <a:r>
              <a:rPr lang="en-US" sz="3200" b="1" dirty="0" smtClean="0"/>
              <a:t>dissertations…This </a:t>
            </a:r>
            <a:r>
              <a:rPr lang="en-US" sz="3200" b="1" dirty="0"/>
              <a:t>situation is due to the nature of </a:t>
            </a:r>
            <a:r>
              <a:rPr lang="en-US" sz="3200" b="1" dirty="0" smtClean="0"/>
              <a:t>things…The </a:t>
            </a:r>
            <a:r>
              <a:rPr lang="en-US" sz="3200" b="1" dirty="0"/>
              <a:t>good is apparent to the outer eye; the harm reveals itself only to the inner eye of the mind</a:t>
            </a:r>
            <a:r>
              <a:rPr lang="en-US" sz="3200" b="1" dirty="0" smtClean="0"/>
              <a:t>.” – Frederic </a:t>
            </a:r>
            <a:r>
              <a:rPr lang="en-US" sz="3200" b="1" dirty="0" err="1" smtClean="0"/>
              <a:t>Bastiat</a:t>
            </a:r>
            <a:endParaRPr lang="en-US" sz="3200" b="1" dirty="0" smtClean="0"/>
          </a:p>
        </p:txBody>
      </p:sp>
    </p:spTree>
    <p:extLst>
      <p:ext uri="{BB962C8B-B14F-4D97-AF65-F5344CB8AC3E}">
        <p14:creationId xmlns:p14="http://schemas.microsoft.com/office/powerpoint/2010/main" val="1272274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55728" y="0"/>
            <a:ext cx="9067800" cy="11430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Politically Inevitable</a:t>
            </a:r>
          </a:p>
        </p:txBody>
      </p:sp>
      <p:sp>
        <p:nvSpPr>
          <p:cNvPr id="35842" name="Rectangle 2"/>
          <p:cNvSpPr>
            <a:spLocks noGrp="1" noChangeArrowheads="1"/>
          </p:cNvSpPr>
          <p:nvPr>
            <p:ph type="body" idx="4294967295"/>
          </p:nvPr>
        </p:nvSpPr>
        <p:spPr>
          <a:xfrm>
            <a:off x="474828" y="876299"/>
            <a:ext cx="8229600" cy="5832613"/>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“First they ignore you, then they laugh at you, then they fight you, and then you win.”</a:t>
            </a:r>
            <a:r>
              <a:rPr lang="en-US" sz="2800" dirty="0" smtClean="0"/>
              <a:t> – Mahatma Gandhi</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800" dirty="0"/>
          </a:p>
          <a:p>
            <a:pPr marL="0" indent="0" eaLnBrk="1" hangingPunct="1">
              <a:lnSpc>
                <a:spcPct val="80000"/>
              </a:lnSpc>
              <a:spcBef>
                <a:spcPts val="7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800" dirty="0"/>
          </a:p>
        </p:txBody>
      </p:sp>
      <p:pic>
        <p:nvPicPr>
          <p:cNvPr id="2" name="Picture 1"/>
          <p:cNvPicPr>
            <a:picLocks noChangeAspect="1"/>
          </p:cNvPicPr>
          <p:nvPr/>
        </p:nvPicPr>
        <p:blipFill>
          <a:blip r:embed="rId3"/>
          <a:stretch>
            <a:fillRect/>
          </a:stretch>
        </p:blipFill>
        <p:spPr>
          <a:xfrm>
            <a:off x="2667000" y="1948437"/>
            <a:ext cx="4038600" cy="4760475"/>
          </a:xfrm>
          <a:prstGeom prst="rect">
            <a:avLst/>
          </a:prstGeom>
        </p:spPr>
      </p:pic>
    </p:spTree>
    <p:extLst>
      <p:ext uri="{BB962C8B-B14F-4D97-AF65-F5344CB8AC3E}">
        <p14:creationId xmlns:p14="http://schemas.microsoft.com/office/powerpoint/2010/main" val="6525249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457200" y="277813"/>
            <a:ext cx="8229600" cy="113982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End</a:t>
            </a:r>
          </a:p>
        </p:txBody>
      </p:sp>
      <p:sp>
        <p:nvSpPr>
          <p:cNvPr id="36866" name="Rectangle 2"/>
          <p:cNvSpPr>
            <a:spLocks noGrp="1" noChangeArrowheads="1"/>
          </p:cNvSpPr>
          <p:nvPr>
            <p:ph type="body" idx="4294967295"/>
          </p:nvPr>
        </p:nvSpPr>
        <p:spPr>
          <a:xfrm>
            <a:off x="457200" y="1600201"/>
            <a:ext cx="8229600" cy="1524000"/>
          </a:xfrm>
        </p:spPr>
        <p:txBody>
          <a:bodyPr/>
          <a:lstStyle/>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Thank you for your attention.</a:t>
            </a:r>
          </a:p>
          <a:p>
            <a:pPr marL="338138" indent="-338138" eaLnBrk="1" hangingPunct="1">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We have time for a few questions.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fade">
                                      <p:cBhvr>
                                        <p:cTn id="7" dur="500"/>
                                        <p:tgtEl>
                                          <p:spTgt spid="36866">
                                            <p:txEl>
                                              <p:pRg st="0" end="0"/>
                                            </p:txEl>
                                          </p:spTgt>
                                        </p:tgtEl>
                                      </p:cBhvr>
                                    </p:animEffect>
                                  </p:childTnLst>
                                  <p:subTnLst>
                                    <p:animClr clrSpc="rgb" dir="cw">
                                      <p:cBhvr override="childStyle">
                                        <p:cTn dur="1" fill="hold" display="0" masterRel="nextClick" afterEffect="1"/>
                                        <p:tgtEl>
                                          <p:spTgt spid="36866">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6">
                                            <p:txEl>
                                              <p:pRg st="1" end="1"/>
                                            </p:txEl>
                                          </p:spTgt>
                                        </p:tgtEl>
                                        <p:attrNameLst>
                                          <p:attrName>style.visibility</p:attrName>
                                        </p:attrNameLst>
                                      </p:cBhvr>
                                      <p:to>
                                        <p:strVal val="visible"/>
                                      </p:to>
                                    </p:set>
                                    <p:animEffect transition="in" filter="fade">
                                      <p:cBhvr>
                                        <p:cTn id="12" dur="500"/>
                                        <p:tgtEl>
                                          <p:spTgt spid="36866">
                                            <p:txEl>
                                              <p:pRg st="1" end="1"/>
                                            </p:txEl>
                                          </p:spTgt>
                                        </p:tgtEl>
                                      </p:cBhvr>
                                    </p:animEffect>
                                  </p:childTnLst>
                                  <p:subTnLst>
                                    <p:animClr clrSpc="rgb" dir="cw">
                                      <p:cBhvr override="childStyle">
                                        <p:cTn dur="1" fill="hold" display="0" masterRel="nextClick" afterEffect="1"/>
                                        <p:tgtEl>
                                          <p:spTgt spid="36866">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55728" y="0"/>
            <a:ext cx="9067800" cy="11430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Why The </a:t>
            </a:r>
            <a:r>
              <a:rPr lang="en-US" dirty="0" err="1" smtClean="0"/>
              <a:t>Bastiat</a:t>
            </a:r>
            <a:r>
              <a:rPr lang="en-US" dirty="0" smtClean="0"/>
              <a:t> Society?</a:t>
            </a:r>
          </a:p>
        </p:txBody>
      </p:sp>
      <p:sp>
        <p:nvSpPr>
          <p:cNvPr id="35842" name="Rectangle 2"/>
          <p:cNvSpPr>
            <a:spLocks noGrp="1" noChangeArrowheads="1"/>
          </p:cNvSpPr>
          <p:nvPr>
            <p:ph type="body" idx="4294967295"/>
          </p:nvPr>
        </p:nvSpPr>
        <p:spPr>
          <a:xfrm>
            <a:off x="474828" y="914400"/>
            <a:ext cx="8229600" cy="5943600"/>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You cannot have a controlled economy and maintain a free society.</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“Only </a:t>
            </a:r>
            <a:r>
              <a:rPr lang="en-US" sz="2800" b="1" dirty="0"/>
              <a:t>a crisis - actual or perceived - produces real </a:t>
            </a:r>
            <a:r>
              <a:rPr lang="en-US" sz="2800" b="1" dirty="0" smtClean="0"/>
              <a:t>change. </a:t>
            </a:r>
            <a:r>
              <a:rPr lang="en-US" sz="2800" b="1" dirty="0"/>
              <a:t>When that crisis occurs, the actions that are taken depend on the ideas that are lying around. That, I believe, is our basic function: to develop alternatives to existing policies, to keep them alive and available until the politically impossible becomes the </a:t>
            </a:r>
            <a:r>
              <a:rPr lang="en-US" sz="2800" b="1" dirty="0" smtClean="0"/>
              <a:t>politically inevitable.”</a:t>
            </a:r>
            <a:r>
              <a:rPr lang="en-US" sz="2800" dirty="0" smtClean="0"/>
              <a:t> – Milton Friedman</a:t>
            </a:r>
          </a:p>
          <a:p>
            <a:pPr marL="0" indent="0" eaLnBrk="1" hangingPunct="1">
              <a:lnSpc>
                <a:spcPct val="80000"/>
              </a:lnSpc>
              <a:spcBef>
                <a:spcPts val="700"/>
              </a:spcBef>
              <a:buClr>
                <a:srgbClr val="EEC85E"/>
              </a:buClr>
              <a:buSzPct val="70000"/>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sz="2800" dirty="0"/>
          </a:p>
        </p:txBody>
      </p:sp>
    </p:spTree>
    <p:extLst>
      <p:ext uri="{BB962C8B-B14F-4D97-AF65-F5344CB8AC3E}">
        <p14:creationId xmlns:p14="http://schemas.microsoft.com/office/powerpoint/2010/main" val="829328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2">
                                            <p:txEl>
                                              <p:pRg st="1" end="1"/>
                                            </p:txEl>
                                          </p:spTgt>
                                        </p:tgtEl>
                                        <p:attrNameLst>
                                          <p:attrName>style.visibility</p:attrName>
                                        </p:attrNameLst>
                                      </p:cBhvr>
                                      <p:to>
                                        <p:strVal val="visible"/>
                                      </p:to>
                                    </p:set>
                                    <p:animEffect transition="in" filter="fade">
                                      <p:cBhvr>
                                        <p:cTn id="12"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462887" y="228600"/>
            <a:ext cx="8229600" cy="22098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Poverty, Inc.</a:t>
            </a:r>
            <a:br>
              <a:rPr lang="en-US" dirty="0" smtClean="0"/>
            </a:br>
            <a:r>
              <a:rPr lang="en-US" dirty="0" smtClean="0"/>
              <a:t>(Acton Institute for the Study of Religion and Liberty) </a:t>
            </a:r>
          </a:p>
        </p:txBody>
      </p:sp>
      <p:sp>
        <p:nvSpPr>
          <p:cNvPr id="5122" name="Rectangle 2"/>
          <p:cNvSpPr>
            <a:spLocks noGrp="1" noChangeArrowheads="1"/>
          </p:cNvSpPr>
          <p:nvPr>
            <p:ph type="body" idx="4294967295"/>
          </p:nvPr>
        </p:nvSpPr>
        <p:spPr>
          <a:xfrm>
            <a:off x="119987" y="3276600"/>
            <a:ext cx="8915400" cy="2667000"/>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600" dirty="0" smtClean="0"/>
              <a:t>Trade, not aid!</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600" dirty="0">
                <a:hlinkClick r:id="rId3"/>
              </a:rPr>
              <a:t>https://</a:t>
            </a:r>
            <a:r>
              <a:rPr lang="en-US" sz="3600" dirty="0" smtClean="0">
                <a:hlinkClick r:id="rId3"/>
              </a:rPr>
              <a:t>vimeo.com/109863354</a:t>
            </a:r>
            <a:r>
              <a:rPr lang="en-US" sz="3600" dirty="0" smtClean="0"/>
              <a:t> </a:t>
            </a:r>
          </a:p>
        </p:txBody>
      </p:sp>
    </p:spTree>
    <p:extLst>
      <p:ext uri="{BB962C8B-B14F-4D97-AF65-F5344CB8AC3E}">
        <p14:creationId xmlns:p14="http://schemas.microsoft.com/office/powerpoint/2010/main" val="32230917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fade">
                                      <p:cBhvr>
                                        <p:cTn id="7" dur="500"/>
                                        <p:tgtEl>
                                          <p:spTgt spid="5122">
                                            <p:txEl>
                                              <p:pRg st="0" end="0"/>
                                            </p:txEl>
                                          </p:spTgt>
                                        </p:tgtEl>
                                      </p:cBhvr>
                                    </p:animEffect>
                                  </p:childTnLst>
                                  <p:subTnLst>
                                    <p:animClr clrSpc="rgb" dir="cw">
                                      <p:cBhvr override="childStyle">
                                        <p:cTn dur="1" fill="hold" display="0" masterRel="nextClick" afterEffect="1"/>
                                        <p:tgtEl>
                                          <p:spTgt spid="512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xEl>
                                              <p:pRg st="1" end="1"/>
                                            </p:txEl>
                                          </p:spTgt>
                                        </p:tgtEl>
                                        <p:attrNameLst>
                                          <p:attrName>style.visibility</p:attrName>
                                        </p:attrNameLst>
                                      </p:cBhvr>
                                      <p:to>
                                        <p:strVal val="visible"/>
                                      </p:to>
                                    </p:set>
                                    <p:animEffect transition="in" filter="fade">
                                      <p:cBhvr>
                                        <p:cTn id="12" dur="500"/>
                                        <p:tgtEl>
                                          <p:spTgt spid="5122">
                                            <p:txEl>
                                              <p:pRg st="1" end="1"/>
                                            </p:txEl>
                                          </p:spTgt>
                                        </p:tgtEl>
                                      </p:cBhvr>
                                    </p:animEffect>
                                  </p:childTnLst>
                                  <p:subTnLst>
                                    <p:animClr clrSpc="rgb" dir="cw">
                                      <p:cBhvr override="childStyle">
                                        <p:cTn dur="1" fill="hold" display="0" masterRel="nextClick" afterEffect="1"/>
                                        <p:tgtEl>
                                          <p:spTgt spid="5122">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457200" y="23885"/>
            <a:ext cx="8229600" cy="966716"/>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“Renewable” Energy</a:t>
            </a:r>
            <a:r>
              <a:rPr lang="en-US" dirty="0"/>
              <a:t>?</a:t>
            </a:r>
            <a:endParaRPr lang="en-US" dirty="0" smtClean="0"/>
          </a:p>
        </p:txBody>
      </p:sp>
      <p:sp>
        <p:nvSpPr>
          <p:cNvPr id="5122" name="Rectangle 2"/>
          <p:cNvSpPr>
            <a:spLocks noGrp="1" noChangeArrowheads="1"/>
          </p:cNvSpPr>
          <p:nvPr>
            <p:ph type="body" idx="4294967295"/>
          </p:nvPr>
        </p:nvSpPr>
        <p:spPr>
          <a:xfrm>
            <a:off x="152400" y="983776"/>
            <a:ext cx="8839200" cy="5874223"/>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600" b="1" dirty="0" smtClean="0"/>
              <a:t>An oxymoron.</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600" b="1" dirty="0" smtClean="0"/>
              <a:t>First Law of Thermodynamics: “Energy can neither be created nor destroyed.”</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3600" b="1" dirty="0" smtClean="0"/>
              <a:t>It can only be converted from one form to another form.</a:t>
            </a:r>
          </a:p>
          <a:p>
            <a:pPr marL="738188" lvl="1"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Potential (stored): Gravitational, Chemical, Nuclear, Magnetic, Elastic. </a:t>
            </a:r>
          </a:p>
          <a:p>
            <a:pPr marL="738188" lvl="1"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dirty="0" smtClean="0"/>
              <a:t>Kinetic (motion): Mechanical, Thermal, Sound, Light, Electric</a:t>
            </a:r>
          </a:p>
          <a:p>
            <a:pPr marL="338138" indent="-338138" eaLnBrk="1" hangingPunct="1">
              <a:lnSpc>
                <a:spcPct val="90000"/>
              </a:lnSpc>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The world is NOT running out of energy</a:t>
            </a:r>
            <a:r>
              <a:rPr lang="en-US" dirty="0"/>
              <a:t>!</a:t>
            </a:r>
            <a:endParaRPr lang="en-US" dirty="0" smtClean="0"/>
          </a:p>
        </p:txBody>
      </p:sp>
    </p:spTree>
    <p:extLst>
      <p:ext uri="{BB962C8B-B14F-4D97-AF65-F5344CB8AC3E}">
        <p14:creationId xmlns:p14="http://schemas.microsoft.com/office/powerpoint/2010/main" val="813863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fade">
                                      <p:cBhvr>
                                        <p:cTn id="7" dur="500"/>
                                        <p:tgtEl>
                                          <p:spTgt spid="5122">
                                            <p:txEl>
                                              <p:pRg st="0" end="0"/>
                                            </p:txEl>
                                          </p:spTgt>
                                        </p:tgtEl>
                                      </p:cBhvr>
                                    </p:animEffect>
                                  </p:childTnLst>
                                  <p:subTnLst>
                                    <p:animClr clrSpc="rgb" dir="cw">
                                      <p:cBhvr override="childStyle">
                                        <p:cTn dur="1" fill="hold" display="0" masterRel="nextClick" afterEffect="1"/>
                                        <p:tgtEl>
                                          <p:spTgt spid="512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xEl>
                                              <p:pRg st="1" end="1"/>
                                            </p:txEl>
                                          </p:spTgt>
                                        </p:tgtEl>
                                        <p:attrNameLst>
                                          <p:attrName>style.visibility</p:attrName>
                                        </p:attrNameLst>
                                      </p:cBhvr>
                                      <p:to>
                                        <p:strVal val="visible"/>
                                      </p:to>
                                    </p:set>
                                    <p:animEffect transition="in" filter="fade">
                                      <p:cBhvr>
                                        <p:cTn id="12" dur="500"/>
                                        <p:tgtEl>
                                          <p:spTgt spid="5122">
                                            <p:txEl>
                                              <p:pRg st="1" end="1"/>
                                            </p:txEl>
                                          </p:spTgt>
                                        </p:tgtEl>
                                      </p:cBhvr>
                                    </p:animEffect>
                                  </p:childTnLst>
                                  <p:subTnLst>
                                    <p:animClr clrSpc="rgb" dir="cw">
                                      <p:cBhvr override="childStyle">
                                        <p:cTn dur="1" fill="hold" display="0" masterRel="nextClick" afterEffect="1"/>
                                        <p:tgtEl>
                                          <p:spTgt spid="512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
                                            <p:txEl>
                                              <p:pRg st="2" end="2"/>
                                            </p:txEl>
                                          </p:spTgt>
                                        </p:tgtEl>
                                        <p:attrNameLst>
                                          <p:attrName>style.visibility</p:attrName>
                                        </p:attrNameLst>
                                      </p:cBhvr>
                                      <p:to>
                                        <p:strVal val="visible"/>
                                      </p:to>
                                    </p:set>
                                    <p:animEffect transition="in" filter="fade">
                                      <p:cBhvr>
                                        <p:cTn id="17" dur="500"/>
                                        <p:tgtEl>
                                          <p:spTgt spid="5122">
                                            <p:txEl>
                                              <p:pRg st="2" end="2"/>
                                            </p:txEl>
                                          </p:spTgt>
                                        </p:tgtEl>
                                      </p:cBhvr>
                                    </p:animEffect>
                                  </p:childTnLst>
                                  <p:subTnLst>
                                    <p:animClr clrSpc="rgb" dir="cw">
                                      <p:cBhvr override="childStyle">
                                        <p:cTn dur="1" fill="hold" display="0" masterRel="nextClick" afterEffect="1"/>
                                        <p:tgtEl>
                                          <p:spTgt spid="5122">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
                                            <p:txEl>
                                              <p:pRg st="3" end="3"/>
                                            </p:txEl>
                                          </p:spTgt>
                                        </p:tgtEl>
                                        <p:attrNameLst>
                                          <p:attrName>style.visibility</p:attrName>
                                        </p:attrNameLst>
                                      </p:cBhvr>
                                      <p:to>
                                        <p:strVal val="visible"/>
                                      </p:to>
                                    </p:set>
                                    <p:animEffect transition="in" filter="fade">
                                      <p:cBhvr>
                                        <p:cTn id="22" dur="500"/>
                                        <p:tgtEl>
                                          <p:spTgt spid="5122">
                                            <p:txEl>
                                              <p:pRg st="3" end="3"/>
                                            </p:txEl>
                                          </p:spTgt>
                                        </p:tgtEl>
                                      </p:cBhvr>
                                    </p:animEffect>
                                  </p:childTnLst>
                                  <p:subTnLst>
                                    <p:animClr clrSpc="rgb" dir="cw">
                                      <p:cBhvr override="childStyle">
                                        <p:cTn dur="1" fill="hold" display="0" masterRel="nextClick" afterEffect="1"/>
                                        <p:tgtEl>
                                          <p:spTgt spid="5122">
                                            <p:txEl>
                                              <p:pRg st="3" end="3"/>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2">
                                            <p:txEl>
                                              <p:pRg st="4" end="4"/>
                                            </p:txEl>
                                          </p:spTgt>
                                        </p:tgtEl>
                                        <p:attrNameLst>
                                          <p:attrName>style.visibility</p:attrName>
                                        </p:attrNameLst>
                                      </p:cBhvr>
                                      <p:to>
                                        <p:strVal val="visible"/>
                                      </p:to>
                                    </p:set>
                                    <p:animEffect transition="in" filter="fade">
                                      <p:cBhvr>
                                        <p:cTn id="27" dur="500"/>
                                        <p:tgtEl>
                                          <p:spTgt spid="5122">
                                            <p:txEl>
                                              <p:pRg st="4" end="4"/>
                                            </p:txEl>
                                          </p:spTgt>
                                        </p:tgtEl>
                                      </p:cBhvr>
                                    </p:animEffect>
                                  </p:childTnLst>
                                  <p:subTnLst>
                                    <p:animClr clrSpc="rgb" dir="cw">
                                      <p:cBhvr override="childStyle">
                                        <p:cTn dur="1" fill="hold" display="0" masterRel="nextClick" afterEffect="1"/>
                                        <p:tgtEl>
                                          <p:spTgt spid="5122">
                                            <p:txEl>
                                              <p:pRg st="4" end="4"/>
                                            </p:txEl>
                                          </p:spTgt>
                                        </p:tgtEl>
                                        <p:attrNameLst>
                                          <p:attrName>ppt_c</p:attrName>
                                        </p:attrNameLst>
                                      </p:cBhvr>
                                      <p:to>
                                        <a:schemeClr val="folHlink"/>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22">
                                            <p:txEl>
                                              <p:pRg st="5" end="5"/>
                                            </p:txEl>
                                          </p:spTgt>
                                        </p:tgtEl>
                                        <p:attrNameLst>
                                          <p:attrName>style.visibility</p:attrName>
                                        </p:attrNameLst>
                                      </p:cBhvr>
                                      <p:to>
                                        <p:strVal val="visible"/>
                                      </p:to>
                                    </p:set>
                                    <p:animEffect transition="in" filter="fade">
                                      <p:cBhvr>
                                        <p:cTn id="32" dur="500"/>
                                        <p:tgtEl>
                                          <p:spTgt spid="5122">
                                            <p:txEl>
                                              <p:pRg st="5" end="5"/>
                                            </p:txEl>
                                          </p:spTgt>
                                        </p:tgtEl>
                                      </p:cBhvr>
                                    </p:animEffect>
                                  </p:childTnLst>
                                  <p:subTnLst>
                                    <p:animClr clrSpc="rgb" dir="cw">
                                      <p:cBhvr override="childStyle">
                                        <p:cTn dur="1" fill="hold" display="0" masterRel="nextClick" afterEffect="1"/>
                                        <p:tgtEl>
                                          <p:spTgt spid="5122">
                                            <p:txEl>
                                              <p:pRg st="5" end="5"/>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457200" y="23885"/>
            <a:ext cx="8229600" cy="661915"/>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“Renewable” Fuels</a:t>
            </a:r>
          </a:p>
        </p:txBody>
      </p:sp>
      <p:sp>
        <p:nvSpPr>
          <p:cNvPr id="5122" name="Rectangle 2"/>
          <p:cNvSpPr>
            <a:spLocks noGrp="1" noChangeArrowheads="1"/>
          </p:cNvSpPr>
          <p:nvPr>
            <p:ph type="body" idx="4294967295"/>
          </p:nvPr>
        </p:nvSpPr>
        <p:spPr>
          <a:xfrm>
            <a:off x="152400" y="693761"/>
            <a:ext cx="8839200" cy="5874224"/>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Fuels are used to covert one form of energy into another.</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The world may (or may not) be running out of fuels.</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The original push for renewable fuels was due to concerns about running out of “fossil” fuels.</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Fossil fuels are carbon-based fuels, such as coal and hydrocarbons.</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Originally from converted sunlight.</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Fossil fuels are, in fact, renewable.</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“Deep Hot Biosphere”, Thomas Gold</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endParaRPr lang="en-US" dirty="0" smtClean="0"/>
          </a:p>
        </p:txBody>
      </p:sp>
    </p:spTree>
    <p:extLst>
      <p:ext uri="{BB962C8B-B14F-4D97-AF65-F5344CB8AC3E}">
        <p14:creationId xmlns:p14="http://schemas.microsoft.com/office/powerpoint/2010/main" val="40987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fade">
                                      <p:cBhvr>
                                        <p:cTn id="7" dur="500"/>
                                        <p:tgtEl>
                                          <p:spTgt spid="5122">
                                            <p:txEl>
                                              <p:pRg st="0" end="0"/>
                                            </p:txEl>
                                          </p:spTgt>
                                        </p:tgtEl>
                                      </p:cBhvr>
                                    </p:animEffect>
                                  </p:childTnLst>
                                  <p:subTnLst>
                                    <p:animClr clrSpc="rgb" dir="cw">
                                      <p:cBhvr override="childStyle">
                                        <p:cTn dur="1" fill="hold" display="0" masterRel="nextClick" afterEffect="1"/>
                                        <p:tgtEl>
                                          <p:spTgt spid="512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xEl>
                                              <p:pRg st="1" end="1"/>
                                            </p:txEl>
                                          </p:spTgt>
                                        </p:tgtEl>
                                        <p:attrNameLst>
                                          <p:attrName>style.visibility</p:attrName>
                                        </p:attrNameLst>
                                      </p:cBhvr>
                                      <p:to>
                                        <p:strVal val="visible"/>
                                      </p:to>
                                    </p:set>
                                    <p:animEffect transition="in" filter="fade">
                                      <p:cBhvr>
                                        <p:cTn id="12" dur="500"/>
                                        <p:tgtEl>
                                          <p:spTgt spid="5122">
                                            <p:txEl>
                                              <p:pRg st="1" end="1"/>
                                            </p:txEl>
                                          </p:spTgt>
                                        </p:tgtEl>
                                      </p:cBhvr>
                                    </p:animEffect>
                                  </p:childTnLst>
                                  <p:subTnLst>
                                    <p:animClr clrSpc="rgb" dir="cw">
                                      <p:cBhvr override="childStyle">
                                        <p:cTn dur="1" fill="hold" display="0" masterRel="nextClick" afterEffect="1"/>
                                        <p:tgtEl>
                                          <p:spTgt spid="512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
                                            <p:txEl>
                                              <p:pRg st="2" end="2"/>
                                            </p:txEl>
                                          </p:spTgt>
                                        </p:tgtEl>
                                        <p:attrNameLst>
                                          <p:attrName>style.visibility</p:attrName>
                                        </p:attrNameLst>
                                      </p:cBhvr>
                                      <p:to>
                                        <p:strVal val="visible"/>
                                      </p:to>
                                    </p:set>
                                    <p:animEffect transition="in" filter="fade">
                                      <p:cBhvr>
                                        <p:cTn id="17" dur="500"/>
                                        <p:tgtEl>
                                          <p:spTgt spid="5122">
                                            <p:txEl>
                                              <p:pRg st="2" end="2"/>
                                            </p:txEl>
                                          </p:spTgt>
                                        </p:tgtEl>
                                      </p:cBhvr>
                                    </p:animEffect>
                                  </p:childTnLst>
                                  <p:subTnLst>
                                    <p:animClr clrSpc="rgb" dir="cw">
                                      <p:cBhvr override="childStyle">
                                        <p:cTn dur="1" fill="hold" display="0" masterRel="nextClick" afterEffect="1"/>
                                        <p:tgtEl>
                                          <p:spTgt spid="5122">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
                                            <p:txEl>
                                              <p:pRg st="3" end="3"/>
                                            </p:txEl>
                                          </p:spTgt>
                                        </p:tgtEl>
                                        <p:attrNameLst>
                                          <p:attrName>style.visibility</p:attrName>
                                        </p:attrNameLst>
                                      </p:cBhvr>
                                      <p:to>
                                        <p:strVal val="visible"/>
                                      </p:to>
                                    </p:set>
                                    <p:animEffect transition="in" filter="fade">
                                      <p:cBhvr>
                                        <p:cTn id="22" dur="500"/>
                                        <p:tgtEl>
                                          <p:spTgt spid="5122">
                                            <p:txEl>
                                              <p:pRg st="3" end="3"/>
                                            </p:txEl>
                                          </p:spTgt>
                                        </p:tgtEl>
                                      </p:cBhvr>
                                    </p:animEffect>
                                  </p:childTnLst>
                                  <p:subTnLst>
                                    <p:animClr clrSpc="rgb" dir="cw">
                                      <p:cBhvr override="childStyle">
                                        <p:cTn dur="1" fill="hold" display="0" masterRel="nextClick" afterEffect="1"/>
                                        <p:tgtEl>
                                          <p:spTgt spid="5122">
                                            <p:txEl>
                                              <p:pRg st="3" end="3"/>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2">
                                            <p:txEl>
                                              <p:pRg st="4" end="4"/>
                                            </p:txEl>
                                          </p:spTgt>
                                        </p:tgtEl>
                                        <p:attrNameLst>
                                          <p:attrName>style.visibility</p:attrName>
                                        </p:attrNameLst>
                                      </p:cBhvr>
                                      <p:to>
                                        <p:strVal val="visible"/>
                                      </p:to>
                                    </p:set>
                                    <p:animEffect transition="in" filter="fade">
                                      <p:cBhvr>
                                        <p:cTn id="27" dur="500"/>
                                        <p:tgtEl>
                                          <p:spTgt spid="5122">
                                            <p:txEl>
                                              <p:pRg st="4" end="4"/>
                                            </p:txEl>
                                          </p:spTgt>
                                        </p:tgtEl>
                                      </p:cBhvr>
                                    </p:animEffect>
                                  </p:childTnLst>
                                  <p:subTnLst>
                                    <p:animClr clrSpc="rgb" dir="cw">
                                      <p:cBhvr override="childStyle">
                                        <p:cTn dur="1" fill="hold" display="0" masterRel="nextClick" afterEffect="1"/>
                                        <p:tgtEl>
                                          <p:spTgt spid="5122">
                                            <p:txEl>
                                              <p:pRg st="4" end="4"/>
                                            </p:txEl>
                                          </p:spTgt>
                                        </p:tgtEl>
                                        <p:attrNameLst>
                                          <p:attrName>ppt_c</p:attrName>
                                        </p:attrNameLst>
                                      </p:cBhvr>
                                      <p:to>
                                        <a:schemeClr val="folHlink"/>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22">
                                            <p:txEl>
                                              <p:pRg st="5" end="5"/>
                                            </p:txEl>
                                          </p:spTgt>
                                        </p:tgtEl>
                                        <p:attrNameLst>
                                          <p:attrName>style.visibility</p:attrName>
                                        </p:attrNameLst>
                                      </p:cBhvr>
                                      <p:to>
                                        <p:strVal val="visible"/>
                                      </p:to>
                                    </p:set>
                                    <p:animEffect transition="in" filter="fade">
                                      <p:cBhvr>
                                        <p:cTn id="32" dur="500"/>
                                        <p:tgtEl>
                                          <p:spTgt spid="5122">
                                            <p:txEl>
                                              <p:pRg st="5" end="5"/>
                                            </p:txEl>
                                          </p:spTgt>
                                        </p:tgtEl>
                                      </p:cBhvr>
                                    </p:animEffect>
                                  </p:childTnLst>
                                  <p:subTnLst>
                                    <p:animClr clrSpc="rgb" dir="cw">
                                      <p:cBhvr override="childStyle">
                                        <p:cTn dur="1" fill="hold" display="0" masterRel="nextClick" afterEffect="1"/>
                                        <p:tgtEl>
                                          <p:spTgt spid="5122">
                                            <p:txEl>
                                              <p:pRg st="5" end="5"/>
                                            </p:txEl>
                                          </p:spTgt>
                                        </p:tgtEl>
                                        <p:attrNameLst>
                                          <p:attrName>ppt_c</p:attrName>
                                        </p:attrNameLst>
                                      </p:cBhvr>
                                      <p:to>
                                        <a:schemeClr val="folHlink"/>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22">
                                            <p:txEl>
                                              <p:pRg st="6" end="6"/>
                                            </p:txEl>
                                          </p:spTgt>
                                        </p:tgtEl>
                                        <p:attrNameLst>
                                          <p:attrName>style.visibility</p:attrName>
                                        </p:attrNameLst>
                                      </p:cBhvr>
                                      <p:to>
                                        <p:strVal val="visible"/>
                                      </p:to>
                                    </p:set>
                                    <p:animEffect transition="in" filter="fade">
                                      <p:cBhvr>
                                        <p:cTn id="37" dur="500"/>
                                        <p:tgtEl>
                                          <p:spTgt spid="5122">
                                            <p:txEl>
                                              <p:pRg st="6" end="6"/>
                                            </p:txEl>
                                          </p:spTgt>
                                        </p:tgtEl>
                                      </p:cBhvr>
                                    </p:animEffect>
                                  </p:childTnLst>
                                  <p:subTnLst>
                                    <p:animClr clrSpc="rgb" dir="cw">
                                      <p:cBhvr override="childStyle">
                                        <p:cTn dur="1" fill="hold" display="0" masterRel="nextClick" afterEffect="1"/>
                                        <p:tgtEl>
                                          <p:spTgt spid="5122">
                                            <p:txEl>
                                              <p:pRg st="6" end="6"/>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457200" y="23885"/>
            <a:ext cx="8229600" cy="966716"/>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 Role of Price</a:t>
            </a:r>
          </a:p>
        </p:txBody>
      </p:sp>
      <p:sp>
        <p:nvSpPr>
          <p:cNvPr id="5122" name="Rectangle 2"/>
          <p:cNvSpPr>
            <a:spLocks noGrp="1" noChangeArrowheads="1"/>
          </p:cNvSpPr>
          <p:nvPr>
            <p:ph type="body" idx="4294967295"/>
          </p:nvPr>
        </p:nvSpPr>
        <p:spPr>
          <a:xfrm>
            <a:off x="152400" y="983776"/>
            <a:ext cx="8839200" cy="5721823"/>
          </a:xfrm>
        </p:spPr>
        <p:txBody>
          <a:bodyPr/>
          <a:lstStyle/>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The role of market prices is to signal relative scarcity, so as to allocate resources to their best use.</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What is the “right” mix of fuel and energy types? Depends on price!</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As prices for crude oil rise, market-based alternatives become more economical, and new technologies are incentivized.</a:t>
            </a:r>
          </a:p>
          <a:p>
            <a:pPr marL="338138" indent="-338138" eaLnBrk="1" hangingPunct="1">
              <a:lnSpc>
                <a:spcPct val="9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b="1" dirty="0" smtClean="0"/>
              <a:t>The world will never run out of crude oil, although it may choose to stop using it due to price signals.</a:t>
            </a:r>
            <a:endParaRPr lang="en-US" dirty="0" smtClean="0"/>
          </a:p>
        </p:txBody>
      </p:sp>
    </p:spTree>
    <p:extLst>
      <p:ext uri="{BB962C8B-B14F-4D97-AF65-F5344CB8AC3E}">
        <p14:creationId xmlns:p14="http://schemas.microsoft.com/office/powerpoint/2010/main" val="3757298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animEffect transition="in" filter="fade">
                                      <p:cBhvr>
                                        <p:cTn id="7" dur="500"/>
                                        <p:tgtEl>
                                          <p:spTgt spid="5122">
                                            <p:txEl>
                                              <p:pRg st="0" end="0"/>
                                            </p:txEl>
                                          </p:spTgt>
                                        </p:tgtEl>
                                      </p:cBhvr>
                                    </p:animEffect>
                                  </p:childTnLst>
                                  <p:subTnLst>
                                    <p:animClr clrSpc="rgb" dir="cw">
                                      <p:cBhvr override="childStyle">
                                        <p:cTn dur="1" fill="hold" display="0" masterRel="nextClick" afterEffect="1"/>
                                        <p:tgtEl>
                                          <p:spTgt spid="512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xEl>
                                              <p:pRg st="1" end="1"/>
                                            </p:txEl>
                                          </p:spTgt>
                                        </p:tgtEl>
                                        <p:attrNameLst>
                                          <p:attrName>style.visibility</p:attrName>
                                        </p:attrNameLst>
                                      </p:cBhvr>
                                      <p:to>
                                        <p:strVal val="visible"/>
                                      </p:to>
                                    </p:set>
                                    <p:animEffect transition="in" filter="fade">
                                      <p:cBhvr>
                                        <p:cTn id="12" dur="500"/>
                                        <p:tgtEl>
                                          <p:spTgt spid="5122">
                                            <p:txEl>
                                              <p:pRg st="1" end="1"/>
                                            </p:txEl>
                                          </p:spTgt>
                                        </p:tgtEl>
                                      </p:cBhvr>
                                    </p:animEffect>
                                  </p:childTnLst>
                                  <p:subTnLst>
                                    <p:animClr clrSpc="rgb" dir="cw">
                                      <p:cBhvr override="childStyle">
                                        <p:cTn dur="1" fill="hold" display="0" masterRel="nextClick" afterEffect="1"/>
                                        <p:tgtEl>
                                          <p:spTgt spid="512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
                                            <p:txEl>
                                              <p:pRg st="2" end="2"/>
                                            </p:txEl>
                                          </p:spTgt>
                                        </p:tgtEl>
                                        <p:attrNameLst>
                                          <p:attrName>style.visibility</p:attrName>
                                        </p:attrNameLst>
                                      </p:cBhvr>
                                      <p:to>
                                        <p:strVal val="visible"/>
                                      </p:to>
                                    </p:set>
                                    <p:animEffect transition="in" filter="fade">
                                      <p:cBhvr>
                                        <p:cTn id="17" dur="500"/>
                                        <p:tgtEl>
                                          <p:spTgt spid="5122">
                                            <p:txEl>
                                              <p:pRg st="2" end="2"/>
                                            </p:txEl>
                                          </p:spTgt>
                                        </p:tgtEl>
                                      </p:cBhvr>
                                    </p:animEffect>
                                  </p:childTnLst>
                                  <p:subTnLst>
                                    <p:animClr clrSpc="rgb" dir="cw">
                                      <p:cBhvr override="childStyle">
                                        <p:cTn dur="1" fill="hold" display="0" masterRel="nextClick" afterEffect="1"/>
                                        <p:tgtEl>
                                          <p:spTgt spid="5122">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
                                            <p:txEl>
                                              <p:pRg st="3" end="3"/>
                                            </p:txEl>
                                          </p:spTgt>
                                        </p:tgtEl>
                                        <p:attrNameLst>
                                          <p:attrName>style.visibility</p:attrName>
                                        </p:attrNameLst>
                                      </p:cBhvr>
                                      <p:to>
                                        <p:strVal val="visible"/>
                                      </p:to>
                                    </p:set>
                                    <p:animEffect transition="in" filter="fade">
                                      <p:cBhvr>
                                        <p:cTn id="22" dur="500"/>
                                        <p:tgtEl>
                                          <p:spTgt spid="5122">
                                            <p:txEl>
                                              <p:pRg st="3" end="3"/>
                                            </p:txEl>
                                          </p:spTgt>
                                        </p:tgtEl>
                                      </p:cBhvr>
                                    </p:animEffect>
                                  </p:childTnLst>
                                  <p:subTnLst>
                                    <p:animClr clrSpc="rgb" dir="cw">
                                      <p:cBhvr override="childStyle">
                                        <p:cTn dur="1" fill="hold" display="0" masterRel="nextClick" afterEffect="1"/>
                                        <p:tgtEl>
                                          <p:spTgt spid="5122">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4838" cy="685800"/>
          </a:xfrm>
        </p:spPr>
        <p:txBody>
          <a:bodyPr/>
          <a:lstStyle/>
          <a:p>
            <a:r>
              <a:rPr lang="en-US" dirty="0" smtClean="0"/>
              <a:t>Reason v. Emotion</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14028"/>
            <a:ext cx="9144000" cy="5743972"/>
          </a:xfrm>
        </p:spPr>
      </p:pic>
    </p:spTree>
    <p:extLst>
      <p:ext uri="{BB962C8B-B14F-4D97-AF65-F5344CB8AC3E}">
        <p14:creationId xmlns:p14="http://schemas.microsoft.com/office/powerpoint/2010/main" val="23567558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76200" y="1"/>
            <a:ext cx="9067800" cy="914400"/>
          </a:xfrm>
        </p:spPr>
        <p:txBody>
          <a:bodyPr/>
          <a:lstStyle/>
          <a:p>
            <a:pPr eaLnBrk="1" hangingPunct="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smtClean="0"/>
              <a:t>Theory of Externalities</a:t>
            </a:r>
          </a:p>
        </p:txBody>
      </p:sp>
      <p:sp>
        <p:nvSpPr>
          <p:cNvPr id="35842" name="Rectangle 2"/>
          <p:cNvSpPr>
            <a:spLocks noGrp="1" noChangeArrowheads="1"/>
          </p:cNvSpPr>
          <p:nvPr>
            <p:ph type="body" idx="4294967295"/>
          </p:nvPr>
        </p:nvSpPr>
        <p:spPr>
          <a:xfrm>
            <a:off x="76200" y="914401"/>
            <a:ext cx="8839200" cy="5791199"/>
          </a:xfrm>
        </p:spPr>
        <p:txBody>
          <a:bodyPr/>
          <a:lstStyle/>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What if market prices do not fully capture the simultaneous satisfaction of consumers’ values and producers’ cost?</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When the act of production or consumption imposes costs outside the market -- costs that are not borne by producers or consumers but by non-participants in that market – then market price does not capture those “External Costs”.</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Too many resources are allocated to that market. “</a:t>
            </a:r>
            <a:r>
              <a:rPr lang="en-US" sz="2800" b="1" u="sng" dirty="0" smtClean="0"/>
              <a:t>Market Failure</a:t>
            </a:r>
            <a:r>
              <a:rPr lang="en-US" sz="2800" b="1" dirty="0" smtClean="0"/>
              <a:t>”</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Calls for government interference – corrective taxes and subsidies. </a:t>
            </a:r>
          </a:p>
          <a:p>
            <a:pPr marL="338138" indent="-338138" eaLnBrk="1" hangingPunct="1">
              <a:lnSpc>
                <a:spcPct val="80000"/>
              </a:lnSpc>
              <a:spcBef>
                <a:spcPts val="700"/>
              </a:spcBef>
              <a:buClr>
                <a:srgbClr val="EEC85E"/>
              </a:buClr>
              <a:buSzPct val="70000"/>
              <a:buFont typeface="Wingdings" charset="2"/>
              <a:buChar char=""/>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defRPr/>
            </a:pPr>
            <a:r>
              <a:rPr lang="en-US" sz="2800" b="1" dirty="0" smtClean="0"/>
              <a:t>Tax external costs and subsidize alternatives</a:t>
            </a:r>
          </a:p>
        </p:txBody>
      </p:sp>
    </p:spTree>
    <p:extLst>
      <p:ext uri="{BB962C8B-B14F-4D97-AF65-F5344CB8AC3E}">
        <p14:creationId xmlns:p14="http://schemas.microsoft.com/office/powerpoint/2010/main" val="6582617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Effect transition="in" filter="fade">
                                      <p:cBhvr>
                                        <p:cTn id="7" dur="500"/>
                                        <p:tgtEl>
                                          <p:spTgt spid="35842">
                                            <p:txEl>
                                              <p:pRg st="0" end="0"/>
                                            </p:txEl>
                                          </p:spTgt>
                                        </p:tgtEl>
                                      </p:cBhvr>
                                    </p:animEffect>
                                  </p:childTnLst>
                                  <p:subTnLst>
                                    <p:animClr clrSpc="rgb" dir="cw">
                                      <p:cBhvr override="childStyle">
                                        <p:cTn dur="1" fill="hold" display="0" masterRel="nextClick" afterEffect="1"/>
                                        <p:tgtEl>
                                          <p:spTgt spid="35842">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2">
                                            <p:txEl>
                                              <p:pRg st="1" end="1"/>
                                            </p:txEl>
                                          </p:spTgt>
                                        </p:tgtEl>
                                        <p:attrNameLst>
                                          <p:attrName>style.visibility</p:attrName>
                                        </p:attrNameLst>
                                      </p:cBhvr>
                                      <p:to>
                                        <p:strVal val="visible"/>
                                      </p:to>
                                    </p:set>
                                    <p:animEffect transition="in" filter="fade">
                                      <p:cBhvr>
                                        <p:cTn id="12" dur="500"/>
                                        <p:tgtEl>
                                          <p:spTgt spid="35842">
                                            <p:txEl>
                                              <p:pRg st="1" end="1"/>
                                            </p:txEl>
                                          </p:spTgt>
                                        </p:tgtEl>
                                      </p:cBhvr>
                                    </p:animEffect>
                                  </p:childTnLst>
                                  <p:subTnLst>
                                    <p:animClr clrSpc="rgb" dir="cw">
                                      <p:cBhvr override="childStyle">
                                        <p:cTn dur="1" fill="hold" display="0" masterRel="nextClick" afterEffect="1"/>
                                        <p:tgtEl>
                                          <p:spTgt spid="35842">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2">
                                            <p:txEl>
                                              <p:pRg st="2" end="2"/>
                                            </p:txEl>
                                          </p:spTgt>
                                        </p:tgtEl>
                                        <p:attrNameLst>
                                          <p:attrName>style.visibility</p:attrName>
                                        </p:attrNameLst>
                                      </p:cBhvr>
                                      <p:to>
                                        <p:strVal val="visible"/>
                                      </p:to>
                                    </p:set>
                                    <p:animEffect transition="in" filter="fade">
                                      <p:cBhvr>
                                        <p:cTn id="17" dur="500"/>
                                        <p:tgtEl>
                                          <p:spTgt spid="35842">
                                            <p:txEl>
                                              <p:pRg st="2" end="2"/>
                                            </p:txEl>
                                          </p:spTgt>
                                        </p:tgtEl>
                                      </p:cBhvr>
                                    </p:animEffect>
                                  </p:childTnLst>
                                  <p:subTnLst>
                                    <p:animClr clrSpc="rgb" dir="cw">
                                      <p:cBhvr override="childStyle">
                                        <p:cTn dur="1" fill="hold" display="0" masterRel="nextClick" afterEffect="1"/>
                                        <p:tgtEl>
                                          <p:spTgt spid="35842">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2">
                                            <p:txEl>
                                              <p:pRg st="3" end="3"/>
                                            </p:txEl>
                                          </p:spTgt>
                                        </p:tgtEl>
                                        <p:attrNameLst>
                                          <p:attrName>style.visibility</p:attrName>
                                        </p:attrNameLst>
                                      </p:cBhvr>
                                      <p:to>
                                        <p:strVal val="visible"/>
                                      </p:to>
                                    </p:set>
                                    <p:animEffect transition="in" filter="fade">
                                      <p:cBhvr>
                                        <p:cTn id="22" dur="500"/>
                                        <p:tgtEl>
                                          <p:spTgt spid="35842">
                                            <p:txEl>
                                              <p:pRg st="3" end="3"/>
                                            </p:txEl>
                                          </p:spTgt>
                                        </p:tgtEl>
                                      </p:cBhvr>
                                    </p:animEffect>
                                  </p:childTnLst>
                                  <p:subTnLst>
                                    <p:animClr clrSpc="rgb" dir="cw">
                                      <p:cBhvr override="childStyle">
                                        <p:cTn dur="1" fill="hold" display="0" masterRel="nextClick" afterEffect="1"/>
                                        <p:tgtEl>
                                          <p:spTgt spid="35842">
                                            <p:txEl>
                                              <p:pRg st="3" end="3"/>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842">
                                            <p:txEl>
                                              <p:pRg st="4" end="4"/>
                                            </p:txEl>
                                          </p:spTgt>
                                        </p:tgtEl>
                                        <p:attrNameLst>
                                          <p:attrName>style.visibility</p:attrName>
                                        </p:attrNameLst>
                                      </p:cBhvr>
                                      <p:to>
                                        <p:strVal val="visible"/>
                                      </p:to>
                                    </p:set>
                                    <p:animEffect transition="in" filter="fade">
                                      <p:cBhvr>
                                        <p:cTn id="27" dur="500"/>
                                        <p:tgtEl>
                                          <p:spTgt spid="35842">
                                            <p:txEl>
                                              <p:pRg st="4" end="4"/>
                                            </p:txEl>
                                          </p:spTgt>
                                        </p:tgtEl>
                                      </p:cBhvr>
                                    </p:animEffect>
                                  </p:childTnLst>
                                  <p:subTnLst>
                                    <p:animClr clrSpc="rgb" dir="cw">
                                      <p:cBhvr override="childStyle">
                                        <p:cTn dur="1" fill="hold" display="0" masterRel="nextClick" afterEffect="1"/>
                                        <p:tgtEl>
                                          <p:spTgt spid="35842">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3568</TotalTime>
  <Words>1454</Words>
  <Application>Microsoft Office PowerPoint</Application>
  <PresentationFormat>On-screen Show (4:3)</PresentationFormat>
  <Paragraphs>151</Paragraphs>
  <Slides>29</Slides>
  <Notes>29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MS Gothic</vt:lpstr>
      <vt:lpstr>Arial</vt:lpstr>
      <vt:lpstr>Times New Roman</vt:lpstr>
      <vt:lpstr>Verdana</vt:lpstr>
      <vt:lpstr>Wingdings</vt:lpstr>
      <vt:lpstr>Office Theme</vt:lpstr>
      <vt:lpstr>1_Office Theme</vt:lpstr>
      <vt:lpstr>Renewable Energy: A Scientific and Economic Analysis</vt:lpstr>
      <vt:lpstr>All-Encompassing Science of Human Action</vt:lpstr>
      <vt:lpstr>Why The Bastiat Society?</vt:lpstr>
      <vt:lpstr>Poverty, Inc. (Acton Institute for the Study of Religion and Liberty) </vt:lpstr>
      <vt:lpstr>“Renewable” Energy?</vt:lpstr>
      <vt:lpstr>“Renewable” Fuels</vt:lpstr>
      <vt:lpstr>The Role of Price</vt:lpstr>
      <vt:lpstr>Reason v. Emotion</vt:lpstr>
      <vt:lpstr>Theory of Externalities</vt:lpstr>
      <vt:lpstr>Solar</vt:lpstr>
      <vt:lpstr>Wind</vt:lpstr>
      <vt:lpstr>Bio-fuels</vt:lpstr>
      <vt:lpstr>Biofuel Production Crowds Out Food Production</vt:lpstr>
      <vt:lpstr>Biofuel Impact</vt:lpstr>
      <vt:lpstr>Alex Epstein</vt:lpstr>
      <vt:lpstr>Why Continue With Renewables?</vt:lpstr>
      <vt:lpstr>Reason v. Emotion</vt:lpstr>
      <vt:lpstr>The Truth About Renewables v Fossil Fuel is Getting Out</vt:lpstr>
      <vt:lpstr>The Truth About Renewables v Fossil Fuel is Getting Out</vt:lpstr>
      <vt:lpstr>Independence Institute Center for Energy Policy</vt:lpstr>
      <vt:lpstr>Cost of Colorado Mandate to Colorado Electricity Customers</vt:lpstr>
      <vt:lpstr>Alex Epstein</vt:lpstr>
      <vt:lpstr>Reason v. Emotion</vt:lpstr>
      <vt:lpstr>Alex Epstein</vt:lpstr>
      <vt:lpstr>You can’t make this stuff up</vt:lpstr>
      <vt:lpstr>The Pretense of Knowledge</vt:lpstr>
      <vt:lpstr>Seen Benefits, Hidden Costs</vt:lpstr>
      <vt:lpstr>Politically Inevitable</vt:lpstr>
      <vt:lpstr>The End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Moral Basis of Capitalism</dc:title>
  <dc:creator>Paul</dc:creator>
  <cp:lastModifiedBy>Paul Prentice</cp:lastModifiedBy>
  <cp:revision>359</cp:revision>
  <cp:lastPrinted>2016-05-03T03:34:33Z</cp:lastPrinted>
  <dcterms:created xsi:type="dcterms:W3CDTF">2009-09-26T02:06:28Z</dcterms:created>
  <dcterms:modified xsi:type="dcterms:W3CDTF">2016-05-04T15:01:16Z</dcterms:modified>
</cp:coreProperties>
</file>