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32"/>
  </p:notesMasterIdLst>
  <p:handoutMasterIdLst>
    <p:handoutMasterId r:id="rId33"/>
  </p:handoutMasterIdLst>
  <p:sldIdLst>
    <p:sldId id="256" r:id="rId3"/>
    <p:sldId id="303" r:id="rId4"/>
    <p:sldId id="312" r:id="rId5"/>
    <p:sldId id="309" r:id="rId6"/>
    <p:sldId id="310" r:id="rId7"/>
    <p:sldId id="320" r:id="rId8"/>
    <p:sldId id="321" r:id="rId9"/>
    <p:sldId id="302" r:id="rId10"/>
    <p:sldId id="305" r:id="rId11"/>
    <p:sldId id="325" r:id="rId12"/>
    <p:sldId id="323" r:id="rId13"/>
    <p:sldId id="324" r:id="rId14"/>
    <p:sldId id="326" r:id="rId15"/>
    <p:sldId id="327" r:id="rId16"/>
    <p:sldId id="336" r:id="rId17"/>
    <p:sldId id="328" r:id="rId18"/>
    <p:sldId id="329" r:id="rId19"/>
    <p:sldId id="330" r:id="rId20"/>
    <p:sldId id="339" r:id="rId21"/>
    <p:sldId id="342" r:id="rId22"/>
    <p:sldId id="332" r:id="rId23"/>
    <p:sldId id="337" r:id="rId24"/>
    <p:sldId id="338" r:id="rId25"/>
    <p:sldId id="341" r:id="rId26"/>
    <p:sldId id="322" r:id="rId27"/>
    <p:sldId id="333" r:id="rId28"/>
    <p:sldId id="343" r:id="rId29"/>
    <p:sldId id="313" r:id="rId30"/>
    <p:sldId id="293" r:id="rId31"/>
  </p:sldIdLst>
  <p:sldSz cx="9144000" cy="6858000" type="screen4x3"/>
  <p:notesSz cx="6858000" cy="9212263"/>
  <p:defaultTextStyle>
    <a:defPPr>
      <a:defRPr lang="en-GB"/>
    </a:defPPr>
    <a:lvl1pPr algn="l" defTabSz="457200" rtl="0" eaLnBrk="0" fontAlgn="base" hangingPunct="0">
      <a:spcBef>
        <a:spcPct val="0"/>
      </a:spcBef>
      <a:spcAft>
        <a:spcPct val="0"/>
      </a:spcAft>
      <a:buClr>
        <a:srgbClr val="000000"/>
      </a:buClr>
      <a:buSzPct val="100000"/>
      <a:buFont typeface="Times New Roman" pitchFamily="16" charset="0"/>
      <a:defRPr kern="1200">
        <a:solidFill>
          <a:schemeClr val="bg1"/>
        </a:solidFill>
        <a:latin typeface="Arial" charset="0"/>
        <a:ea typeface="MS Gothic" charset="-128"/>
        <a:cs typeface="+mn-cs"/>
      </a:defRPr>
    </a:lvl1pPr>
    <a:lvl2pPr marL="742950" indent="-285750" algn="l" defTabSz="457200" rtl="0" eaLnBrk="0" fontAlgn="base" hangingPunct="0">
      <a:spcBef>
        <a:spcPct val="0"/>
      </a:spcBef>
      <a:spcAft>
        <a:spcPct val="0"/>
      </a:spcAft>
      <a:buClr>
        <a:srgbClr val="000000"/>
      </a:buClr>
      <a:buSzPct val="100000"/>
      <a:buFont typeface="Times New Roman" pitchFamily="16" charset="0"/>
      <a:defRPr kern="1200">
        <a:solidFill>
          <a:schemeClr val="bg1"/>
        </a:solidFill>
        <a:latin typeface="Arial" charset="0"/>
        <a:ea typeface="MS Gothic" charset="-128"/>
        <a:cs typeface="+mn-cs"/>
      </a:defRPr>
    </a:lvl2pPr>
    <a:lvl3pPr marL="1143000" indent="-228600" algn="l" defTabSz="457200" rtl="0" eaLnBrk="0" fontAlgn="base" hangingPunct="0">
      <a:spcBef>
        <a:spcPct val="0"/>
      </a:spcBef>
      <a:spcAft>
        <a:spcPct val="0"/>
      </a:spcAft>
      <a:buClr>
        <a:srgbClr val="000000"/>
      </a:buClr>
      <a:buSzPct val="100000"/>
      <a:buFont typeface="Times New Roman" pitchFamily="16" charset="0"/>
      <a:defRPr kern="1200">
        <a:solidFill>
          <a:schemeClr val="bg1"/>
        </a:solidFill>
        <a:latin typeface="Arial" charset="0"/>
        <a:ea typeface="MS Gothic" charset="-128"/>
        <a:cs typeface="+mn-cs"/>
      </a:defRPr>
    </a:lvl3pPr>
    <a:lvl4pPr marL="1600200" indent="-228600" algn="l" defTabSz="457200" rtl="0" eaLnBrk="0" fontAlgn="base" hangingPunct="0">
      <a:spcBef>
        <a:spcPct val="0"/>
      </a:spcBef>
      <a:spcAft>
        <a:spcPct val="0"/>
      </a:spcAft>
      <a:buClr>
        <a:srgbClr val="000000"/>
      </a:buClr>
      <a:buSzPct val="100000"/>
      <a:buFont typeface="Times New Roman" pitchFamily="16" charset="0"/>
      <a:defRPr kern="1200">
        <a:solidFill>
          <a:schemeClr val="bg1"/>
        </a:solidFill>
        <a:latin typeface="Arial" charset="0"/>
        <a:ea typeface="MS Gothic" charset="-128"/>
        <a:cs typeface="+mn-cs"/>
      </a:defRPr>
    </a:lvl4pPr>
    <a:lvl5pPr marL="2057400" indent="-228600" algn="l" defTabSz="457200" rtl="0" eaLnBrk="0" fontAlgn="base" hangingPunct="0">
      <a:spcBef>
        <a:spcPct val="0"/>
      </a:spcBef>
      <a:spcAft>
        <a:spcPct val="0"/>
      </a:spcAft>
      <a:buClr>
        <a:srgbClr val="000000"/>
      </a:buClr>
      <a:buSzPct val="100000"/>
      <a:buFont typeface="Times New Roman" pitchFamily="16" charset="0"/>
      <a:defRPr kern="1200">
        <a:solidFill>
          <a:schemeClr val="bg1"/>
        </a:solidFill>
        <a:latin typeface="Arial" charset="0"/>
        <a:ea typeface="MS Gothic" charset="-128"/>
        <a:cs typeface="+mn-cs"/>
      </a:defRPr>
    </a:lvl5pPr>
    <a:lvl6pPr marL="2286000" algn="l" defTabSz="914400" rtl="0" eaLnBrk="1" latinLnBrk="0" hangingPunct="1">
      <a:defRPr kern="1200">
        <a:solidFill>
          <a:schemeClr val="bg1"/>
        </a:solidFill>
        <a:latin typeface="Arial" charset="0"/>
        <a:ea typeface="MS Gothic" charset="-128"/>
        <a:cs typeface="+mn-cs"/>
      </a:defRPr>
    </a:lvl6pPr>
    <a:lvl7pPr marL="2743200" algn="l" defTabSz="914400" rtl="0" eaLnBrk="1" latinLnBrk="0" hangingPunct="1">
      <a:defRPr kern="1200">
        <a:solidFill>
          <a:schemeClr val="bg1"/>
        </a:solidFill>
        <a:latin typeface="Arial" charset="0"/>
        <a:ea typeface="MS Gothic" charset="-128"/>
        <a:cs typeface="+mn-cs"/>
      </a:defRPr>
    </a:lvl7pPr>
    <a:lvl8pPr marL="3200400" algn="l" defTabSz="914400" rtl="0" eaLnBrk="1" latinLnBrk="0" hangingPunct="1">
      <a:defRPr kern="1200">
        <a:solidFill>
          <a:schemeClr val="bg1"/>
        </a:solidFill>
        <a:latin typeface="Arial" charset="0"/>
        <a:ea typeface="MS Gothic" charset="-128"/>
        <a:cs typeface="+mn-cs"/>
      </a:defRPr>
    </a:lvl8pPr>
    <a:lvl9pPr marL="3657600" algn="l" defTabSz="914400" rtl="0" eaLnBrk="1" latinLnBrk="0" hangingPunct="1">
      <a:defRPr kern="1200">
        <a:solidFill>
          <a:schemeClr val="bg1"/>
        </a:solidFill>
        <a:latin typeface="Arial" charset="0"/>
        <a:ea typeface="MS 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1"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867" autoAdjust="0"/>
  </p:normalViewPr>
  <p:slideViewPr>
    <p:cSldViewPr>
      <p:cViewPr varScale="1">
        <p:scale>
          <a:sx n="62" d="100"/>
          <a:sy n="62" d="100"/>
        </p:scale>
        <p:origin x="1596" y="4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921"/>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069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0694"/>
          </a:xfrm>
          <a:prstGeom prst="rect">
            <a:avLst/>
          </a:prstGeom>
        </p:spPr>
        <p:txBody>
          <a:bodyPr vert="horz" lIns="91440" tIns="45720" rIns="91440" bIns="45720" rtlCol="0"/>
          <a:lstStyle>
            <a:lvl1pPr algn="r">
              <a:defRPr sz="1200"/>
            </a:lvl1pPr>
          </a:lstStyle>
          <a:p>
            <a:fld id="{4B3AEEB1-E070-4064-A206-E68E03E0C449}" type="datetimeFigureOut">
              <a:rPr lang="en-US" smtClean="0"/>
              <a:t>5/4/2016</a:t>
            </a:fld>
            <a:endParaRPr lang="en-US"/>
          </a:p>
        </p:txBody>
      </p:sp>
      <p:sp>
        <p:nvSpPr>
          <p:cNvPr id="4" name="Footer Placeholder 3"/>
          <p:cNvSpPr>
            <a:spLocks noGrp="1"/>
          </p:cNvSpPr>
          <p:nvPr>
            <p:ph type="ftr" sz="quarter" idx="2"/>
          </p:nvPr>
        </p:nvSpPr>
        <p:spPr>
          <a:xfrm>
            <a:off x="0" y="8749959"/>
            <a:ext cx="2971800" cy="46069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749959"/>
            <a:ext cx="2971800" cy="460694"/>
          </a:xfrm>
          <a:prstGeom prst="rect">
            <a:avLst/>
          </a:prstGeom>
        </p:spPr>
        <p:txBody>
          <a:bodyPr vert="horz" lIns="91440" tIns="45720" rIns="91440" bIns="45720" rtlCol="0" anchor="b"/>
          <a:lstStyle>
            <a:lvl1pPr algn="r">
              <a:defRPr sz="1200"/>
            </a:lvl1pPr>
          </a:lstStyle>
          <a:p>
            <a:fld id="{AAC9A6C2-C3D0-48F4-84A4-2BCF20CC27A2}" type="slidenum">
              <a:rPr lang="en-US" smtClean="0"/>
              <a:t>‹#›</a:t>
            </a:fld>
            <a:endParaRPr lang="en-US"/>
          </a:p>
        </p:txBody>
      </p:sp>
    </p:spTree>
    <p:extLst>
      <p:ext uri="{BB962C8B-B14F-4D97-AF65-F5344CB8AC3E}">
        <p14:creationId xmlns:p14="http://schemas.microsoft.com/office/powerpoint/2010/main" val="21579568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1"/>
            <a:ext cx="6858000" cy="9212263"/>
          </a:xfrm>
          <a:prstGeom prst="roundRect">
            <a:avLst>
              <a:gd name="adj" fmla="val 23"/>
            </a:avLst>
          </a:prstGeom>
          <a:solidFill>
            <a:srgbClr val="FFFFFF"/>
          </a:solidFill>
          <a:ln w="9360">
            <a:noFill/>
            <a:miter lim="800000"/>
            <a:headEnd/>
            <a:tailEnd/>
          </a:ln>
          <a:effectLst/>
        </p:spPr>
        <p:txBody>
          <a:bodyPr wrap="none" anchor="ctr"/>
          <a:lstStyle/>
          <a:p>
            <a:pPr>
              <a:defRPr/>
            </a:pPr>
            <a:endParaRPr lang="en-US"/>
          </a:p>
        </p:txBody>
      </p:sp>
      <p:sp>
        <p:nvSpPr>
          <p:cNvPr id="3074" name="AutoShape 2"/>
          <p:cNvSpPr>
            <a:spLocks noChangeArrowheads="1"/>
          </p:cNvSpPr>
          <p:nvPr/>
        </p:nvSpPr>
        <p:spPr bwMode="auto">
          <a:xfrm>
            <a:off x="0" y="1"/>
            <a:ext cx="6858000" cy="9212263"/>
          </a:xfrm>
          <a:prstGeom prst="roundRect">
            <a:avLst>
              <a:gd name="adj" fmla="val 23"/>
            </a:avLst>
          </a:prstGeom>
          <a:solidFill>
            <a:srgbClr val="FFFFFF"/>
          </a:solidFill>
          <a:ln w="9525">
            <a:noFill/>
            <a:round/>
            <a:headEnd/>
            <a:tailEnd/>
          </a:ln>
          <a:effectLst/>
        </p:spPr>
        <p:txBody>
          <a:bodyPr wrap="none" anchor="ctr"/>
          <a:lstStyle/>
          <a:p>
            <a:pPr>
              <a:defRPr/>
            </a:pPr>
            <a:endParaRPr lang="en-US"/>
          </a:p>
        </p:txBody>
      </p:sp>
      <p:sp>
        <p:nvSpPr>
          <p:cNvPr id="36868" name="Rectangle 3"/>
          <p:cNvSpPr>
            <a:spLocks noGrp="1" noRot="1" noChangeAspect="1" noChangeArrowheads="1"/>
          </p:cNvSpPr>
          <p:nvPr>
            <p:ph type="sldImg"/>
          </p:nvPr>
        </p:nvSpPr>
        <p:spPr bwMode="auto">
          <a:xfrm>
            <a:off x="-14344650" y="-11971338"/>
            <a:ext cx="16886238" cy="12666663"/>
          </a:xfrm>
          <a:prstGeom prst="rect">
            <a:avLst/>
          </a:prstGeom>
          <a:noFill/>
          <a:ln w="9525">
            <a:noFill/>
            <a:round/>
            <a:headEnd/>
            <a:tailEnd/>
          </a:ln>
        </p:spPr>
      </p:sp>
      <p:sp>
        <p:nvSpPr>
          <p:cNvPr id="3076" name="Rectangle 4"/>
          <p:cNvSpPr>
            <a:spLocks noGrp="1" noChangeArrowheads="1"/>
          </p:cNvSpPr>
          <p:nvPr>
            <p:ph type="body"/>
          </p:nvPr>
        </p:nvSpPr>
        <p:spPr bwMode="auto">
          <a:xfrm>
            <a:off x="685800" y="4374981"/>
            <a:ext cx="5481638" cy="41398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Tree>
    <p:extLst>
      <p:ext uri="{BB962C8B-B14F-4D97-AF65-F5344CB8AC3E}">
        <p14:creationId xmlns:p14="http://schemas.microsoft.com/office/powerpoint/2010/main" val="3596790987"/>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7891"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3458775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17946979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dirty="0" smtClean="0"/>
          </a:p>
        </p:txBody>
      </p:sp>
    </p:spTree>
    <p:extLst>
      <p:ext uri="{BB962C8B-B14F-4D97-AF65-F5344CB8AC3E}">
        <p14:creationId xmlns:p14="http://schemas.microsoft.com/office/powerpoint/2010/main" val="40311936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30541510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22320069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32082990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22504800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10337501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44650" y="-11971338"/>
            <a:ext cx="16887825" cy="12666663"/>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269741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14396948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3223321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891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1456920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24986944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3576402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25278742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44650" y="-11971338"/>
            <a:ext cx="16887825" cy="12666663"/>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419707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169940667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5034448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23004957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319444229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8450328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70659"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3168485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963379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891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3329530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891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594513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891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402579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891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1356918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344650" y="-11971338"/>
            <a:ext cx="16887825" cy="12666663"/>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0116056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Text Box 1"/>
          <p:cNvSpPr txBox="1">
            <a:spLocks noChangeArrowheads="1"/>
          </p:cNvSpPr>
          <p:nvPr/>
        </p:nvSpPr>
        <p:spPr bwMode="auto">
          <a:xfrm>
            <a:off x="2143125" y="699096"/>
            <a:ext cx="2571750" cy="3453591"/>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69635" name="Rectangle 2"/>
          <p:cNvSpPr txBox="1">
            <a:spLocks noGrp="1" noChangeArrowheads="1"/>
          </p:cNvSpPr>
          <p:nvPr>
            <p:ph type="body"/>
          </p:nvPr>
        </p:nvSpPr>
        <p:spPr>
          <a:xfrm>
            <a:off x="685802" y="4374981"/>
            <a:ext cx="5483225" cy="4141411"/>
          </a:xfrm>
          <a:noFill/>
          <a:ln/>
        </p:spPr>
        <p:txBody>
          <a:bodyPr wrap="none" anchor="ctr"/>
          <a:lstStyle/>
          <a:p>
            <a:endParaRPr lang="en-US" smtClean="0"/>
          </a:p>
        </p:txBody>
      </p:sp>
    </p:spTree>
    <p:extLst>
      <p:ext uri="{BB962C8B-B14F-4D97-AF65-F5344CB8AC3E}">
        <p14:creationId xmlns:p14="http://schemas.microsoft.com/office/powerpoint/2010/main" val="34940075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7EC89247-268C-4984-B9F4-6DAD30D36EE4}" type="slidenum">
              <a:rPr lang="en-US"/>
              <a:pPr>
                <a:defRPr/>
              </a:pPr>
              <a:t>‹#›</a:t>
            </a:fld>
            <a:endParaRPr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3930B587-025E-42EC-AEF5-D5E75D61B8E1}" type="slidenum">
              <a:rPr lang="en-US"/>
              <a:pPr>
                <a:defRPr/>
              </a:pPr>
              <a:t>‹#›</a:t>
            </a:fld>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277813"/>
            <a:ext cx="2055813" cy="58483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6625" cy="5848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B72A0CF1-552D-4278-BB0D-9FC0073A958D}" type="slidenum">
              <a:rPr lang="en-US"/>
              <a:pPr>
                <a:defRPr/>
              </a:pPr>
              <a:t>‹#›</a:t>
            </a:fld>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588E60C4-9DE8-4C6E-83F2-EF13ABD9B250}" type="slidenum">
              <a:rPr lang="en-US"/>
              <a:pPr>
                <a:defRPr/>
              </a:pPr>
              <a:t>‹#›</a:t>
            </a:fld>
            <a:endParaRPr 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C72D2C6E-C2E9-4D59-9AD6-F19CB043AEFA}" type="slidenum">
              <a:rPr lang="en-US"/>
              <a:pPr>
                <a:defRPr/>
              </a:pPr>
              <a:t>‹#›</a:t>
            </a:fld>
            <a:endParaRPr lang="en-U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8159C415-AAEA-4394-B9D0-B75FCE738258}" type="slidenum">
              <a:rPr lang="en-US"/>
              <a:pPr>
                <a:defRPr/>
              </a:pPr>
              <a:t>‹#›</a:t>
            </a:fld>
            <a:endParaRPr lang="en-US"/>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4963"/>
            <a:ext cx="4035425"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604963"/>
            <a:ext cx="4037013" cy="4521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2123680D-E5F3-47F8-8F99-938C99345553}" type="slidenum">
              <a:rPr lang="en-US"/>
              <a:pPr>
                <a:defRPr/>
              </a:pPr>
              <a:t>‹#›</a:t>
            </a:fld>
            <a:endParaRPr lang="en-U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8"/>
          <p:cNvSpPr>
            <a:spLocks noGrp="1" noChangeArrowheads="1"/>
          </p:cNvSpPr>
          <p:nvPr>
            <p:ph type="dt" idx="10"/>
          </p:nvPr>
        </p:nvSpPr>
        <p:spPr>
          <a:ln/>
        </p:spPr>
        <p:txBody>
          <a:bodyPr/>
          <a:lstStyle>
            <a:lvl1pPr>
              <a:defRPr/>
            </a:lvl1pPr>
          </a:lstStyle>
          <a:p>
            <a:pPr>
              <a:defRPr/>
            </a:pPr>
            <a:endParaRPr lang="en-US"/>
          </a:p>
        </p:txBody>
      </p:sp>
      <p:sp>
        <p:nvSpPr>
          <p:cNvPr id="8" name="Rectangle 19"/>
          <p:cNvSpPr>
            <a:spLocks noGrp="1" noChangeArrowheads="1"/>
          </p:cNvSpPr>
          <p:nvPr>
            <p:ph type="ftr" idx="11"/>
          </p:nvPr>
        </p:nvSpPr>
        <p:spPr>
          <a:ln/>
        </p:spPr>
        <p:txBody>
          <a:bodyPr/>
          <a:lstStyle>
            <a:lvl1pPr>
              <a:defRPr/>
            </a:lvl1pPr>
          </a:lstStyle>
          <a:p>
            <a:pPr>
              <a:defRPr/>
            </a:pPr>
            <a:endParaRPr lang="en-US"/>
          </a:p>
        </p:txBody>
      </p:sp>
      <p:sp>
        <p:nvSpPr>
          <p:cNvPr id="9" name="Rectangle 20"/>
          <p:cNvSpPr>
            <a:spLocks noGrp="1" noChangeArrowheads="1"/>
          </p:cNvSpPr>
          <p:nvPr>
            <p:ph type="sldNum" idx="12"/>
          </p:nvPr>
        </p:nvSpPr>
        <p:spPr>
          <a:ln/>
        </p:spPr>
        <p:txBody>
          <a:bodyPr/>
          <a:lstStyle>
            <a:lvl1pPr>
              <a:defRPr/>
            </a:lvl1pPr>
          </a:lstStyle>
          <a:p>
            <a:pPr>
              <a:defRPr/>
            </a:pPr>
            <a:fld id="{CF858C1D-1481-4C4E-B4A7-C3689612F4E6}" type="slidenum">
              <a:rPr lang="en-US"/>
              <a:pPr>
                <a:defRPr/>
              </a:pPr>
              <a:t>‹#›</a:t>
            </a:fld>
            <a:endParaRPr lang="en-U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8"/>
          <p:cNvSpPr>
            <a:spLocks noGrp="1" noChangeArrowheads="1"/>
          </p:cNvSpPr>
          <p:nvPr>
            <p:ph type="dt" idx="10"/>
          </p:nvPr>
        </p:nvSpPr>
        <p:spPr>
          <a:ln/>
        </p:spPr>
        <p:txBody>
          <a:bodyPr/>
          <a:lstStyle>
            <a:lvl1pPr>
              <a:defRPr/>
            </a:lvl1pPr>
          </a:lstStyle>
          <a:p>
            <a:pPr>
              <a:defRPr/>
            </a:pPr>
            <a:endParaRPr lang="en-US"/>
          </a:p>
        </p:txBody>
      </p:sp>
      <p:sp>
        <p:nvSpPr>
          <p:cNvPr id="4" name="Rectangle 19"/>
          <p:cNvSpPr>
            <a:spLocks noGrp="1" noChangeArrowheads="1"/>
          </p:cNvSpPr>
          <p:nvPr>
            <p:ph type="ftr" idx="11"/>
          </p:nvPr>
        </p:nvSpPr>
        <p:spPr>
          <a:ln/>
        </p:spPr>
        <p:txBody>
          <a:bodyPr/>
          <a:lstStyle>
            <a:lvl1pPr>
              <a:defRPr/>
            </a:lvl1pPr>
          </a:lstStyle>
          <a:p>
            <a:pPr>
              <a:defRPr/>
            </a:pPr>
            <a:endParaRPr lang="en-US"/>
          </a:p>
        </p:txBody>
      </p:sp>
      <p:sp>
        <p:nvSpPr>
          <p:cNvPr id="5" name="Rectangle 20"/>
          <p:cNvSpPr>
            <a:spLocks noGrp="1" noChangeArrowheads="1"/>
          </p:cNvSpPr>
          <p:nvPr>
            <p:ph type="sldNum" idx="12"/>
          </p:nvPr>
        </p:nvSpPr>
        <p:spPr>
          <a:ln/>
        </p:spPr>
        <p:txBody>
          <a:bodyPr/>
          <a:lstStyle>
            <a:lvl1pPr>
              <a:defRPr/>
            </a:lvl1pPr>
          </a:lstStyle>
          <a:p>
            <a:pPr>
              <a:defRPr/>
            </a:pPr>
            <a:fld id="{817570CE-BCAD-4F93-89A9-A7E796BDDCFF}" type="slidenum">
              <a:rPr lang="en-US"/>
              <a:pPr>
                <a:defRPr/>
              </a:pPr>
              <a:t>‹#›</a:t>
            </a:fld>
            <a:endParaRPr lang="en-US"/>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dt" idx="10"/>
          </p:nvPr>
        </p:nvSpPr>
        <p:spPr>
          <a:ln/>
        </p:spPr>
        <p:txBody>
          <a:bodyPr/>
          <a:lstStyle>
            <a:lvl1pPr>
              <a:defRPr/>
            </a:lvl1pPr>
          </a:lstStyle>
          <a:p>
            <a:pPr>
              <a:defRPr/>
            </a:pPr>
            <a:endParaRPr lang="en-US"/>
          </a:p>
        </p:txBody>
      </p:sp>
      <p:sp>
        <p:nvSpPr>
          <p:cNvPr id="3" name="Rectangle 19"/>
          <p:cNvSpPr>
            <a:spLocks noGrp="1" noChangeArrowheads="1"/>
          </p:cNvSpPr>
          <p:nvPr>
            <p:ph type="ftr" idx="11"/>
          </p:nvPr>
        </p:nvSpPr>
        <p:spPr>
          <a:ln/>
        </p:spPr>
        <p:txBody>
          <a:bodyPr/>
          <a:lstStyle>
            <a:lvl1pPr>
              <a:defRPr/>
            </a:lvl1pPr>
          </a:lstStyle>
          <a:p>
            <a:pPr>
              <a:defRPr/>
            </a:pPr>
            <a:endParaRPr lang="en-US"/>
          </a:p>
        </p:txBody>
      </p:sp>
      <p:sp>
        <p:nvSpPr>
          <p:cNvPr id="4" name="Rectangle 20"/>
          <p:cNvSpPr>
            <a:spLocks noGrp="1" noChangeArrowheads="1"/>
          </p:cNvSpPr>
          <p:nvPr>
            <p:ph type="sldNum" idx="12"/>
          </p:nvPr>
        </p:nvSpPr>
        <p:spPr>
          <a:ln/>
        </p:spPr>
        <p:txBody>
          <a:bodyPr/>
          <a:lstStyle>
            <a:lvl1pPr>
              <a:defRPr/>
            </a:lvl1pPr>
          </a:lstStyle>
          <a:p>
            <a:pPr>
              <a:defRPr/>
            </a:pPr>
            <a:fld id="{3C709D51-BADA-4EB5-BB46-51AE50A9E0EB}" type="slidenum">
              <a:rPr lang="en-US"/>
              <a:pPr>
                <a:defRPr/>
              </a:pPr>
              <a:t>‹#›</a:t>
            </a:fld>
            <a:endParaRPr lang="en-US"/>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632A1A15-8B61-4EB4-A574-9B99F1E76516}" type="slidenum">
              <a:rPr lang="en-US"/>
              <a:pPr>
                <a:defRPr/>
              </a:pPr>
              <a:t>‹#›</a:t>
            </a:fld>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C9A13F8F-0EFF-4205-B07C-ED6D7F857388}" type="slidenum">
              <a:rPr lang="en-US"/>
              <a:pPr>
                <a:defRPr/>
              </a:pPr>
              <a:t>‹#›</a:t>
            </a:fld>
            <a:endParaRPr lang="en-US"/>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18332D21-3D3F-4235-99F7-D48D3E861C7B}" type="slidenum">
              <a:rPr lang="en-US"/>
              <a:pPr>
                <a:defRPr/>
              </a:pPr>
              <a:t>‹#›</a:t>
            </a:fld>
            <a:endParaRPr lang="en-US"/>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47663313-E3EB-4801-9730-4B23CAFF6AD8}" type="slidenum">
              <a:rPr lang="en-US"/>
              <a:pPr>
                <a:defRPr/>
              </a:pPr>
              <a:t>‹#›</a:t>
            </a:fld>
            <a:endParaRPr lang="en-US"/>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600200"/>
            <a:ext cx="2055813" cy="4525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6016625" cy="4525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5D10A9EF-4850-4D90-8B0A-79AD583A0502}" type="slidenum">
              <a:rPr lang="en-US"/>
              <a:pPr>
                <a:defRPr/>
              </a:pPr>
              <a:t>‹#›</a:t>
            </a:fld>
            <a:endParaRPr lang="en-US"/>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1600200"/>
            <a:ext cx="7767638" cy="1824038"/>
          </a:xfrm>
        </p:spPr>
        <p:txBody>
          <a:bodyPr/>
          <a:lstStyle/>
          <a:p>
            <a:r>
              <a:rPr lang="en-US" smtClean="0"/>
              <a:t>Click to edit Master title style</a:t>
            </a:r>
            <a:endParaRPr lang="en-US"/>
          </a:p>
        </p:txBody>
      </p:sp>
      <p:sp>
        <p:nvSpPr>
          <p:cNvPr id="3" name="Rectangle 18"/>
          <p:cNvSpPr>
            <a:spLocks noGrp="1" noChangeArrowheads="1"/>
          </p:cNvSpPr>
          <p:nvPr>
            <p:ph type="dt" idx="10"/>
          </p:nvPr>
        </p:nvSpPr>
        <p:spPr>
          <a:ln/>
        </p:spPr>
        <p:txBody>
          <a:bodyPr/>
          <a:lstStyle>
            <a:lvl1pPr>
              <a:defRPr/>
            </a:lvl1pPr>
          </a:lstStyle>
          <a:p>
            <a:pPr>
              <a:defRPr/>
            </a:pPr>
            <a:endParaRPr lang="en-US"/>
          </a:p>
        </p:txBody>
      </p:sp>
      <p:sp>
        <p:nvSpPr>
          <p:cNvPr id="4" name="Rectangle 19"/>
          <p:cNvSpPr>
            <a:spLocks noGrp="1" noChangeArrowheads="1"/>
          </p:cNvSpPr>
          <p:nvPr>
            <p:ph type="ftr" idx="11"/>
          </p:nvPr>
        </p:nvSpPr>
        <p:spPr>
          <a:ln/>
        </p:spPr>
        <p:txBody>
          <a:bodyPr/>
          <a:lstStyle>
            <a:lvl1pPr>
              <a:defRPr/>
            </a:lvl1pPr>
          </a:lstStyle>
          <a:p>
            <a:pPr>
              <a:defRPr/>
            </a:pPr>
            <a:endParaRPr lang="en-US"/>
          </a:p>
        </p:txBody>
      </p:sp>
      <p:sp>
        <p:nvSpPr>
          <p:cNvPr id="5" name="Rectangle 20"/>
          <p:cNvSpPr>
            <a:spLocks noGrp="1" noChangeArrowheads="1"/>
          </p:cNvSpPr>
          <p:nvPr>
            <p:ph type="sldNum" idx="12"/>
          </p:nvPr>
        </p:nvSpPr>
        <p:spPr>
          <a:ln/>
        </p:spPr>
        <p:txBody>
          <a:bodyPr/>
          <a:lstStyle>
            <a:lvl1pPr>
              <a:defRPr/>
            </a:lvl1pPr>
          </a:lstStyle>
          <a:p>
            <a:pPr>
              <a:defRPr/>
            </a:pPr>
            <a:fld id="{E6B00C85-9A62-426A-B24B-CE297068C469}" type="slidenum">
              <a:rPr lang="en-US"/>
              <a:pPr>
                <a:defRPr/>
              </a:pPr>
              <a:t>‹#›</a:t>
            </a:fld>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8"/>
          <p:cNvSpPr>
            <a:spLocks noGrp="1" noChangeArrowheads="1"/>
          </p:cNvSpPr>
          <p:nvPr>
            <p:ph type="dt" idx="10"/>
          </p:nvPr>
        </p:nvSpPr>
        <p:spPr>
          <a:ln/>
        </p:spPr>
        <p:txBody>
          <a:bodyPr/>
          <a:lstStyle>
            <a:lvl1pPr>
              <a:defRPr/>
            </a:lvl1pPr>
          </a:lstStyle>
          <a:p>
            <a:pPr>
              <a:defRPr/>
            </a:pPr>
            <a:endParaRPr lang="en-US"/>
          </a:p>
        </p:txBody>
      </p:sp>
      <p:sp>
        <p:nvSpPr>
          <p:cNvPr id="5" name="Rectangle 19"/>
          <p:cNvSpPr>
            <a:spLocks noGrp="1" noChangeArrowheads="1"/>
          </p:cNvSpPr>
          <p:nvPr>
            <p:ph type="ftr" idx="11"/>
          </p:nvPr>
        </p:nvSpPr>
        <p:spPr>
          <a:ln/>
        </p:spPr>
        <p:txBody>
          <a:bodyPr/>
          <a:lstStyle>
            <a:lvl1pPr>
              <a:defRPr/>
            </a:lvl1pPr>
          </a:lstStyle>
          <a:p>
            <a:pPr>
              <a:defRPr/>
            </a:pPr>
            <a:endParaRPr lang="en-US"/>
          </a:p>
        </p:txBody>
      </p:sp>
      <p:sp>
        <p:nvSpPr>
          <p:cNvPr id="6" name="Rectangle 20"/>
          <p:cNvSpPr>
            <a:spLocks noGrp="1" noChangeArrowheads="1"/>
          </p:cNvSpPr>
          <p:nvPr>
            <p:ph type="sldNum" idx="12"/>
          </p:nvPr>
        </p:nvSpPr>
        <p:spPr>
          <a:ln/>
        </p:spPr>
        <p:txBody>
          <a:bodyPr/>
          <a:lstStyle>
            <a:lvl1pPr>
              <a:defRPr/>
            </a:lvl1pPr>
          </a:lstStyle>
          <a:p>
            <a:pPr>
              <a:defRPr/>
            </a:pPr>
            <a:fld id="{E7657185-66A9-45BB-BE03-18F8FE1DFE83}" type="slidenum">
              <a:rPr lang="en-US"/>
              <a:pPr>
                <a:defRPr/>
              </a:pPr>
              <a:t>‹#›</a:t>
            </a:fld>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5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600200"/>
            <a:ext cx="40370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E3D71C65-6EE0-4122-809D-85A5A37B91B4}" type="slidenum">
              <a:rPr lang="en-US"/>
              <a:pPr>
                <a:defRPr/>
              </a:pPr>
              <a:t>‹#›</a:t>
            </a:fld>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8"/>
          <p:cNvSpPr>
            <a:spLocks noGrp="1" noChangeArrowheads="1"/>
          </p:cNvSpPr>
          <p:nvPr>
            <p:ph type="dt" idx="10"/>
          </p:nvPr>
        </p:nvSpPr>
        <p:spPr>
          <a:ln/>
        </p:spPr>
        <p:txBody>
          <a:bodyPr/>
          <a:lstStyle>
            <a:lvl1pPr>
              <a:defRPr/>
            </a:lvl1pPr>
          </a:lstStyle>
          <a:p>
            <a:pPr>
              <a:defRPr/>
            </a:pPr>
            <a:endParaRPr lang="en-US"/>
          </a:p>
        </p:txBody>
      </p:sp>
      <p:sp>
        <p:nvSpPr>
          <p:cNvPr id="8" name="Rectangle 19"/>
          <p:cNvSpPr>
            <a:spLocks noGrp="1" noChangeArrowheads="1"/>
          </p:cNvSpPr>
          <p:nvPr>
            <p:ph type="ftr" idx="11"/>
          </p:nvPr>
        </p:nvSpPr>
        <p:spPr>
          <a:ln/>
        </p:spPr>
        <p:txBody>
          <a:bodyPr/>
          <a:lstStyle>
            <a:lvl1pPr>
              <a:defRPr/>
            </a:lvl1pPr>
          </a:lstStyle>
          <a:p>
            <a:pPr>
              <a:defRPr/>
            </a:pPr>
            <a:endParaRPr lang="en-US"/>
          </a:p>
        </p:txBody>
      </p:sp>
      <p:sp>
        <p:nvSpPr>
          <p:cNvPr id="9" name="Rectangle 20"/>
          <p:cNvSpPr>
            <a:spLocks noGrp="1" noChangeArrowheads="1"/>
          </p:cNvSpPr>
          <p:nvPr>
            <p:ph type="sldNum" idx="12"/>
          </p:nvPr>
        </p:nvSpPr>
        <p:spPr>
          <a:ln/>
        </p:spPr>
        <p:txBody>
          <a:bodyPr/>
          <a:lstStyle>
            <a:lvl1pPr>
              <a:defRPr/>
            </a:lvl1pPr>
          </a:lstStyle>
          <a:p>
            <a:pPr>
              <a:defRPr/>
            </a:pPr>
            <a:fld id="{785F8006-E16D-4142-9115-2C178F1FF6FC}" type="slidenum">
              <a:rPr lang="en-US"/>
              <a:pPr>
                <a:defRPr/>
              </a:pPr>
              <a:t>‹#›</a:t>
            </a:fld>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8"/>
          <p:cNvSpPr>
            <a:spLocks noGrp="1" noChangeArrowheads="1"/>
          </p:cNvSpPr>
          <p:nvPr>
            <p:ph type="dt" idx="10"/>
          </p:nvPr>
        </p:nvSpPr>
        <p:spPr>
          <a:ln/>
        </p:spPr>
        <p:txBody>
          <a:bodyPr/>
          <a:lstStyle>
            <a:lvl1pPr>
              <a:defRPr/>
            </a:lvl1pPr>
          </a:lstStyle>
          <a:p>
            <a:pPr>
              <a:defRPr/>
            </a:pPr>
            <a:endParaRPr lang="en-US"/>
          </a:p>
        </p:txBody>
      </p:sp>
      <p:sp>
        <p:nvSpPr>
          <p:cNvPr id="4" name="Rectangle 19"/>
          <p:cNvSpPr>
            <a:spLocks noGrp="1" noChangeArrowheads="1"/>
          </p:cNvSpPr>
          <p:nvPr>
            <p:ph type="ftr" idx="11"/>
          </p:nvPr>
        </p:nvSpPr>
        <p:spPr>
          <a:ln/>
        </p:spPr>
        <p:txBody>
          <a:bodyPr/>
          <a:lstStyle>
            <a:lvl1pPr>
              <a:defRPr/>
            </a:lvl1pPr>
          </a:lstStyle>
          <a:p>
            <a:pPr>
              <a:defRPr/>
            </a:pPr>
            <a:endParaRPr lang="en-US"/>
          </a:p>
        </p:txBody>
      </p:sp>
      <p:sp>
        <p:nvSpPr>
          <p:cNvPr id="5" name="Rectangle 20"/>
          <p:cNvSpPr>
            <a:spLocks noGrp="1" noChangeArrowheads="1"/>
          </p:cNvSpPr>
          <p:nvPr>
            <p:ph type="sldNum" idx="12"/>
          </p:nvPr>
        </p:nvSpPr>
        <p:spPr>
          <a:ln/>
        </p:spPr>
        <p:txBody>
          <a:bodyPr/>
          <a:lstStyle>
            <a:lvl1pPr>
              <a:defRPr/>
            </a:lvl1pPr>
          </a:lstStyle>
          <a:p>
            <a:pPr>
              <a:defRPr/>
            </a:pPr>
            <a:fld id="{31553E9B-2F34-49E7-B8C3-493F43B3772E}" type="slidenum">
              <a:rPr lang="en-US"/>
              <a:pPr>
                <a:defRPr/>
              </a:pPr>
              <a:t>‹#›</a:t>
            </a:fld>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dt" idx="10"/>
          </p:nvPr>
        </p:nvSpPr>
        <p:spPr>
          <a:ln/>
        </p:spPr>
        <p:txBody>
          <a:bodyPr/>
          <a:lstStyle>
            <a:lvl1pPr>
              <a:defRPr/>
            </a:lvl1pPr>
          </a:lstStyle>
          <a:p>
            <a:pPr>
              <a:defRPr/>
            </a:pPr>
            <a:endParaRPr lang="en-US"/>
          </a:p>
        </p:txBody>
      </p:sp>
      <p:sp>
        <p:nvSpPr>
          <p:cNvPr id="3" name="Rectangle 19"/>
          <p:cNvSpPr>
            <a:spLocks noGrp="1" noChangeArrowheads="1"/>
          </p:cNvSpPr>
          <p:nvPr>
            <p:ph type="ftr" idx="11"/>
          </p:nvPr>
        </p:nvSpPr>
        <p:spPr>
          <a:ln/>
        </p:spPr>
        <p:txBody>
          <a:bodyPr/>
          <a:lstStyle>
            <a:lvl1pPr>
              <a:defRPr/>
            </a:lvl1pPr>
          </a:lstStyle>
          <a:p>
            <a:pPr>
              <a:defRPr/>
            </a:pPr>
            <a:endParaRPr lang="en-US"/>
          </a:p>
        </p:txBody>
      </p:sp>
      <p:sp>
        <p:nvSpPr>
          <p:cNvPr id="4" name="Rectangle 20"/>
          <p:cNvSpPr>
            <a:spLocks noGrp="1" noChangeArrowheads="1"/>
          </p:cNvSpPr>
          <p:nvPr>
            <p:ph type="sldNum" idx="12"/>
          </p:nvPr>
        </p:nvSpPr>
        <p:spPr>
          <a:ln/>
        </p:spPr>
        <p:txBody>
          <a:bodyPr/>
          <a:lstStyle>
            <a:lvl1pPr>
              <a:defRPr/>
            </a:lvl1pPr>
          </a:lstStyle>
          <a:p>
            <a:pPr>
              <a:defRPr/>
            </a:pPr>
            <a:fld id="{87CFE088-DCE6-4F5E-B3C8-D3CE3A2565AE}" type="slidenum">
              <a:rPr lang="en-US"/>
              <a:pPr>
                <a:defRPr/>
              </a:pPr>
              <a:t>‹#›</a:t>
            </a:fld>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22C25C1E-B3FB-4F5B-B524-DE1E4EED7F8B}" type="slidenum">
              <a:rPr lang="en-US"/>
              <a:pPr>
                <a:defRPr/>
              </a:pPr>
              <a:t>‹#›</a:t>
            </a:fld>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8"/>
          <p:cNvSpPr>
            <a:spLocks noGrp="1" noChangeArrowheads="1"/>
          </p:cNvSpPr>
          <p:nvPr>
            <p:ph type="dt" idx="10"/>
          </p:nvPr>
        </p:nvSpPr>
        <p:spPr>
          <a:ln/>
        </p:spPr>
        <p:txBody>
          <a:bodyPr/>
          <a:lstStyle>
            <a:lvl1pPr>
              <a:defRPr/>
            </a:lvl1pPr>
          </a:lstStyle>
          <a:p>
            <a:pPr>
              <a:defRPr/>
            </a:pPr>
            <a:endParaRPr lang="en-US"/>
          </a:p>
        </p:txBody>
      </p:sp>
      <p:sp>
        <p:nvSpPr>
          <p:cNvPr id="6" name="Rectangle 19"/>
          <p:cNvSpPr>
            <a:spLocks noGrp="1" noChangeArrowheads="1"/>
          </p:cNvSpPr>
          <p:nvPr>
            <p:ph type="ftr" idx="11"/>
          </p:nvPr>
        </p:nvSpPr>
        <p:spPr>
          <a:ln/>
        </p:spPr>
        <p:txBody>
          <a:bodyPr/>
          <a:lstStyle>
            <a:lvl1pPr>
              <a:defRPr/>
            </a:lvl1pPr>
          </a:lstStyle>
          <a:p>
            <a:pPr>
              <a:defRPr/>
            </a:pPr>
            <a:endParaRPr lang="en-US"/>
          </a:p>
        </p:txBody>
      </p:sp>
      <p:sp>
        <p:nvSpPr>
          <p:cNvPr id="7" name="Rectangle 20"/>
          <p:cNvSpPr>
            <a:spLocks noGrp="1" noChangeArrowheads="1"/>
          </p:cNvSpPr>
          <p:nvPr>
            <p:ph type="sldNum" idx="12"/>
          </p:nvPr>
        </p:nvSpPr>
        <p:spPr>
          <a:ln/>
        </p:spPr>
        <p:txBody>
          <a:bodyPr/>
          <a:lstStyle>
            <a:lvl1pPr>
              <a:defRPr/>
            </a:lvl1pPr>
          </a:lstStyle>
          <a:p>
            <a:pPr>
              <a:defRPr/>
            </a:pPr>
            <a:fld id="{9DFB3408-2E50-4A0C-9096-5BB182D39073}" type="slidenum">
              <a:rPr lang="en-US"/>
              <a:pPr>
                <a:defRPr/>
              </a:pPr>
              <a:t>‹#›</a:t>
            </a:fld>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6666"/>
            </a:gs>
            <a:gs pos="100000">
              <a:srgbClr val="5C9D9D"/>
            </a:gs>
          </a:gsLst>
          <a:lin ang="5400000" scaled="1"/>
        </a:gradFill>
        <a:effectLst/>
      </p:bgPr>
    </p:bg>
    <p:spTree>
      <p:nvGrpSpPr>
        <p:cNvPr id="1" name=""/>
        <p:cNvGrpSpPr/>
        <p:nvPr/>
      </p:nvGrpSpPr>
      <p:grpSpPr>
        <a:xfrm>
          <a:off x="0" y="0"/>
          <a:ext cx="0" cy="0"/>
          <a:chOff x="0" y="0"/>
          <a:chExt cx="0" cy="0"/>
        </a:xfrm>
      </p:grpSpPr>
      <p:grpSp>
        <p:nvGrpSpPr>
          <p:cNvPr id="1026" name="Group 1"/>
          <p:cNvGrpSpPr>
            <a:grpSpLocks/>
          </p:cNvGrpSpPr>
          <p:nvPr/>
        </p:nvGrpSpPr>
        <p:grpSpPr bwMode="auto">
          <a:xfrm>
            <a:off x="4716463" y="5345113"/>
            <a:ext cx="4425950" cy="1511300"/>
            <a:chOff x="2971" y="3367"/>
            <a:chExt cx="2788" cy="952"/>
          </a:xfrm>
        </p:grpSpPr>
        <p:sp>
          <p:nvSpPr>
            <p:cNvPr id="2" name="Freeform 2"/>
            <p:cNvSpPr>
              <a:spLocks noChangeArrowheads="1"/>
            </p:cNvSpPr>
            <p:nvPr/>
          </p:nvSpPr>
          <p:spPr bwMode="auto">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rgbClr val="009999"/>
                </a:gs>
                <a:gs pos="100000">
                  <a:srgbClr val="006666"/>
                </a:gs>
              </a:gsLst>
              <a:lin ang="13500000" scaled="1"/>
            </a:gradFill>
            <a:ln w="9525">
              <a:noFill/>
              <a:round/>
              <a:headEnd/>
              <a:tailEnd/>
            </a:ln>
            <a:effectLst/>
          </p:spPr>
          <p:txBody>
            <a:bodyPr wrap="none" anchor="ctr"/>
            <a:lstStyle/>
            <a:p>
              <a:pPr>
                <a:defRPr/>
              </a:pPr>
              <a:endParaRPr lang="en-US"/>
            </a:p>
          </p:txBody>
        </p:sp>
        <p:sp>
          <p:nvSpPr>
            <p:cNvPr id="1027" name="Freeform 3"/>
            <p:cNvSpPr>
              <a:spLocks noChangeArrowheads="1"/>
            </p:cNvSpPr>
            <p:nvPr/>
          </p:nvSpPr>
          <p:spPr bwMode="auto">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28" name="Freeform 4"/>
            <p:cNvSpPr>
              <a:spLocks noChangeArrowheads="1"/>
            </p:cNvSpPr>
            <p:nvPr/>
          </p:nvSpPr>
          <p:spPr bwMode="auto">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29" name="Freeform 5"/>
            <p:cNvSpPr>
              <a:spLocks noChangeArrowheads="1"/>
            </p:cNvSpPr>
            <p:nvPr/>
          </p:nvSpPr>
          <p:spPr bwMode="auto">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0" name="Freeform 6"/>
            <p:cNvSpPr>
              <a:spLocks noChangeArrowheads="1"/>
            </p:cNvSpPr>
            <p:nvPr/>
          </p:nvSpPr>
          <p:spPr bwMode="auto">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1" name="Freeform 7"/>
            <p:cNvSpPr>
              <a:spLocks noChangeArrowheads="1"/>
            </p:cNvSpPr>
            <p:nvPr/>
          </p:nvSpPr>
          <p:spPr bwMode="auto">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2" name="Freeform 8"/>
            <p:cNvSpPr>
              <a:spLocks noChangeArrowheads="1"/>
            </p:cNvSpPr>
            <p:nvPr/>
          </p:nvSpPr>
          <p:spPr bwMode="auto">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3" name="Freeform 9"/>
            <p:cNvSpPr>
              <a:spLocks noChangeArrowheads="1"/>
            </p:cNvSpPr>
            <p:nvPr/>
          </p:nvSpPr>
          <p:spPr bwMode="auto">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4" name="Freeform 10"/>
            <p:cNvSpPr>
              <a:spLocks noChangeArrowheads="1"/>
            </p:cNvSpPr>
            <p:nvPr/>
          </p:nvSpPr>
          <p:spPr bwMode="auto">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5" name="Freeform 11"/>
            <p:cNvSpPr>
              <a:spLocks noChangeArrowheads="1"/>
            </p:cNvSpPr>
            <p:nvPr/>
          </p:nvSpPr>
          <p:spPr bwMode="auto">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6" name="Freeform 12"/>
            <p:cNvSpPr>
              <a:spLocks noChangeArrowheads="1"/>
            </p:cNvSpPr>
            <p:nvPr/>
          </p:nvSpPr>
          <p:spPr bwMode="auto">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7" name="Freeform 13"/>
            <p:cNvSpPr>
              <a:spLocks noChangeArrowheads="1"/>
            </p:cNvSpPr>
            <p:nvPr/>
          </p:nvSpPr>
          <p:spPr bwMode="auto">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8" name="Freeform 14"/>
            <p:cNvSpPr>
              <a:spLocks noChangeArrowheads="1"/>
            </p:cNvSpPr>
            <p:nvPr/>
          </p:nvSpPr>
          <p:spPr bwMode="auto">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39" name="Freeform 15"/>
            <p:cNvSpPr>
              <a:spLocks noChangeArrowheads="1"/>
            </p:cNvSpPr>
            <p:nvPr/>
          </p:nvSpPr>
          <p:spPr bwMode="auto">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1040" name="Freeform 16"/>
            <p:cNvSpPr>
              <a:spLocks noChangeArrowheads="1"/>
            </p:cNvSpPr>
            <p:nvPr/>
          </p:nvSpPr>
          <p:spPr bwMode="auto">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grpSp>
      <p:sp>
        <p:nvSpPr>
          <p:cNvPr id="1041" name="Rectangle 17"/>
          <p:cNvSpPr>
            <a:spLocks noGrp="1" noChangeArrowheads="1"/>
          </p:cNvSpPr>
          <p:nvPr>
            <p:ph type="title"/>
          </p:nvPr>
        </p:nvSpPr>
        <p:spPr bwMode="auto">
          <a:xfrm>
            <a:off x="457200" y="277813"/>
            <a:ext cx="8224838" cy="1135062"/>
          </a:xfrm>
          <a:prstGeom prst="rect">
            <a:avLst/>
          </a:prstGeom>
          <a:noFill/>
          <a:ln w="9525">
            <a:noFill/>
            <a:round/>
            <a:headEnd/>
            <a:tailEnd/>
          </a:ln>
          <a:effectLst/>
        </p:spPr>
        <p:txBody>
          <a:bodyPr vert="horz" wrap="square" lIns="90000" tIns="46800" rIns="90000" bIns="46800" numCol="1" anchor="ctr" anchorCtr="1" compatLnSpc="1">
            <a:prstTxWarp prst="textNoShape">
              <a:avLst/>
            </a:prstTxWarp>
          </a:bodyPr>
          <a:lstStyle/>
          <a:p>
            <a:pPr lvl="0"/>
            <a:r>
              <a:rPr lang="en-GB" smtClean="0"/>
              <a:t>Click to edit the title text format</a:t>
            </a:r>
          </a:p>
        </p:txBody>
      </p:sp>
      <p:sp>
        <p:nvSpPr>
          <p:cNvPr id="1042" name="Rectangle 18"/>
          <p:cNvSpPr>
            <a:spLocks noGrp="1" noChangeArrowheads="1"/>
          </p:cNvSpPr>
          <p:nvPr>
            <p:ph type="dt"/>
          </p:nvPr>
        </p:nvSpPr>
        <p:spPr bwMode="auto">
          <a:xfrm>
            <a:off x="457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smtClean="0">
                <a:solidFill>
                  <a:srgbClr val="EAEAEA"/>
                </a:solidFill>
                <a:effectLst>
                  <a:outerShdw blurRad="38100" dist="38100" dir="2700000" algn="tl">
                    <a:srgbClr val="000000"/>
                  </a:outerShdw>
                </a:effectLst>
                <a:latin typeface="+mn-lt"/>
              </a:defRPr>
            </a:lvl1pPr>
          </a:lstStyle>
          <a:p>
            <a:pPr>
              <a:defRPr/>
            </a:pPr>
            <a:endParaRPr lang="en-US"/>
          </a:p>
        </p:txBody>
      </p:sp>
      <p:sp>
        <p:nvSpPr>
          <p:cNvPr id="1043" name="Rectangle 19"/>
          <p:cNvSpPr>
            <a:spLocks noGrp="1" noChangeArrowheads="1"/>
          </p:cNvSpPr>
          <p:nvPr>
            <p:ph type="ftr"/>
          </p:nvPr>
        </p:nvSpPr>
        <p:spPr bwMode="auto">
          <a:xfrm>
            <a:off x="3124200" y="6248400"/>
            <a:ext cx="2890838" cy="452438"/>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smtClean="0">
                <a:solidFill>
                  <a:srgbClr val="EAEAEA"/>
                </a:solidFill>
                <a:effectLst>
                  <a:outerShdw blurRad="38100" dist="38100" dir="2700000" algn="tl">
                    <a:srgbClr val="000000"/>
                  </a:outerShdw>
                </a:effectLst>
                <a:latin typeface="+mn-lt"/>
              </a:defRPr>
            </a:lvl1pPr>
          </a:lstStyle>
          <a:p>
            <a:pPr>
              <a:defRPr/>
            </a:pPr>
            <a:endParaRPr lang="en-US"/>
          </a:p>
        </p:txBody>
      </p:sp>
      <p:sp>
        <p:nvSpPr>
          <p:cNvPr id="1044" name="Rectangle 20"/>
          <p:cNvSpPr>
            <a:spLocks noGrp="1" noChangeArrowheads="1"/>
          </p:cNvSpPr>
          <p:nvPr>
            <p:ph type="sldNum"/>
          </p:nvPr>
        </p:nvSpPr>
        <p:spPr bwMode="auto">
          <a:xfrm>
            <a:off x="6553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smtClean="0">
                <a:solidFill>
                  <a:srgbClr val="EAEAEA"/>
                </a:solidFill>
                <a:effectLst>
                  <a:outerShdw blurRad="38100" dist="38100" dir="2700000" algn="tl">
                    <a:srgbClr val="000000"/>
                  </a:outerShdw>
                </a:effectLst>
                <a:latin typeface="+mn-lt"/>
              </a:defRPr>
            </a:lvl1pPr>
          </a:lstStyle>
          <a:p>
            <a:pPr>
              <a:defRPr/>
            </a:pPr>
            <a:fld id="{6DEF4529-02CA-4A88-8910-42A8528BE2E6}" type="slidenum">
              <a:rPr lang="en-US"/>
              <a:pPr>
                <a:defRPr/>
              </a:pPr>
              <a:t>‹#›</a:t>
            </a:fld>
            <a:endParaRPr lang="en-US"/>
          </a:p>
        </p:txBody>
      </p:sp>
      <p:sp>
        <p:nvSpPr>
          <p:cNvPr id="1045" name="Rectangle 21"/>
          <p:cNvSpPr>
            <a:spLocks noGrp="1" noChangeArrowheads="1"/>
          </p:cNvSpPr>
          <p:nvPr>
            <p:ph type="body" idx="1"/>
          </p:nvPr>
        </p:nvSpPr>
        <p:spPr bwMode="auto">
          <a:xfrm>
            <a:off x="457200" y="1600200"/>
            <a:ext cx="8224838" cy="452596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fade/>
  </p:transition>
  <p:txStyles>
    <p:titleStyle>
      <a:lvl1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2pPr>
      <a:lvl3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3pPr>
      <a:lvl4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4pPr>
      <a:lvl5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5pPr>
      <a:lvl6pPr marL="25146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6pPr>
      <a:lvl7pPr marL="29718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7pPr>
      <a:lvl8pPr marL="34290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8pPr>
      <a:lvl9pPr marL="38862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itchFamily="16" charset="0"/>
        <a:defRPr sz="3200">
          <a:solidFill>
            <a:srgbClr val="EAEAEA"/>
          </a:solidFill>
          <a:effectLst>
            <a:outerShdw blurRad="38100" dist="38100" dir="2700000" algn="tl">
              <a:srgbClr val="000000"/>
            </a:outerShdw>
          </a:effectLst>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itchFamily="16" charset="0"/>
        <a:defRPr sz="2800">
          <a:solidFill>
            <a:srgbClr val="EAEAEA"/>
          </a:solidFill>
          <a:effectLst>
            <a:outerShdw blurRad="38100" dist="38100" dir="2700000" algn="tl">
              <a:srgbClr val="000000"/>
            </a:outerShdw>
          </a:effectLst>
          <a:latin typeface="+mn-lt"/>
          <a:ea typeface="+mn-ea"/>
        </a:defRPr>
      </a:lvl2pPr>
      <a:lvl3pPr marL="1143000" indent="-228600" algn="l" defTabSz="457200" rtl="0" eaLnBrk="0" fontAlgn="base" hangingPunct="0">
        <a:spcBef>
          <a:spcPts val="600"/>
        </a:spcBef>
        <a:spcAft>
          <a:spcPct val="0"/>
        </a:spcAft>
        <a:buClr>
          <a:srgbClr val="000000"/>
        </a:buClr>
        <a:buSzPct val="100000"/>
        <a:buFont typeface="Times New Roman" pitchFamily="16" charset="0"/>
        <a:defRPr sz="2400">
          <a:solidFill>
            <a:srgbClr val="EAEAEA"/>
          </a:solidFill>
          <a:effectLst>
            <a:outerShdw blurRad="38100" dist="38100" dir="2700000" algn="tl">
              <a:srgbClr val="000000"/>
            </a:outerShdw>
          </a:effectLst>
          <a:latin typeface="+mn-lt"/>
          <a:ea typeface="+mn-ea"/>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5pPr>
      <a:lvl6pPr marL="25146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6pPr>
      <a:lvl7pPr marL="29718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7pPr>
      <a:lvl8pPr marL="34290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8pPr>
      <a:lvl9pPr marL="38862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6666"/>
            </a:gs>
            <a:gs pos="100000">
              <a:srgbClr val="5C9D9D"/>
            </a:gs>
          </a:gsLst>
          <a:lin ang="5400000" scaled="1"/>
        </a:gradFill>
        <a:effectLst/>
      </p:bgPr>
    </p:bg>
    <p:spTree>
      <p:nvGrpSpPr>
        <p:cNvPr id="1" name=""/>
        <p:cNvGrpSpPr/>
        <p:nvPr/>
      </p:nvGrpSpPr>
      <p:grpSpPr>
        <a:xfrm>
          <a:off x="0" y="0"/>
          <a:ext cx="0" cy="0"/>
          <a:chOff x="0" y="0"/>
          <a:chExt cx="0" cy="0"/>
        </a:xfrm>
      </p:grpSpPr>
      <p:grpSp>
        <p:nvGrpSpPr>
          <p:cNvPr id="2050" name="Group 1"/>
          <p:cNvGrpSpPr>
            <a:grpSpLocks/>
          </p:cNvGrpSpPr>
          <p:nvPr/>
        </p:nvGrpSpPr>
        <p:grpSpPr bwMode="auto">
          <a:xfrm>
            <a:off x="4716463" y="5345113"/>
            <a:ext cx="4425950" cy="1511300"/>
            <a:chOff x="2971" y="3367"/>
            <a:chExt cx="2788" cy="952"/>
          </a:xfrm>
        </p:grpSpPr>
        <p:sp>
          <p:nvSpPr>
            <p:cNvPr id="2" name="Freeform 2"/>
            <p:cNvSpPr>
              <a:spLocks noChangeArrowheads="1"/>
            </p:cNvSpPr>
            <p:nvPr/>
          </p:nvSpPr>
          <p:spPr bwMode="auto">
            <a:xfrm>
              <a:off x="2971" y="3367"/>
              <a:ext cx="2789" cy="953"/>
            </a:xfrm>
            <a:custGeom>
              <a:avLst/>
              <a:gdLst/>
              <a:ahLst/>
              <a:cxnLst>
                <a:cxn ang="0">
                  <a:pos x="2768" y="18"/>
                </a:cxn>
                <a:cxn ang="0">
                  <a:pos x="2678" y="24"/>
                </a:cxn>
                <a:cxn ang="0">
                  <a:pos x="2613" y="102"/>
                </a:cxn>
                <a:cxn ang="0">
                  <a:pos x="2511" y="156"/>
                </a:cxn>
                <a:cxn ang="0">
                  <a:pos x="2505" y="222"/>
                </a:cxn>
                <a:cxn ang="0">
                  <a:pos x="2487" y="246"/>
                </a:cxn>
                <a:cxn ang="0">
                  <a:pos x="2469" y="252"/>
                </a:cxn>
                <a:cxn ang="0">
                  <a:pos x="2397" y="210"/>
                </a:cxn>
                <a:cxn ang="0">
                  <a:pos x="2260" y="192"/>
                </a:cxn>
                <a:cxn ang="0">
                  <a:pos x="2236" y="186"/>
                </a:cxn>
                <a:cxn ang="0">
                  <a:pos x="2218" y="192"/>
                </a:cxn>
                <a:cxn ang="0">
                  <a:pos x="2146" y="228"/>
                </a:cxn>
                <a:cxn ang="0">
                  <a:pos x="2110" y="240"/>
                </a:cxn>
                <a:cxn ang="0">
                  <a:pos x="2086" y="246"/>
                </a:cxn>
                <a:cxn ang="0">
                  <a:pos x="2074" y="258"/>
                </a:cxn>
                <a:cxn ang="0">
                  <a:pos x="2074" y="276"/>
                </a:cxn>
                <a:cxn ang="0">
                  <a:pos x="2051" y="300"/>
                </a:cxn>
                <a:cxn ang="0">
                  <a:pos x="2033" y="312"/>
                </a:cxn>
                <a:cxn ang="0">
                  <a:pos x="2021" y="324"/>
                </a:cxn>
                <a:cxn ang="0">
                  <a:pos x="2009" y="336"/>
                </a:cxn>
                <a:cxn ang="0">
                  <a:pos x="1979" y="342"/>
                </a:cxn>
                <a:cxn ang="0">
                  <a:pos x="1913" y="336"/>
                </a:cxn>
                <a:cxn ang="0">
                  <a:pos x="1877" y="330"/>
                </a:cxn>
                <a:cxn ang="0">
                  <a:pos x="1865" y="342"/>
                </a:cxn>
                <a:cxn ang="0">
                  <a:pos x="1853" y="354"/>
                </a:cxn>
                <a:cxn ang="0">
                  <a:pos x="1823" y="360"/>
                </a:cxn>
                <a:cxn ang="0">
                  <a:pos x="1764" y="342"/>
                </a:cxn>
                <a:cxn ang="0">
                  <a:pos x="1740" y="342"/>
                </a:cxn>
                <a:cxn ang="0">
                  <a:pos x="1716" y="354"/>
                </a:cxn>
                <a:cxn ang="0">
                  <a:pos x="1656" y="425"/>
                </a:cxn>
                <a:cxn ang="0">
                  <a:pos x="1614" y="569"/>
                </a:cxn>
                <a:cxn ang="0">
                  <a:pos x="1614" y="593"/>
                </a:cxn>
                <a:cxn ang="0">
                  <a:pos x="1620" y="641"/>
                </a:cxn>
                <a:cxn ang="0">
                  <a:pos x="1638" y="659"/>
                </a:cxn>
                <a:cxn ang="0">
                  <a:pos x="1632" y="671"/>
                </a:cxn>
                <a:cxn ang="0">
                  <a:pos x="1620" y="683"/>
                </a:cxn>
                <a:cxn ang="0">
                  <a:pos x="1542" y="689"/>
                </a:cxn>
                <a:cxn ang="0">
                  <a:pos x="1465" y="629"/>
                </a:cxn>
                <a:cxn ang="0">
                  <a:pos x="1333" y="587"/>
                </a:cxn>
                <a:cxn ang="0">
                  <a:pos x="1184" y="671"/>
                </a:cxn>
                <a:cxn ang="0">
                  <a:pos x="1016" y="731"/>
                </a:cxn>
                <a:cxn ang="0">
                  <a:pos x="813" y="743"/>
                </a:cxn>
                <a:cxn ang="0">
                  <a:pos x="628" y="701"/>
                </a:cxn>
                <a:cxn ang="0">
                  <a:pos x="568" y="695"/>
                </a:cxn>
                <a:cxn ang="0">
                  <a:pos x="556" y="701"/>
                </a:cxn>
                <a:cxn ang="0">
                  <a:pos x="520" y="731"/>
                </a:cxn>
                <a:cxn ang="0">
                  <a:pos x="436" y="809"/>
                </a:cxn>
                <a:cxn ang="0">
                  <a:pos x="406" y="821"/>
                </a:cxn>
                <a:cxn ang="0">
                  <a:pos x="382" y="821"/>
                </a:cxn>
                <a:cxn ang="0">
                  <a:pos x="335" y="827"/>
                </a:cxn>
                <a:cxn ang="0">
                  <a:pos x="209" y="851"/>
                </a:cxn>
                <a:cxn ang="0">
                  <a:pos x="173" y="857"/>
                </a:cxn>
                <a:cxn ang="0">
                  <a:pos x="125" y="851"/>
                </a:cxn>
                <a:cxn ang="0">
                  <a:pos x="107" y="857"/>
                </a:cxn>
                <a:cxn ang="0">
                  <a:pos x="101" y="875"/>
                </a:cxn>
                <a:cxn ang="0">
                  <a:pos x="83" y="887"/>
                </a:cxn>
                <a:cxn ang="0">
                  <a:pos x="48" y="899"/>
                </a:cxn>
                <a:cxn ang="0">
                  <a:pos x="2780" y="24"/>
                </a:cxn>
              </a:cxnLst>
              <a:rect l="0" t="0" r="r" b="b"/>
              <a:pathLst>
                <a:path w="2780" h="953">
                  <a:moveTo>
                    <a:pt x="2780" y="24"/>
                  </a:moveTo>
                  <a:lnTo>
                    <a:pt x="2774" y="24"/>
                  </a:lnTo>
                  <a:lnTo>
                    <a:pt x="2774" y="18"/>
                  </a:lnTo>
                  <a:lnTo>
                    <a:pt x="2768" y="18"/>
                  </a:lnTo>
                  <a:lnTo>
                    <a:pt x="2756" y="12"/>
                  </a:lnTo>
                  <a:lnTo>
                    <a:pt x="2738" y="6"/>
                  </a:lnTo>
                  <a:lnTo>
                    <a:pt x="2714" y="0"/>
                  </a:lnTo>
                  <a:lnTo>
                    <a:pt x="2678" y="24"/>
                  </a:lnTo>
                  <a:lnTo>
                    <a:pt x="2643" y="54"/>
                  </a:lnTo>
                  <a:lnTo>
                    <a:pt x="2619" y="90"/>
                  </a:lnTo>
                  <a:lnTo>
                    <a:pt x="2613" y="96"/>
                  </a:lnTo>
                  <a:lnTo>
                    <a:pt x="2613" y="102"/>
                  </a:lnTo>
                  <a:lnTo>
                    <a:pt x="2601" y="108"/>
                  </a:lnTo>
                  <a:lnTo>
                    <a:pt x="2583" y="120"/>
                  </a:lnTo>
                  <a:lnTo>
                    <a:pt x="2541" y="132"/>
                  </a:lnTo>
                  <a:lnTo>
                    <a:pt x="2511" y="156"/>
                  </a:lnTo>
                  <a:lnTo>
                    <a:pt x="2511" y="204"/>
                  </a:lnTo>
                  <a:lnTo>
                    <a:pt x="2511" y="210"/>
                  </a:lnTo>
                  <a:lnTo>
                    <a:pt x="2505" y="216"/>
                  </a:lnTo>
                  <a:lnTo>
                    <a:pt x="2505" y="222"/>
                  </a:lnTo>
                  <a:lnTo>
                    <a:pt x="2499" y="228"/>
                  </a:lnTo>
                  <a:lnTo>
                    <a:pt x="2499" y="240"/>
                  </a:lnTo>
                  <a:lnTo>
                    <a:pt x="2493" y="246"/>
                  </a:lnTo>
                  <a:lnTo>
                    <a:pt x="2487" y="246"/>
                  </a:lnTo>
                  <a:lnTo>
                    <a:pt x="2487" y="252"/>
                  </a:lnTo>
                  <a:lnTo>
                    <a:pt x="2481" y="252"/>
                  </a:lnTo>
                  <a:lnTo>
                    <a:pt x="2475" y="252"/>
                  </a:lnTo>
                  <a:lnTo>
                    <a:pt x="2469" y="252"/>
                  </a:lnTo>
                  <a:lnTo>
                    <a:pt x="2457" y="252"/>
                  </a:lnTo>
                  <a:lnTo>
                    <a:pt x="2439" y="258"/>
                  </a:lnTo>
                  <a:lnTo>
                    <a:pt x="2415" y="222"/>
                  </a:lnTo>
                  <a:lnTo>
                    <a:pt x="2397" y="210"/>
                  </a:lnTo>
                  <a:lnTo>
                    <a:pt x="2373" y="216"/>
                  </a:lnTo>
                  <a:lnTo>
                    <a:pt x="2332" y="216"/>
                  </a:lnTo>
                  <a:lnTo>
                    <a:pt x="2296" y="204"/>
                  </a:lnTo>
                  <a:lnTo>
                    <a:pt x="2260" y="192"/>
                  </a:lnTo>
                  <a:lnTo>
                    <a:pt x="2260" y="192"/>
                  </a:lnTo>
                  <a:lnTo>
                    <a:pt x="2248" y="186"/>
                  </a:lnTo>
                  <a:lnTo>
                    <a:pt x="2242" y="186"/>
                  </a:lnTo>
                  <a:lnTo>
                    <a:pt x="2236" y="186"/>
                  </a:lnTo>
                  <a:lnTo>
                    <a:pt x="2230" y="186"/>
                  </a:lnTo>
                  <a:lnTo>
                    <a:pt x="2224" y="192"/>
                  </a:lnTo>
                  <a:lnTo>
                    <a:pt x="2224" y="192"/>
                  </a:lnTo>
                  <a:lnTo>
                    <a:pt x="2218" y="192"/>
                  </a:lnTo>
                  <a:lnTo>
                    <a:pt x="2212" y="198"/>
                  </a:lnTo>
                  <a:lnTo>
                    <a:pt x="2194" y="204"/>
                  </a:lnTo>
                  <a:lnTo>
                    <a:pt x="2170" y="210"/>
                  </a:lnTo>
                  <a:lnTo>
                    <a:pt x="2146" y="228"/>
                  </a:lnTo>
                  <a:lnTo>
                    <a:pt x="2122" y="240"/>
                  </a:lnTo>
                  <a:lnTo>
                    <a:pt x="2116" y="240"/>
                  </a:lnTo>
                  <a:lnTo>
                    <a:pt x="2110" y="240"/>
                  </a:lnTo>
                  <a:lnTo>
                    <a:pt x="2110" y="240"/>
                  </a:lnTo>
                  <a:lnTo>
                    <a:pt x="2104" y="240"/>
                  </a:lnTo>
                  <a:lnTo>
                    <a:pt x="2098" y="246"/>
                  </a:lnTo>
                  <a:lnTo>
                    <a:pt x="2092" y="246"/>
                  </a:lnTo>
                  <a:lnTo>
                    <a:pt x="2086" y="246"/>
                  </a:lnTo>
                  <a:lnTo>
                    <a:pt x="2080" y="252"/>
                  </a:lnTo>
                  <a:lnTo>
                    <a:pt x="2080" y="258"/>
                  </a:lnTo>
                  <a:lnTo>
                    <a:pt x="2074" y="258"/>
                  </a:lnTo>
                  <a:lnTo>
                    <a:pt x="2074" y="258"/>
                  </a:lnTo>
                  <a:lnTo>
                    <a:pt x="2074" y="264"/>
                  </a:lnTo>
                  <a:lnTo>
                    <a:pt x="2074" y="264"/>
                  </a:lnTo>
                  <a:lnTo>
                    <a:pt x="2074" y="270"/>
                  </a:lnTo>
                  <a:lnTo>
                    <a:pt x="2074" y="276"/>
                  </a:lnTo>
                  <a:lnTo>
                    <a:pt x="2069" y="288"/>
                  </a:lnTo>
                  <a:lnTo>
                    <a:pt x="2057" y="300"/>
                  </a:lnTo>
                  <a:lnTo>
                    <a:pt x="2057" y="300"/>
                  </a:lnTo>
                  <a:lnTo>
                    <a:pt x="2051" y="300"/>
                  </a:lnTo>
                  <a:lnTo>
                    <a:pt x="2045" y="300"/>
                  </a:lnTo>
                  <a:lnTo>
                    <a:pt x="2039" y="306"/>
                  </a:lnTo>
                  <a:lnTo>
                    <a:pt x="2033" y="306"/>
                  </a:lnTo>
                  <a:lnTo>
                    <a:pt x="2033" y="312"/>
                  </a:lnTo>
                  <a:lnTo>
                    <a:pt x="2027" y="312"/>
                  </a:lnTo>
                  <a:lnTo>
                    <a:pt x="2027" y="318"/>
                  </a:lnTo>
                  <a:lnTo>
                    <a:pt x="2027" y="318"/>
                  </a:lnTo>
                  <a:lnTo>
                    <a:pt x="2021" y="324"/>
                  </a:lnTo>
                  <a:lnTo>
                    <a:pt x="2021" y="324"/>
                  </a:lnTo>
                  <a:lnTo>
                    <a:pt x="2015" y="330"/>
                  </a:lnTo>
                  <a:lnTo>
                    <a:pt x="2015" y="330"/>
                  </a:lnTo>
                  <a:lnTo>
                    <a:pt x="2009" y="336"/>
                  </a:lnTo>
                  <a:lnTo>
                    <a:pt x="1997" y="336"/>
                  </a:lnTo>
                  <a:lnTo>
                    <a:pt x="1991" y="342"/>
                  </a:lnTo>
                  <a:lnTo>
                    <a:pt x="1985" y="342"/>
                  </a:lnTo>
                  <a:lnTo>
                    <a:pt x="1979" y="342"/>
                  </a:lnTo>
                  <a:lnTo>
                    <a:pt x="1961" y="336"/>
                  </a:lnTo>
                  <a:lnTo>
                    <a:pt x="1925" y="336"/>
                  </a:lnTo>
                  <a:lnTo>
                    <a:pt x="1919" y="336"/>
                  </a:lnTo>
                  <a:lnTo>
                    <a:pt x="1913" y="336"/>
                  </a:lnTo>
                  <a:lnTo>
                    <a:pt x="1895" y="330"/>
                  </a:lnTo>
                  <a:lnTo>
                    <a:pt x="1889" y="330"/>
                  </a:lnTo>
                  <a:lnTo>
                    <a:pt x="1883" y="330"/>
                  </a:lnTo>
                  <a:lnTo>
                    <a:pt x="1877" y="330"/>
                  </a:lnTo>
                  <a:lnTo>
                    <a:pt x="1877" y="330"/>
                  </a:lnTo>
                  <a:lnTo>
                    <a:pt x="1871" y="336"/>
                  </a:lnTo>
                  <a:lnTo>
                    <a:pt x="1871" y="336"/>
                  </a:lnTo>
                  <a:lnTo>
                    <a:pt x="1865" y="342"/>
                  </a:lnTo>
                  <a:lnTo>
                    <a:pt x="1865" y="342"/>
                  </a:lnTo>
                  <a:lnTo>
                    <a:pt x="1859" y="348"/>
                  </a:lnTo>
                  <a:lnTo>
                    <a:pt x="1859" y="348"/>
                  </a:lnTo>
                  <a:lnTo>
                    <a:pt x="1853" y="354"/>
                  </a:lnTo>
                  <a:lnTo>
                    <a:pt x="1847" y="354"/>
                  </a:lnTo>
                  <a:lnTo>
                    <a:pt x="1835" y="360"/>
                  </a:lnTo>
                  <a:lnTo>
                    <a:pt x="1829" y="360"/>
                  </a:lnTo>
                  <a:lnTo>
                    <a:pt x="1823" y="360"/>
                  </a:lnTo>
                  <a:lnTo>
                    <a:pt x="1817" y="360"/>
                  </a:lnTo>
                  <a:lnTo>
                    <a:pt x="1776" y="342"/>
                  </a:lnTo>
                  <a:lnTo>
                    <a:pt x="1770" y="342"/>
                  </a:lnTo>
                  <a:lnTo>
                    <a:pt x="1764" y="342"/>
                  </a:lnTo>
                  <a:lnTo>
                    <a:pt x="1758" y="342"/>
                  </a:lnTo>
                  <a:lnTo>
                    <a:pt x="1746" y="342"/>
                  </a:lnTo>
                  <a:lnTo>
                    <a:pt x="1746" y="342"/>
                  </a:lnTo>
                  <a:lnTo>
                    <a:pt x="1740" y="342"/>
                  </a:lnTo>
                  <a:lnTo>
                    <a:pt x="1734" y="342"/>
                  </a:lnTo>
                  <a:lnTo>
                    <a:pt x="1728" y="348"/>
                  </a:lnTo>
                  <a:lnTo>
                    <a:pt x="1722" y="348"/>
                  </a:lnTo>
                  <a:lnTo>
                    <a:pt x="1716" y="354"/>
                  </a:lnTo>
                  <a:lnTo>
                    <a:pt x="1704" y="366"/>
                  </a:lnTo>
                  <a:lnTo>
                    <a:pt x="1698" y="378"/>
                  </a:lnTo>
                  <a:lnTo>
                    <a:pt x="1674" y="402"/>
                  </a:lnTo>
                  <a:lnTo>
                    <a:pt x="1656" y="425"/>
                  </a:lnTo>
                  <a:lnTo>
                    <a:pt x="1632" y="461"/>
                  </a:lnTo>
                  <a:lnTo>
                    <a:pt x="1614" y="509"/>
                  </a:lnTo>
                  <a:lnTo>
                    <a:pt x="1614" y="563"/>
                  </a:lnTo>
                  <a:lnTo>
                    <a:pt x="1614" y="569"/>
                  </a:lnTo>
                  <a:lnTo>
                    <a:pt x="1614" y="575"/>
                  </a:lnTo>
                  <a:lnTo>
                    <a:pt x="1614" y="581"/>
                  </a:lnTo>
                  <a:lnTo>
                    <a:pt x="1614" y="587"/>
                  </a:lnTo>
                  <a:lnTo>
                    <a:pt x="1614" y="593"/>
                  </a:lnTo>
                  <a:lnTo>
                    <a:pt x="1614" y="599"/>
                  </a:lnTo>
                  <a:lnTo>
                    <a:pt x="1614" y="605"/>
                  </a:lnTo>
                  <a:lnTo>
                    <a:pt x="1614" y="617"/>
                  </a:lnTo>
                  <a:lnTo>
                    <a:pt x="1620" y="641"/>
                  </a:lnTo>
                  <a:lnTo>
                    <a:pt x="1626" y="641"/>
                  </a:lnTo>
                  <a:lnTo>
                    <a:pt x="1632" y="647"/>
                  </a:lnTo>
                  <a:lnTo>
                    <a:pt x="1632" y="659"/>
                  </a:lnTo>
                  <a:lnTo>
                    <a:pt x="1638" y="659"/>
                  </a:lnTo>
                  <a:lnTo>
                    <a:pt x="1638" y="665"/>
                  </a:lnTo>
                  <a:lnTo>
                    <a:pt x="1638" y="665"/>
                  </a:lnTo>
                  <a:lnTo>
                    <a:pt x="1638" y="671"/>
                  </a:lnTo>
                  <a:lnTo>
                    <a:pt x="1632" y="671"/>
                  </a:lnTo>
                  <a:lnTo>
                    <a:pt x="1632" y="677"/>
                  </a:lnTo>
                  <a:lnTo>
                    <a:pt x="1632" y="677"/>
                  </a:lnTo>
                  <a:lnTo>
                    <a:pt x="1626" y="677"/>
                  </a:lnTo>
                  <a:lnTo>
                    <a:pt x="1620" y="683"/>
                  </a:lnTo>
                  <a:lnTo>
                    <a:pt x="1596" y="689"/>
                  </a:lnTo>
                  <a:lnTo>
                    <a:pt x="1572" y="689"/>
                  </a:lnTo>
                  <a:lnTo>
                    <a:pt x="1548" y="689"/>
                  </a:lnTo>
                  <a:lnTo>
                    <a:pt x="1542" y="689"/>
                  </a:lnTo>
                  <a:lnTo>
                    <a:pt x="1536" y="689"/>
                  </a:lnTo>
                  <a:lnTo>
                    <a:pt x="1518" y="683"/>
                  </a:lnTo>
                  <a:lnTo>
                    <a:pt x="1495" y="671"/>
                  </a:lnTo>
                  <a:lnTo>
                    <a:pt x="1465" y="629"/>
                  </a:lnTo>
                  <a:lnTo>
                    <a:pt x="1435" y="599"/>
                  </a:lnTo>
                  <a:lnTo>
                    <a:pt x="1405" y="581"/>
                  </a:lnTo>
                  <a:lnTo>
                    <a:pt x="1375" y="563"/>
                  </a:lnTo>
                  <a:lnTo>
                    <a:pt x="1333" y="587"/>
                  </a:lnTo>
                  <a:lnTo>
                    <a:pt x="1303" y="653"/>
                  </a:lnTo>
                  <a:lnTo>
                    <a:pt x="1261" y="665"/>
                  </a:lnTo>
                  <a:lnTo>
                    <a:pt x="1219" y="653"/>
                  </a:lnTo>
                  <a:lnTo>
                    <a:pt x="1184" y="671"/>
                  </a:lnTo>
                  <a:lnTo>
                    <a:pt x="1136" y="671"/>
                  </a:lnTo>
                  <a:lnTo>
                    <a:pt x="1106" y="671"/>
                  </a:lnTo>
                  <a:lnTo>
                    <a:pt x="1076" y="707"/>
                  </a:lnTo>
                  <a:lnTo>
                    <a:pt x="1016" y="731"/>
                  </a:lnTo>
                  <a:lnTo>
                    <a:pt x="944" y="761"/>
                  </a:lnTo>
                  <a:lnTo>
                    <a:pt x="921" y="773"/>
                  </a:lnTo>
                  <a:lnTo>
                    <a:pt x="867" y="773"/>
                  </a:lnTo>
                  <a:lnTo>
                    <a:pt x="813" y="743"/>
                  </a:lnTo>
                  <a:lnTo>
                    <a:pt x="783" y="719"/>
                  </a:lnTo>
                  <a:lnTo>
                    <a:pt x="741" y="713"/>
                  </a:lnTo>
                  <a:lnTo>
                    <a:pt x="693" y="701"/>
                  </a:lnTo>
                  <a:lnTo>
                    <a:pt x="628" y="701"/>
                  </a:lnTo>
                  <a:lnTo>
                    <a:pt x="616" y="701"/>
                  </a:lnTo>
                  <a:lnTo>
                    <a:pt x="598" y="695"/>
                  </a:lnTo>
                  <a:lnTo>
                    <a:pt x="580" y="695"/>
                  </a:lnTo>
                  <a:lnTo>
                    <a:pt x="568" y="695"/>
                  </a:lnTo>
                  <a:lnTo>
                    <a:pt x="568" y="695"/>
                  </a:lnTo>
                  <a:lnTo>
                    <a:pt x="562" y="701"/>
                  </a:lnTo>
                  <a:lnTo>
                    <a:pt x="556" y="701"/>
                  </a:lnTo>
                  <a:lnTo>
                    <a:pt x="556" y="701"/>
                  </a:lnTo>
                  <a:lnTo>
                    <a:pt x="556" y="701"/>
                  </a:lnTo>
                  <a:lnTo>
                    <a:pt x="550" y="707"/>
                  </a:lnTo>
                  <a:lnTo>
                    <a:pt x="544" y="713"/>
                  </a:lnTo>
                  <a:lnTo>
                    <a:pt x="520" y="731"/>
                  </a:lnTo>
                  <a:lnTo>
                    <a:pt x="496" y="749"/>
                  </a:lnTo>
                  <a:lnTo>
                    <a:pt x="460" y="785"/>
                  </a:lnTo>
                  <a:lnTo>
                    <a:pt x="454" y="791"/>
                  </a:lnTo>
                  <a:lnTo>
                    <a:pt x="436" y="809"/>
                  </a:lnTo>
                  <a:lnTo>
                    <a:pt x="424" y="815"/>
                  </a:lnTo>
                  <a:lnTo>
                    <a:pt x="418" y="821"/>
                  </a:lnTo>
                  <a:lnTo>
                    <a:pt x="412" y="821"/>
                  </a:lnTo>
                  <a:lnTo>
                    <a:pt x="406" y="821"/>
                  </a:lnTo>
                  <a:lnTo>
                    <a:pt x="400" y="821"/>
                  </a:lnTo>
                  <a:lnTo>
                    <a:pt x="394" y="821"/>
                  </a:lnTo>
                  <a:lnTo>
                    <a:pt x="388" y="821"/>
                  </a:lnTo>
                  <a:lnTo>
                    <a:pt x="382" y="821"/>
                  </a:lnTo>
                  <a:lnTo>
                    <a:pt x="370" y="821"/>
                  </a:lnTo>
                  <a:lnTo>
                    <a:pt x="358" y="821"/>
                  </a:lnTo>
                  <a:lnTo>
                    <a:pt x="352" y="821"/>
                  </a:lnTo>
                  <a:lnTo>
                    <a:pt x="335" y="827"/>
                  </a:lnTo>
                  <a:lnTo>
                    <a:pt x="329" y="827"/>
                  </a:lnTo>
                  <a:lnTo>
                    <a:pt x="233" y="839"/>
                  </a:lnTo>
                  <a:lnTo>
                    <a:pt x="227" y="845"/>
                  </a:lnTo>
                  <a:lnTo>
                    <a:pt x="209" y="851"/>
                  </a:lnTo>
                  <a:lnTo>
                    <a:pt x="197" y="851"/>
                  </a:lnTo>
                  <a:lnTo>
                    <a:pt x="185" y="857"/>
                  </a:lnTo>
                  <a:lnTo>
                    <a:pt x="179" y="857"/>
                  </a:lnTo>
                  <a:lnTo>
                    <a:pt x="173" y="857"/>
                  </a:lnTo>
                  <a:lnTo>
                    <a:pt x="167" y="857"/>
                  </a:lnTo>
                  <a:lnTo>
                    <a:pt x="149" y="851"/>
                  </a:lnTo>
                  <a:lnTo>
                    <a:pt x="137" y="851"/>
                  </a:lnTo>
                  <a:lnTo>
                    <a:pt x="125" y="851"/>
                  </a:lnTo>
                  <a:lnTo>
                    <a:pt x="119" y="857"/>
                  </a:lnTo>
                  <a:lnTo>
                    <a:pt x="113" y="857"/>
                  </a:lnTo>
                  <a:lnTo>
                    <a:pt x="107" y="857"/>
                  </a:lnTo>
                  <a:lnTo>
                    <a:pt x="107" y="857"/>
                  </a:lnTo>
                  <a:lnTo>
                    <a:pt x="101" y="863"/>
                  </a:lnTo>
                  <a:lnTo>
                    <a:pt x="101" y="863"/>
                  </a:lnTo>
                  <a:lnTo>
                    <a:pt x="101" y="869"/>
                  </a:lnTo>
                  <a:lnTo>
                    <a:pt x="101" y="875"/>
                  </a:lnTo>
                  <a:lnTo>
                    <a:pt x="95" y="875"/>
                  </a:lnTo>
                  <a:lnTo>
                    <a:pt x="95" y="881"/>
                  </a:lnTo>
                  <a:lnTo>
                    <a:pt x="89" y="881"/>
                  </a:lnTo>
                  <a:lnTo>
                    <a:pt x="83" y="887"/>
                  </a:lnTo>
                  <a:lnTo>
                    <a:pt x="77" y="887"/>
                  </a:lnTo>
                  <a:lnTo>
                    <a:pt x="60" y="893"/>
                  </a:lnTo>
                  <a:lnTo>
                    <a:pt x="54" y="899"/>
                  </a:lnTo>
                  <a:lnTo>
                    <a:pt x="48" y="899"/>
                  </a:lnTo>
                  <a:lnTo>
                    <a:pt x="48" y="905"/>
                  </a:lnTo>
                  <a:lnTo>
                    <a:pt x="0" y="953"/>
                  </a:lnTo>
                  <a:lnTo>
                    <a:pt x="2780" y="953"/>
                  </a:lnTo>
                  <a:lnTo>
                    <a:pt x="2780" y="24"/>
                  </a:lnTo>
                  <a:lnTo>
                    <a:pt x="2780" y="24"/>
                  </a:lnTo>
                  <a:lnTo>
                    <a:pt x="2780" y="24"/>
                  </a:lnTo>
                </a:path>
              </a:pathLst>
            </a:custGeom>
            <a:gradFill rotWithShape="0">
              <a:gsLst>
                <a:gs pos="0">
                  <a:srgbClr val="009999"/>
                </a:gs>
                <a:gs pos="100000">
                  <a:srgbClr val="006666"/>
                </a:gs>
              </a:gsLst>
              <a:lin ang="13500000" scaled="1"/>
            </a:gradFill>
            <a:ln w="9525">
              <a:noFill/>
              <a:round/>
              <a:headEnd/>
              <a:tailEnd/>
            </a:ln>
            <a:effectLst/>
          </p:spPr>
          <p:txBody>
            <a:bodyPr wrap="none" anchor="ctr"/>
            <a:lstStyle/>
            <a:p>
              <a:pPr>
                <a:defRPr/>
              </a:pPr>
              <a:endParaRPr lang="en-US"/>
            </a:p>
          </p:txBody>
        </p:sp>
        <p:sp>
          <p:nvSpPr>
            <p:cNvPr id="2051" name="Freeform 3"/>
            <p:cNvSpPr>
              <a:spLocks noChangeArrowheads="1"/>
            </p:cNvSpPr>
            <p:nvPr/>
          </p:nvSpPr>
          <p:spPr bwMode="auto">
            <a:xfrm>
              <a:off x="4602" y="4014"/>
              <a:ext cx="12" cy="18"/>
            </a:xfrm>
            <a:custGeom>
              <a:avLst/>
              <a:gdLst/>
              <a:ahLst/>
              <a:cxnLst>
                <a:cxn ang="0">
                  <a:pos x="12" y="18"/>
                </a:cxn>
                <a:cxn ang="0">
                  <a:pos x="12" y="12"/>
                </a:cxn>
                <a:cxn ang="0">
                  <a:pos x="6" y="6"/>
                </a:cxn>
                <a:cxn ang="0">
                  <a:pos x="6" y="6"/>
                </a:cxn>
                <a:cxn ang="0">
                  <a:pos x="0" y="0"/>
                </a:cxn>
                <a:cxn ang="0">
                  <a:pos x="12" y="18"/>
                </a:cxn>
                <a:cxn ang="0">
                  <a:pos x="12" y="18"/>
                </a:cxn>
                <a:cxn ang="0">
                  <a:pos x="12" y="18"/>
                </a:cxn>
              </a:cxnLst>
              <a:rect l="0" t="0" r="r" b="b"/>
              <a:pathLst>
                <a:path w="12" h="18">
                  <a:moveTo>
                    <a:pt x="12" y="18"/>
                  </a:moveTo>
                  <a:lnTo>
                    <a:pt x="12" y="12"/>
                  </a:lnTo>
                  <a:lnTo>
                    <a:pt x="6" y="6"/>
                  </a:lnTo>
                  <a:lnTo>
                    <a:pt x="6" y="6"/>
                  </a:lnTo>
                  <a:lnTo>
                    <a:pt x="0" y="0"/>
                  </a:lnTo>
                  <a:lnTo>
                    <a:pt x="12" y="18"/>
                  </a:lnTo>
                  <a:lnTo>
                    <a:pt x="12" y="18"/>
                  </a:lnTo>
                  <a:lnTo>
                    <a:pt x="12" y="18"/>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2" name="Freeform 4"/>
            <p:cNvSpPr>
              <a:spLocks noChangeArrowheads="1"/>
            </p:cNvSpPr>
            <p:nvPr/>
          </p:nvSpPr>
          <p:spPr bwMode="auto">
            <a:xfrm>
              <a:off x="4596" y="3996"/>
              <a:ext cx="6" cy="18"/>
            </a:xfrm>
            <a:custGeom>
              <a:avLst/>
              <a:gdLst/>
              <a:ahLst/>
              <a:cxnLst>
                <a:cxn ang="0">
                  <a:pos x="0" y="12"/>
                </a:cxn>
                <a:cxn ang="0">
                  <a:pos x="6" y="18"/>
                </a:cxn>
                <a:cxn ang="0">
                  <a:pos x="0" y="0"/>
                </a:cxn>
                <a:cxn ang="0">
                  <a:pos x="0" y="12"/>
                </a:cxn>
                <a:cxn ang="0">
                  <a:pos x="0" y="12"/>
                </a:cxn>
                <a:cxn ang="0">
                  <a:pos x="0" y="12"/>
                </a:cxn>
              </a:cxnLst>
              <a:rect l="0" t="0" r="r" b="b"/>
              <a:pathLst>
                <a:path w="6" h="18">
                  <a:moveTo>
                    <a:pt x="0" y="12"/>
                  </a:moveTo>
                  <a:lnTo>
                    <a:pt x="6" y="18"/>
                  </a:lnTo>
                  <a:lnTo>
                    <a:pt x="0" y="0"/>
                  </a:lnTo>
                  <a:lnTo>
                    <a:pt x="0" y="12"/>
                  </a:lnTo>
                  <a:lnTo>
                    <a:pt x="0" y="12"/>
                  </a:lnTo>
                  <a:lnTo>
                    <a:pt x="0"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3" name="Freeform 5"/>
            <p:cNvSpPr>
              <a:spLocks noChangeArrowheads="1"/>
            </p:cNvSpPr>
            <p:nvPr/>
          </p:nvSpPr>
          <p:spPr bwMode="auto">
            <a:xfrm>
              <a:off x="5180" y="3577"/>
              <a:ext cx="304" cy="741"/>
            </a:xfrm>
            <a:custGeom>
              <a:avLst/>
              <a:gdLst/>
              <a:ahLst/>
              <a:cxnLst>
                <a:cxn ang="0">
                  <a:pos x="280" y="42"/>
                </a:cxn>
                <a:cxn ang="0">
                  <a:pos x="274" y="42"/>
                </a:cxn>
                <a:cxn ang="0">
                  <a:pos x="268" y="42"/>
                </a:cxn>
                <a:cxn ang="0">
                  <a:pos x="256" y="42"/>
                </a:cxn>
                <a:cxn ang="0">
                  <a:pos x="238" y="48"/>
                </a:cxn>
                <a:cxn ang="0">
                  <a:pos x="214" y="12"/>
                </a:cxn>
                <a:cxn ang="0">
                  <a:pos x="196" y="0"/>
                </a:cxn>
                <a:cxn ang="0">
                  <a:pos x="196" y="0"/>
                </a:cxn>
                <a:cxn ang="0">
                  <a:pos x="164" y="167"/>
                </a:cxn>
                <a:cxn ang="0">
                  <a:pos x="144" y="217"/>
                </a:cxn>
                <a:cxn ang="0">
                  <a:pos x="110" y="281"/>
                </a:cxn>
                <a:cxn ang="0">
                  <a:pos x="96" y="327"/>
                </a:cxn>
                <a:cxn ang="0">
                  <a:pos x="124" y="405"/>
                </a:cxn>
                <a:cxn ang="0">
                  <a:pos x="100" y="463"/>
                </a:cxn>
                <a:cxn ang="0">
                  <a:pos x="68" y="503"/>
                </a:cxn>
                <a:cxn ang="0">
                  <a:pos x="30" y="539"/>
                </a:cxn>
                <a:cxn ang="0">
                  <a:pos x="24" y="613"/>
                </a:cxn>
                <a:cxn ang="0">
                  <a:pos x="0" y="741"/>
                </a:cxn>
                <a:cxn ang="0">
                  <a:pos x="202" y="741"/>
                </a:cxn>
                <a:cxn ang="0">
                  <a:pos x="180" y="639"/>
                </a:cxn>
                <a:cxn ang="0">
                  <a:pos x="192" y="589"/>
                </a:cxn>
                <a:cxn ang="0">
                  <a:pos x="178" y="539"/>
                </a:cxn>
                <a:cxn ang="0">
                  <a:pos x="190" y="499"/>
                </a:cxn>
                <a:cxn ang="0">
                  <a:pos x="184" y="465"/>
                </a:cxn>
                <a:cxn ang="0">
                  <a:pos x="192" y="391"/>
                </a:cxn>
                <a:cxn ang="0">
                  <a:pos x="216" y="313"/>
                </a:cxn>
                <a:cxn ang="0">
                  <a:pos x="238" y="249"/>
                </a:cxn>
                <a:cxn ang="0">
                  <a:pos x="268" y="185"/>
                </a:cxn>
                <a:cxn ang="0">
                  <a:pos x="284" y="159"/>
                </a:cxn>
                <a:cxn ang="0">
                  <a:pos x="304" y="12"/>
                </a:cxn>
                <a:cxn ang="0">
                  <a:pos x="298" y="24"/>
                </a:cxn>
                <a:cxn ang="0">
                  <a:pos x="292" y="30"/>
                </a:cxn>
                <a:cxn ang="0">
                  <a:pos x="292" y="36"/>
                </a:cxn>
                <a:cxn ang="0">
                  <a:pos x="286" y="36"/>
                </a:cxn>
                <a:cxn ang="0">
                  <a:pos x="286" y="42"/>
                </a:cxn>
                <a:cxn ang="0">
                  <a:pos x="280" y="42"/>
                </a:cxn>
                <a:cxn ang="0">
                  <a:pos x="280" y="42"/>
                </a:cxn>
                <a:cxn ang="0">
                  <a:pos x="280" y="42"/>
                </a:cxn>
              </a:cxnLst>
              <a:rect l="0" t="0" r="r" b="b"/>
              <a:pathLst>
                <a:path w="304" h="741">
                  <a:moveTo>
                    <a:pt x="280" y="42"/>
                  </a:moveTo>
                  <a:lnTo>
                    <a:pt x="274" y="42"/>
                  </a:lnTo>
                  <a:lnTo>
                    <a:pt x="268" y="42"/>
                  </a:lnTo>
                  <a:lnTo>
                    <a:pt x="256" y="42"/>
                  </a:lnTo>
                  <a:lnTo>
                    <a:pt x="238" y="48"/>
                  </a:lnTo>
                  <a:lnTo>
                    <a:pt x="214" y="12"/>
                  </a:lnTo>
                  <a:lnTo>
                    <a:pt x="196" y="0"/>
                  </a:lnTo>
                  <a:lnTo>
                    <a:pt x="196" y="0"/>
                  </a:lnTo>
                  <a:lnTo>
                    <a:pt x="164" y="167"/>
                  </a:lnTo>
                  <a:lnTo>
                    <a:pt x="144" y="217"/>
                  </a:lnTo>
                  <a:lnTo>
                    <a:pt x="110" y="281"/>
                  </a:lnTo>
                  <a:lnTo>
                    <a:pt x="96" y="327"/>
                  </a:lnTo>
                  <a:lnTo>
                    <a:pt x="124" y="405"/>
                  </a:lnTo>
                  <a:lnTo>
                    <a:pt x="100" y="463"/>
                  </a:lnTo>
                  <a:lnTo>
                    <a:pt x="68" y="503"/>
                  </a:lnTo>
                  <a:lnTo>
                    <a:pt x="30" y="539"/>
                  </a:lnTo>
                  <a:lnTo>
                    <a:pt x="24" y="613"/>
                  </a:lnTo>
                  <a:lnTo>
                    <a:pt x="0" y="741"/>
                  </a:lnTo>
                  <a:lnTo>
                    <a:pt x="202" y="741"/>
                  </a:lnTo>
                  <a:lnTo>
                    <a:pt x="180" y="639"/>
                  </a:lnTo>
                  <a:lnTo>
                    <a:pt x="192" y="589"/>
                  </a:lnTo>
                  <a:lnTo>
                    <a:pt x="178" y="539"/>
                  </a:lnTo>
                  <a:lnTo>
                    <a:pt x="190" y="499"/>
                  </a:lnTo>
                  <a:lnTo>
                    <a:pt x="184" y="465"/>
                  </a:lnTo>
                  <a:lnTo>
                    <a:pt x="192" y="391"/>
                  </a:lnTo>
                  <a:lnTo>
                    <a:pt x="216" y="313"/>
                  </a:lnTo>
                  <a:lnTo>
                    <a:pt x="238" y="249"/>
                  </a:lnTo>
                  <a:lnTo>
                    <a:pt x="268" y="185"/>
                  </a:lnTo>
                  <a:lnTo>
                    <a:pt x="284" y="159"/>
                  </a:lnTo>
                  <a:lnTo>
                    <a:pt x="304" y="12"/>
                  </a:lnTo>
                  <a:lnTo>
                    <a:pt x="298" y="24"/>
                  </a:lnTo>
                  <a:lnTo>
                    <a:pt x="292" y="30"/>
                  </a:lnTo>
                  <a:lnTo>
                    <a:pt x="292" y="36"/>
                  </a:lnTo>
                  <a:lnTo>
                    <a:pt x="286" y="36"/>
                  </a:lnTo>
                  <a:lnTo>
                    <a:pt x="286" y="42"/>
                  </a:lnTo>
                  <a:lnTo>
                    <a:pt x="280" y="42"/>
                  </a:lnTo>
                  <a:lnTo>
                    <a:pt x="280" y="42"/>
                  </a:lnTo>
                  <a:lnTo>
                    <a:pt x="280" y="4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4" name="Freeform 6"/>
            <p:cNvSpPr>
              <a:spLocks noChangeArrowheads="1"/>
            </p:cNvSpPr>
            <p:nvPr/>
          </p:nvSpPr>
          <p:spPr bwMode="auto">
            <a:xfrm>
              <a:off x="4918" y="3553"/>
              <a:ext cx="314" cy="767"/>
            </a:xfrm>
            <a:custGeom>
              <a:avLst/>
              <a:gdLst/>
              <a:ahLst/>
              <a:cxnLst>
                <a:cxn ang="0">
                  <a:pos x="284" y="6"/>
                </a:cxn>
                <a:cxn ang="0">
                  <a:pos x="278" y="6"/>
                </a:cxn>
                <a:cxn ang="0">
                  <a:pos x="272" y="12"/>
                </a:cxn>
                <a:cxn ang="0">
                  <a:pos x="254" y="18"/>
                </a:cxn>
                <a:cxn ang="0">
                  <a:pos x="230" y="24"/>
                </a:cxn>
                <a:cxn ang="0">
                  <a:pos x="206" y="42"/>
                </a:cxn>
                <a:cxn ang="0">
                  <a:pos x="188" y="48"/>
                </a:cxn>
                <a:cxn ang="0">
                  <a:pos x="176" y="54"/>
                </a:cxn>
                <a:cxn ang="0">
                  <a:pos x="170" y="54"/>
                </a:cxn>
                <a:cxn ang="0">
                  <a:pos x="150" y="169"/>
                </a:cxn>
                <a:cxn ang="0">
                  <a:pos x="110" y="225"/>
                </a:cxn>
                <a:cxn ang="0">
                  <a:pos x="54" y="383"/>
                </a:cxn>
                <a:cxn ang="0">
                  <a:pos x="82" y="555"/>
                </a:cxn>
                <a:cxn ang="0">
                  <a:pos x="40" y="679"/>
                </a:cxn>
                <a:cxn ang="0">
                  <a:pos x="0" y="767"/>
                </a:cxn>
                <a:cxn ang="0">
                  <a:pos x="108" y="767"/>
                </a:cxn>
                <a:cxn ang="0">
                  <a:pos x="120" y="611"/>
                </a:cxn>
                <a:cxn ang="0">
                  <a:pos x="148" y="499"/>
                </a:cxn>
                <a:cxn ang="0">
                  <a:pos x="160" y="367"/>
                </a:cxn>
                <a:cxn ang="0">
                  <a:pos x="218" y="327"/>
                </a:cxn>
                <a:cxn ang="0">
                  <a:pos x="238" y="221"/>
                </a:cxn>
                <a:cxn ang="0">
                  <a:pos x="296" y="135"/>
                </a:cxn>
                <a:cxn ang="0">
                  <a:pos x="314" y="0"/>
                </a:cxn>
                <a:cxn ang="0">
                  <a:pos x="302" y="0"/>
                </a:cxn>
                <a:cxn ang="0">
                  <a:pos x="296" y="0"/>
                </a:cxn>
                <a:cxn ang="0">
                  <a:pos x="290" y="0"/>
                </a:cxn>
                <a:cxn ang="0">
                  <a:pos x="284" y="6"/>
                </a:cxn>
                <a:cxn ang="0">
                  <a:pos x="284" y="6"/>
                </a:cxn>
                <a:cxn ang="0">
                  <a:pos x="284" y="6"/>
                </a:cxn>
                <a:cxn ang="0">
                  <a:pos x="284" y="6"/>
                </a:cxn>
              </a:cxnLst>
              <a:rect l="0" t="0" r="r" b="b"/>
              <a:pathLst>
                <a:path w="314" h="767">
                  <a:moveTo>
                    <a:pt x="284" y="6"/>
                  </a:moveTo>
                  <a:lnTo>
                    <a:pt x="278" y="6"/>
                  </a:lnTo>
                  <a:lnTo>
                    <a:pt x="272" y="12"/>
                  </a:lnTo>
                  <a:lnTo>
                    <a:pt x="254" y="18"/>
                  </a:lnTo>
                  <a:lnTo>
                    <a:pt x="230" y="24"/>
                  </a:lnTo>
                  <a:lnTo>
                    <a:pt x="206" y="42"/>
                  </a:lnTo>
                  <a:lnTo>
                    <a:pt x="188" y="48"/>
                  </a:lnTo>
                  <a:lnTo>
                    <a:pt x="176" y="54"/>
                  </a:lnTo>
                  <a:lnTo>
                    <a:pt x="170" y="54"/>
                  </a:lnTo>
                  <a:lnTo>
                    <a:pt x="150" y="169"/>
                  </a:lnTo>
                  <a:lnTo>
                    <a:pt x="110" y="225"/>
                  </a:lnTo>
                  <a:lnTo>
                    <a:pt x="54" y="383"/>
                  </a:lnTo>
                  <a:lnTo>
                    <a:pt x="82" y="555"/>
                  </a:lnTo>
                  <a:lnTo>
                    <a:pt x="40" y="679"/>
                  </a:lnTo>
                  <a:lnTo>
                    <a:pt x="0" y="767"/>
                  </a:lnTo>
                  <a:lnTo>
                    <a:pt x="108" y="767"/>
                  </a:lnTo>
                  <a:lnTo>
                    <a:pt x="120" y="611"/>
                  </a:lnTo>
                  <a:lnTo>
                    <a:pt x="148" y="499"/>
                  </a:lnTo>
                  <a:lnTo>
                    <a:pt x="160" y="367"/>
                  </a:lnTo>
                  <a:lnTo>
                    <a:pt x="218" y="327"/>
                  </a:lnTo>
                  <a:lnTo>
                    <a:pt x="238" y="221"/>
                  </a:lnTo>
                  <a:lnTo>
                    <a:pt x="296" y="135"/>
                  </a:lnTo>
                  <a:lnTo>
                    <a:pt x="314" y="0"/>
                  </a:lnTo>
                  <a:lnTo>
                    <a:pt x="302" y="0"/>
                  </a:lnTo>
                  <a:lnTo>
                    <a:pt x="296" y="0"/>
                  </a:lnTo>
                  <a:lnTo>
                    <a:pt x="290" y="0"/>
                  </a:lnTo>
                  <a:lnTo>
                    <a:pt x="284" y="6"/>
                  </a:lnTo>
                  <a:lnTo>
                    <a:pt x="284" y="6"/>
                  </a:lnTo>
                  <a:lnTo>
                    <a:pt x="284" y="6"/>
                  </a:lnTo>
                  <a:lnTo>
                    <a:pt x="284" y="6"/>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5" name="Freeform 7"/>
            <p:cNvSpPr>
              <a:spLocks noChangeArrowheads="1"/>
            </p:cNvSpPr>
            <p:nvPr/>
          </p:nvSpPr>
          <p:spPr bwMode="auto">
            <a:xfrm>
              <a:off x="4700" y="3697"/>
              <a:ext cx="275" cy="623"/>
            </a:xfrm>
            <a:custGeom>
              <a:avLst/>
              <a:gdLst/>
              <a:ahLst/>
              <a:cxnLst>
                <a:cxn ang="0">
                  <a:pos x="257" y="12"/>
                </a:cxn>
                <a:cxn ang="0">
                  <a:pos x="239" y="6"/>
                </a:cxn>
                <a:cxn ang="0">
                  <a:pos x="203" y="6"/>
                </a:cxn>
                <a:cxn ang="0">
                  <a:pos x="203" y="6"/>
                </a:cxn>
                <a:cxn ang="0">
                  <a:pos x="197" y="6"/>
                </a:cxn>
                <a:cxn ang="0">
                  <a:pos x="185" y="0"/>
                </a:cxn>
                <a:cxn ang="0">
                  <a:pos x="173" y="0"/>
                </a:cxn>
                <a:cxn ang="0">
                  <a:pos x="166" y="0"/>
                </a:cxn>
                <a:cxn ang="0">
                  <a:pos x="160" y="0"/>
                </a:cxn>
                <a:cxn ang="0">
                  <a:pos x="144" y="117"/>
                </a:cxn>
                <a:cxn ang="0">
                  <a:pos x="128" y="185"/>
                </a:cxn>
                <a:cxn ang="0">
                  <a:pos x="58" y="299"/>
                </a:cxn>
                <a:cxn ang="0">
                  <a:pos x="54" y="441"/>
                </a:cxn>
                <a:cxn ang="0">
                  <a:pos x="24" y="523"/>
                </a:cxn>
                <a:cxn ang="0">
                  <a:pos x="0" y="623"/>
                </a:cxn>
                <a:cxn ang="0">
                  <a:pos x="78" y="623"/>
                </a:cxn>
                <a:cxn ang="0">
                  <a:pos x="92" y="555"/>
                </a:cxn>
                <a:cxn ang="0">
                  <a:pos x="134" y="447"/>
                </a:cxn>
                <a:cxn ang="0">
                  <a:pos x="158" y="315"/>
                </a:cxn>
                <a:cxn ang="0">
                  <a:pos x="184" y="257"/>
                </a:cxn>
                <a:cxn ang="0">
                  <a:pos x="216" y="211"/>
                </a:cxn>
                <a:cxn ang="0">
                  <a:pos x="222" y="145"/>
                </a:cxn>
                <a:cxn ang="0">
                  <a:pos x="240" y="111"/>
                </a:cxn>
                <a:cxn ang="0">
                  <a:pos x="262" y="79"/>
                </a:cxn>
                <a:cxn ang="0">
                  <a:pos x="275" y="6"/>
                </a:cxn>
                <a:cxn ang="0">
                  <a:pos x="263" y="12"/>
                </a:cxn>
                <a:cxn ang="0">
                  <a:pos x="257" y="12"/>
                </a:cxn>
                <a:cxn ang="0">
                  <a:pos x="257" y="12"/>
                </a:cxn>
                <a:cxn ang="0">
                  <a:pos x="257" y="12"/>
                </a:cxn>
              </a:cxnLst>
              <a:rect l="0" t="0" r="r" b="b"/>
              <a:pathLst>
                <a:path w="275" h="623">
                  <a:moveTo>
                    <a:pt x="257" y="12"/>
                  </a:moveTo>
                  <a:lnTo>
                    <a:pt x="239" y="6"/>
                  </a:lnTo>
                  <a:lnTo>
                    <a:pt x="203" y="6"/>
                  </a:lnTo>
                  <a:lnTo>
                    <a:pt x="203" y="6"/>
                  </a:lnTo>
                  <a:lnTo>
                    <a:pt x="197" y="6"/>
                  </a:lnTo>
                  <a:lnTo>
                    <a:pt x="185" y="0"/>
                  </a:lnTo>
                  <a:lnTo>
                    <a:pt x="173" y="0"/>
                  </a:lnTo>
                  <a:lnTo>
                    <a:pt x="166" y="0"/>
                  </a:lnTo>
                  <a:lnTo>
                    <a:pt x="160" y="0"/>
                  </a:lnTo>
                  <a:lnTo>
                    <a:pt x="144" y="117"/>
                  </a:lnTo>
                  <a:lnTo>
                    <a:pt x="128" y="185"/>
                  </a:lnTo>
                  <a:lnTo>
                    <a:pt x="58" y="299"/>
                  </a:lnTo>
                  <a:lnTo>
                    <a:pt x="54" y="441"/>
                  </a:lnTo>
                  <a:lnTo>
                    <a:pt x="24" y="523"/>
                  </a:lnTo>
                  <a:lnTo>
                    <a:pt x="0" y="623"/>
                  </a:lnTo>
                  <a:lnTo>
                    <a:pt x="78" y="623"/>
                  </a:lnTo>
                  <a:lnTo>
                    <a:pt x="92" y="555"/>
                  </a:lnTo>
                  <a:lnTo>
                    <a:pt x="134" y="447"/>
                  </a:lnTo>
                  <a:lnTo>
                    <a:pt x="158" y="315"/>
                  </a:lnTo>
                  <a:lnTo>
                    <a:pt x="184" y="257"/>
                  </a:lnTo>
                  <a:lnTo>
                    <a:pt x="216" y="211"/>
                  </a:lnTo>
                  <a:lnTo>
                    <a:pt x="222" y="145"/>
                  </a:lnTo>
                  <a:lnTo>
                    <a:pt x="240" y="111"/>
                  </a:lnTo>
                  <a:lnTo>
                    <a:pt x="262" y="79"/>
                  </a:lnTo>
                  <a:lnTo>
                    <a:pt x="275" y="6"/>
                  </a:lnTo>
                  <a:lnTo>
                    <a:pt x="263" y="12"/>
                  </a:lnTo>
                  <a:lnTo>
                    <a:pt x="257" y="12"/>
                  </a:lnTo>
                  <a:lnTo>
                    <a:pt x="257" y="12"/>
                  </a:lnTo>
                  <a:lnTo>
                    <a:pt x="257"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6" name="Freeform 8"/>
            <p:cNvSpPr>
              <a:spLocks noChangeArrowheads="1"/>
            </p:cNvSpPr>
            <p:nvPr/>
          </p:nvSpPr>
          <p:spPr bwMode="auto">
            <a:xfrm>
              <a:off x="4522" y="3709"/>
              <a:ext cx="213" cy="611"/>
            </a:xfrm>
            <a:custGeom>
              <a:avLst/>
              <a:gdLst/>
              <a:ahLst/>
              <a:cxnLst>
                <a:cxn ang="0">
                  <a:pos x="171" y="12"/>
                </a:cxn>
                <a:cxn ang="0">
                  <a:pos x="159" y="24"/>
                </a:cxn>
                <a:cxn ang="0">
                  <a:pos x="153" y="36"/>
                </a:cxn>
                <a:cxn ang="0">
                  <a:pos x="128" y="60"/>
                </a:cxn>
                <a:cxn ang="0">
                  <a:pos x="110" y="83"/>
                </a:cxn>
                <a:cxn ang="0">
                  <a:pos x="86" y="119"/>
                </a:cxn>
                <a:cxn ang="0">
                  <a:pos x="68" y="167"/>
                </a:cxn>
                <a:cxn ang="0">
                  <a:pos x="68" y="221"/>
                </a:cxn>
                <a:cxn ang="0">
                  <a:pos x="68" y="227"/>
                </a:cxn>
                <a:cxn ang="0">
                  <a:pos x="68" y="233"/>
                </a:cxn>
                <a:cxn ang="0">
                  <a:pos x="68" y="239"/>
                </a:cxn>
                <a:cxn ang="0">
                  <a:pos x="68" y="245"/>
                </a:cxn>
                <a:cxn ang="0">
                  <a:pos x="68" y="251"/>
                </a:cxn>
                <a:cxn ang="0">
                  <a:pos x="68" y="251"/>
                </a:cxn>
                <a:cxn ang="0">
                  <a:pos x="68" y="257"/>
                </a:cxn>
                <a:cxn ang="0">
                  <a:pos x="68" y="269"/>
                </a:cxn>
                <a:cxn ang="0">
                  <a:pos x="74" y="287"/>
                </a:cxn>
                <a:cxn ang="0">
                  <a:pos x="80" y="305"/>
                </a:cxn>
                <a:cxn ang="0">
                  <a:pos x="86" y="311"/>
                </a:cxn>
                <a:cxn ang="0">
                  <a:pos x="86" y="311"/>
                </a:cxn>
                <a:cxn ang="0">
                  <a:pos x="92" y="317"/>
                </a:cxn>
                <a:cxn ang="0">
                  <a:pos x="92" y="323"/>
                </a:cxn>
                <a:cxn ang="0">
                  <a:pos x="92" y="323"/>
                </a:cxn>
                <a:cxn ang="0">
                  <a:pos x="24" y="437"/>
                </a:cxn>
                <a:cxn ang="0">
                  <a:pos x="18" y="471"/>
                </a:cxn>
                <a:cxn ang="0">
                  <a:pos x="0" y="547"/>
                </a:cxn>
                <a:cxn ang="0">
                  <a:pos x="50" y="611"/>
                </a:cxn>
                <a:cxn ang="0">
                  <a:pos x="114" y="611"/>
                </a:cxn>
                <a:cxn ang="0">
                  <a:pos x="104" y="555"/>
                </a:cxn>
                <a:cxn ang="0">
                  <a:pos x="120" y="515"/>
                </a:cxn>
                <a:cxn ang="0">
                  <a:pos x="150" y="449"/>
                </a:cxn>
                <a:cxn ang="0">
                  <a:pos x="166" y="377"/>
                </a:cxn>
                <a:cxn ang="0">
                  <a:pos x="156" y="295"/>
                </a:cxn>
                <a:cxn ang="0">
                  <a:pos x="170" y="203"/>
                </a:cxn>
                <a:cxn ang="0">
                  <a:pos x="212" y="95"/>
                </a:cxn>
                <a:cxn ang="0">
                  <a:pos x="213" y="0"/>
                </a:cxn>
                <a:cxn ang="0">
                  <a:pos x="207" y="0"/>
                </a:cxn>
                <a:cxn ang="0">
                  <a:pos x="201" y="0"/>
                </a:cxn>
                <a:cxn ang="0">
                  <a:pos x="195" y="0"/>
                </a:cxn>
                <a:cxn ang="0">
                  <a:pos x="189" y="0"/>
                </a:cxn>
                <a:cxn ang="0">
                  <a:pos x="183" y="6"/>
                </a:cxn>
                <a:cxn ang="0">
                  <a:pos x="177" y="6"/>
                </a:cxn>
                <a:cxn ang="0">
                  <a:pos x="171" y="12"/>
                </a:cxn>
                <a:cxn ang="0">
                  <a:pos x="171" y="12"/>
                </a:cxn>
                <a:cxn ang="0">
                  <a:pos x="171" y="12"/>
                </a:cxn>
              </a:cxnLst>
              <a:rect l="0" t="0" r="r" b="b"/>
              <a:pathLst>
                <a:path w="213" h="611">
                  <a:moveTo>
                    <a:pt x="171" y="12"/>
                  </a:moveTo>
                  <a:lnTo>
                    <a:pt x="159" y="24"/>
                  </a:lnTo>
                  <a:lnTo>
                    <a:pt x="153" y="36"/>
                  </a:lnTo>
                  <a:lnTo>
                    <a:pt x="128" y="60"/>
                  </a:lnTo>
                  <a:lnTo>
                    <a:pt x="110" y="83"/>
                  </a:lnTo>
                  <a:lnTo>
                    <a:pt x="86" y="119"/>
                  </a:lnTo>
                  <a:lnTo>
                    <a:pt x="68" y="167"/>
                  </a:lnTo>
                  <a:lnTo>
                    <a:pt x="68" y="221"/>
                  </a:lnTo>
                  <a:lnTo>
                    <a:pt x="68" y="227"/>
                  </a:lnTo>
                  <a:lnTo>
                    <a:pt x="68" y="233"/>
                  </a:lnTo>
                  <a:lnTo>
                    <a:pt x="68" y="239"/>
                  </a:lnTo>
                  <a:lnTo>
                    <a:pt x="68" y="245"/>
                  </a:lnTo>
                  <a:lnTo>
                    <a:pt x="68" y="251"/>
                  </a:lnTo>
                  <a:lnTo>
                    <a:pt x="68" y="251"/>
                  </a:lnTo>
                  <a:lnTo>
                    <a:pt x="68" y="257"/>
                  </a:lnTo>
                  <a:lnTo>
                    <a:pt x="68" y="269"/>
                  </a:lnTo>
                  <a:lnTo>
                    <a:pt x="74" y="287"/>
                  </a:lnTo>
                  <a:lnTo>
                    <a:pt x="80" y="305"/>
                  </a:lnTo>
                  <a:lnTo>
                    <a:pt x="86" y="311"/>
                  </a:lnTo>
                  <a:lnTo>
                    <a:pt x="86" y="311"/>
                  </a:lnTo>
                  <a:lnTo>
                    <a:pt x="92" y="317"/>
                  </a:lnTo>
                  <a:lnTo>
                    <a:pt x="92" y="323"/>
                  </a:lnTo>
                  <a:lnTo>
                    <a:pt x="92" y="323"/>
                  </a:lnTo>
                  <a:lnTo>
                    <a:pt x="24" y="437"/>
                  </a:lnTo>
                  <a:lnTo>
                    <a:pt x="18" y="471"/>
                  </a:lnTo>
                  <a:lnTo>
                    <a:pt x="0" y="547"/>
                  </a:lnTo>
                  <a:lnTo>
                    <a:pt x="50" y="611"/>
                  </a:lnTo>
                  <a:lnTo>
                    <a:pt x="114" y="611"/>
                  </a:lnTo>
                  <a:lnTo>
                    <a:pt x="104" y="555"/>
                  </a:lnTo>
                  <a:lnTo>
                    <a:pt x="120" y="515"/>
                  </a:lnTo>
                  <a:lnTo>
                    <a:pt x="150" y="449"/>
                  </a:lnTo>
                  <a:lnTo>
                    <a:pt x="166" y="377"/>
                  </a:lnTo>
                  <a:lnTo>
                    <a:pt x="156" y="295"/>
                  </a:lnTo>
                  <a:lnTo>
                    <a:pt x="170" y="203"/>
                  </a:lnTo>
                  <a:lnTo>
                    <a:pt x="212" y="95"/>
                  </a:lnTo>
                  <a:lnTo>
                    <a:pt x="213" y="0"/>
                  </a:lnTo>
                  <a:lnTo>
                    <a:pt x="207" y="0"/>
                  </a:lnTo>
                  <a:lnTo>
                    <a:pt x="201" y="0"/>
                  </a:lnTo>
                  <a:lnTo>
                    <a:pt x="195" y="0"/>
                  </a:lnTo>
                  <a:lnTo>
                    <a:pt x="189" y="0"/>
                  </a:lnTo>
                  <a:lnTo>
                    <a:pt x="183" y="6"/>
                  </a:lnTo>
                  <a:lnTo>
                    <a:pt x="177" y="6"/>
                  </a:lnTo>
                  <a:lnTo>
                    <a:pt x="171" y="12"/>
                  </a:lnTo>
                  <a:lnTo>
                    <a:pt x="171" y="12"/>
                  </a:lnTo>
                  <a:lnTo>
                    <a:pt x="171"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7" name="Freeform 9"/>
            <p:cNvSpPr>
              <a:spLocks noChangeArrowheads="1"/>
            </p:cNvSpPr>
            <p:nvPr/>
          </p:nvSpPr>
          <p:spPr bwMode="auto">
            <a:xfrm>
              <a:off x="4292" y="3936"/>
              <a:ext cx="167" cy="384"/>
            </a:xfrm>
            <a:custGeom>
              <a:avLst/>
              <a:gdLst/>
              <a:ahLst/>
              <a:cxnLst>
                <a:cxn ang="0">
                  <a:pos x="149" y="60"/>
                </a:cxn>
                <a:cxn ang="0">
                  <a:pos x="119" y="30"/>
                </a:cxn>
                <a:cxn ang="0">
                  <a:pos x="89" y="12"/>
                </a:cxn>
                <a:cxn ang="0">
                  <a:pos x="59" y="0"/>
                </a:cxn>
                <a:cxn ang="0">
                  <a:pos x="54" y="70"/>
                </a:cxn>
                <a:cxn ang="0">
                  <a:pos x="46" y="112"/>
                </a:cxn>
                <a:cxn ang="0">
                  <a:pos x="52" y="168"/>
                </a:cxn>
                <a:cxn ang="0">
                  <a:pos x="24" y="194"/>
                </a:cxn>
                <a:cxn ang="0">
                  <a:pos x="16" y="258"/>
                </a:cxn>
                <a:cxn ang="0">
                  <a:pos x="2" y="300"/>
                </a:cxn>
                <a:cxn ang="0">
                  <a:pos x="0" y="352"/>
                </a:cxn>
                <a:cxn ang="0">
                  <a:pos x="47" y="384"/>
                </a:cxn>
                <a:cxn ang="0">
                  <a:pos x="149" y="384"/>
                </a:cxn>
                <a:cxn ang="0">
                  <a:pos x="134" y="350"/>
                </a:cxn>
                <a:cxn ang="0">
                  <a:pos x="104" y="324"/>
                </a:cxn>
                <a:cxn ang="0">
                  <a:pos x="138" y="274"/>
                </a:cxn>
                <a:cxn ang="0">
                  <a:pos x="122" y="220"/>
                </a:cxn>
                <a:cxn ang="0">
                  <a:pos x="132" y="186"/>
                </a:cxn>
                <a:cxn ang="0">
                  <a:pos x="140" y="154"/>
                </a:cxn>
                <a:cxn ang="0">
                  <a:pos x="167" y="90"/>
                </a:cxn>
                <a:cxn ang="0">
                  <a:pos x="149" y="60"/>
                </a:cxn>
                <a:cxn ang="0">
                  <a:pos x="149" y="60"/>
                </a:cxn>
                <a:cxn ang="0">
                  <a:pos x="149" y="60"/>
                </a:cxn>
              </a:cxnLst>
              <a:rect l="0" t="0" r="r" b="b"/>
              <a:pathLst>
                <a:path w="167" h="384">
                  <a:moveTo>
                    <a:pt x="149" y="60"/>
                  </a:moveTo>
                  <a:lnTo>
                    <a:pt x="119" y="30"/>
                  </a:lnTo>
                  <a:lnTo>
                    <a:pt x="89" y="12"/>
                  </a:lnTo>
                  <a:lnTo>
                    <a:pt x="59" y="0"/>
                  </a:lnTo>
                  <a:lnTo>
                    <a:pt x="54" y="70"/>
                  </a:lnTo>
                  <a:lnTo>
                    <a:pt x="46" y="112"/>
                  </a:lnTo>
                  <a:lnTo>
                    <a:pt x="52" y="168"/>
                  </a:lnTo>
                  <a:lnTo>
                    <a:pt x="24" y="194"/>
                  </a:lnTo>
                  <a:lnTo>
                    <a:pt x="16" y="258"/>
                  </a:lnTo>
                  <a:lnTo>
                    <a:pt x="2" y="300"/>
                  </a:lnTo>
                  <a:lnTo>
                    <a:pt x="0" y="352"/>
                  </a:lnTo>
                  <a:lnTo>
                    <a:pt x="47" y="384"/>
                  </a:lnTo>
                  <a:lnTo>
                    <a:pt x="149" y="384"/>
                  </a:lnTo>
                  <a:lnTo>
                    <a:pt x="134" y="350"/>
                  </a:lnTo>
                  <a:lnTo>
                    <a:pt x="104" y="324"/>
                  </a:lnTo>
                  <a:lnTo>
                    <a:pt x="138" y="274"/>
                  </a:lnTo>
                  <a:lnTo>
                    <a:pt x="122" y="220"/>
                  </a:lnTo>
                  <a:lnTo>
                    <a:pt x="132" y="186"/>
                  </a:lnTo>
                  <a:lnTo>
                    <a:pt x="140" y="154"/>
                  </a:lnTo>
                  <a:lnTo>
                    <a:pt x="167" y="90"/>
                  </a:lnTo>
                  <a:lnTo>
                    <a:pt x="149" y="60"/>
                  </a:lnTo>
                  <a:lnTo>
                    <a:pt x="149" y="60"/>
                  </a:lnTo>
                  <a:lnTo>
                    <a:pt x="149" y="6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8" name="Freeform 10"/>
            <p:cNvSpPr>
              <a:spLocks noChangeArrowheads="1"/>
            </p:cNvSpPr>
            <p:nvPr/>
          </p:nvSpPr>
          <p:spPr bwMode="auto">
            <a:xfrm>
              <a:off x="4100" y="4020"/>
              <a:ext cx="166" cy="300"/>
            </a:xfrm>
            <a:custGeom>
              <a:avLst/>
              <a:gdLst/>
              <a:ahLst/>
              <a:cxnLst>
                <a:cxn ang="0">
                  <a:pos x="136" y="12"/>
                </a:cxn>
                <a:cxn ang="0">
                  <a:pos x="100" y="0"/>
                </a:cxn>
                <a:cxn ang="0">
                  <a:pos x="78" y="64"/>
                </a:cxn>
                <a:cxn ang="0">
                  <a:pos x="70" y="126"/>
                </a:cxn>
                <a:cxn ang="0">
                  <a:pos x="46" y="184"/>
                </a:cxn>
                <a:cxn ang="0">
                  <a:pos x="58" y="232"/>
                </a:cxn>
                <a:cxn ang="0">
                  <a:pos x="38" y="268"/>
                </a:cxn>
                <a:cxn ang="0">
                  <a:pos x="0" y="300"/>
                </a:cxn>
                <a:cxn ang="0">
                  <a:pos x="160" y="300"/>
                </a:cxn>
                <a:cxn ang="0">
                  <a:pos x="136" y="272"/>
                </a:cxn>
                <a:cxn ang="0">
                  <a:pos x="98" y="234"/>
                </a:cxn>
                <a:cxn ang="0">
                  <a:pos x="130" y="188"/>
                </a:cxn>
                <a:cxn ang="0">
                  <a:pos x="138" y="134"/>
                </a:cxn>
                <a:cxn ang="0">
                  <a:pos x="144" y="94"/>
                </a:cxn>
                <a:cxn ang="0">
                  <a:pos x="164" y="60"/>
                </a:cxn>
                <a:cxn ang="0">
                  <a:pos x="166" y="0"/>
                </a:cxn>
                <a:cxn ang="0">
                  <a:pos x="136" y="12"/>
                </a:cxn>
                <a:cxn ang="0">
                  <a:pos x="136" y="12"/>
                </a:cxn>
                <a:cxn ang="0">
                  <a:pos x="136" y="12"/>
                </a:cxn>
              </a:cxnLst>
              <a:rect l="0" t="0" r="r" b="b"/>
              <a:pathLst>
                <a:path w="166" h="300">
                  <a:moveTo>
                    <a:pt x="136" y="12"/>
                  </a:moveTo>
                  <a:lnTo>
                    <a:pt x="100" y="0"/>
                  </a:lnTo>
                  <a:lnTo>
                    <a:pt x="78" y="64"/>
                  </a:lnTo>
                  <a:lnTo>
                    <a:pt x="70" y="126"/>
                  </a:lnTo>
                  <a:lnTo>
                    <a:pt x="46" y="184"/>
                  </a:lnTo>
                  <a:lnTo>
                    <a:pt x="58" y="232"/>
                  </a:lnTo>
                  <a:lnTo>
                    <a:pt x="38" y="268"/>
                  </a:lnTo>
                  <a:lnTo>
                    <a:pt x="0" y="300"/>
                  </a:lnTo>
                  <a:lnTo>
                    <a:pt x="160" y="300"/>
                  </a:lnTo>
                  <a:lnTo>
                    <a:pt x="136" y="272"/>
                  </a:lnTo>
                  <a:lnTo>
                    <a:pt x="98" y="234"/>
                  </a:lnTo>
                  <a:lnTo>
                    <a:pt x="130" y="188"/>
                  </a:lnTo>
                  <a:lnTo>
                    <a:pt x="138" y="134"/>
                  </a:lnTo>
                  <a:lnTo>
                    <a:pt x="144" y="94"/>
                  </a:lnTo>
                  <a:lnTo>
                    <a:pt x="164" y="60"/>
                  </a:lnTo>
                  <a:lnTo>
                    <a:pt x="166" y="0"/>
                  </a:lnTo>
                  <a:lnTo>
                    <a:pt x="136" y="12"/>
                  </a:lnTo>
                  <a:lnTo>
                    <a:pt x="136" y="12"/>
                  </a:lnTo>
                  <a:lnTo>
                    <a:pt x="136" y="12"/>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59" name="Freeform 11"/>
            <p:cNvSpPr>
              <a:spLocks noChangeArrowheads="1"/>
            </p:cNvSpPr>
            <p:nvPr/>
          </p:nvSpPr>
          <p:spPr bwMode="auto">
            <a:xfrm>
              <a:off x="3910" y="4038"/>
              <a:ext cx="237" cy="282"/>
            </a:xfrm>
            <a:custGeom>
              <a:avLst/>
              <a:gdLst/>
              <a:ahLst/>
              <a:cxnLst>
                <a:cxn ang="0">
                  <a:pos x="201" y="0"/>
                </a:cxn>
                <a:cxn ang="0">
                  <a:pos x="183" y="0"/>
                </a:cxn>
                <a:cxn ang="0">
                  <a:pos x="158" y="50"/>
                </a:cxn>
                <a:cxn ang="0">
                  <a:pos x="148" y="92"/>
                </a:cxn>
                <a:cxn ang="0">
                  <a:pos x="120" y="144"/>
                </a:cxn>
                <a:cxn ang="0">
                  <a:pos x="82" y="182"/>
                </a:cxn>
                <a:cxn ang="0">
                  <a:pos x="60" y="232"/>
                </a:cxn>
                <a:cxn ang="0">
                  <a:pos x="0" y="282"/>
                </a:cxn>
                <a:cxn ang="0">
                  <a:pos x="128" y="282"/>
                </a:cxn>
                <a:cxn ang="0">
                  <a:pos x="154" y="254"/>
                </a:cxn>
                <a:cxn ang="0">
                  <a:pos x="158" y="196"/>
                </a:cxn>
                <a:cxn ang="0">
                  <a:pos x="188" y="148"/>
                </a:cxn>
                <a:cxn ang="0">
                  <a:pos x="196" y="70"/>
                </a:cxn>
                <a:cxn ang="0">
                  <a:pos x="237" y="0"/>
                </a:cxn>
                <a:cxn ang="0">
                  <a:pos x="201" y="0"/>
                </a:cxn>
                <a:cxn ang="0">
                  <a:pos x="201" y="0"/>
                </a:cxn>
                <a:cxn ang="0">
                  <a:pos x="201" y="0"/>
                </a:cxn>
              </a:cxnLst>
              <a:rect l="0" t="0" r="r" b="b"/>
              <a:pathLst>
                <a:path w="237" h="282">
                  <a:moveTo>
                    <a:pt x="201" y="0"/>
                  </a:moveTo>
                  <a:lnTo>
                    <a:pt x="183" y="0"/>
                  </a:lnTo>
                  <a:lnTo>
                    <a:pt x="158" y="50"/>
                  </a:lnTo>
                  <a:lnTo>
                    <a:pt x="148" y="92"/>
                  </a:lnTo>
                  <a:lnTo>
                    <a:pt x="120" y="144"/>
                  </a:lnTo>
                  <a:lnTo>
                    <a:pt x="82" y="182"/>
                  </a:lnTo>
                  <a:lnTo>
                    <a:pt x="60" y="232"/>
                  </a:lnTo>
                  <a:lnTo>
                    <a:pt x="0" y="282"/>
                  </a:lnTo>
                  <a:lnTo>
                    <a:pt x="128" y="282"/>
                  </a:lnTo>
                  <a:lnTo>
                    <a:pt x="154" y="254"/>
                  </a:lnTo>
                  <a:lnTo>
                    <a:pt x="158" y="196"/>
                  </a:lnTo>
                  <a:lnTo>
                    <a:pt x="188" y="148"/>
                  </a:lnTo>
                  <a:lnTo>
                    <a:pt x="196" y="70"/>
                  </a:lnTo>
                  <a:lnTo>
                    <a:pt x="237" y="0"/>
                  </a:lnTo>
                  <a:lnTo>
                    <a:pt x="201" y="0"/>
                  </a:lnTo>
                  <a:lnTo>
                    <a:pt x="201" y="0"/>
                  </a:lnTo>
                  <a:lnTo>
                    <a:pt x="20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60" name="Freeform 12"/>
            <p:cNvSpPr>
              <a:spLocks noChangeArrowheads="1"/>
            </p:cNvSpPr>
            <p:nvPr/>
          </p:nvSpPr>
          <p:spPr bwMode="auto">
            <a:xfrm>
              <a:off x="3674" y="4086"/>
              <a:ext cx="196" cy="234"/>
            </a:xfrm>
            <a:custGeom>
              <a:avLst/>
              <a:gdLst/>
              <a:ahLst/>
              <a:cxnLst>
                <a:cxn ang="0">
                  <a:pos x="167" y="54"/>
                </a:cxn>
                <a:cxn ang="0">
                  <a:pos x="113" y="24"/>
                </a:cxn>
                <a:cxn ang="0">
                  <a:pos x="83" y="0"/>
                </a:cxn>
                <a:cxn ang="0">
                  <a:pos x="80" y="62"/>
                </a:cxn>
                <a:cxn ang="0">
                  <a:pos x="58" y="100"/>
                </a:cxn>
                <a:cxn ang="0">
                  <a:pos x="54" y="160"/>
                </a:cxn>
                <a:cxn ang="0">
                  <a:pos x="36" y="202"/>
                </a:cxn>
                <a:cxn ang="0">
                  <a:pos x="0" y="234"/>
                </a:cxn>
                <a:cxn ang="0">
                  <a:pos x="146" y="234"/>
                </a:cxn>
                <a:cxn ang="0">
                  <a:pos x="170" y="198"/>
                </a:cxn>
                <a:cxn ang="0">
                  <a:pos x="158" y="138"/>
                </a:cxn>
                <a:cxn ang="0">
                  <a:pos x="196" y="100"/>
                </a:cxn>
                <a:cxn ang="0">
                  <a:pos x="191" y="54"/>
                </a:cxn>
                <a:cxn ang="0">
                  <a:pos x="167" y="54"/>
                </a:cxn>
                <a:cxn ang="0">
                  <a:pos x="167" y="54"/>
                </a:cxn>
                <a:cxn ang="0">
                  <a:pos x="167" y="54"/>
                </a:cxn>
              </a:cxnLst>
              <a:rect l="0" t="0" r="r" b="b"/>
              <a:pathLst>
                <a:path w="196" h="234">
                  <a:moveTo>
                    <a:pt x="167" y="54"/>
                  </a:moveTo>
                  <a:lnTo>
                    <a:pt x="113" y="24"/>
                  </a:lnTo>
                  <a:lnTo>
                    <a:pt x="83" y="0"/>
                  </a:lnTo>
                  <a:lnTo>
                    <a:pt x="80" y="62"/>
                  </a:lnTo>
                  <a:lnTo>
                    <a:pt x="58" y="100"/>
                  </a:lnTo>
                  <a:lnTo>
                    <a:pt x="54" y="160"/>
                  </a:lnTo>
                  <a:lnTo>
                    <a:pt x="36" y="202"/>
                  </a:lnTo>
                  <a:lnTo>
                    <a:pt x="0" y="234"/>
                  </a:lnTo>
                  <a:lnTo>
                    <a:pt x="146" y="234"/>
                  </a:lnTo>
                  <a:lnTo>
                    <a:pt x="170" y="198"/>
                  </a:lnTo>
                  <a:lnTo>
                    <a:pt x="158" y="138"/>
                  </a:lnTo>
                  <a:lnTo>
                    <a:pt x="196" y="100"/>
                  </a:lnTo>
                  <a:lnTo>
                    <a:pt x="191" y="54"/>
                  </a:lnTo>
                  <a:lnTo>
                    <a:pt x="167" y="54"/>
                  </a:lnTo>
                  <a:lnTo>
                    <a:pt x="167" y="54"/>
                  </a:lnTo>
                  <a:lnTo>
                    <a:pt x="167" y="5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61" name="Freeform 13"/>
            <p:cNvSpPr>
              <a:spLocks noChangeArrowheads="1"/>
            </p:cNvSpPr>
            <p:nvPr/>
          </p:nvSpPr>
          <p:spPr bwMode="auto">
            <a:xfrm>
              <a:off x="3476" y="4068"/>
              <a:ext cx="190" cy="252"/>
            </a:xfrm>
            <a:custGeom>
              <a:avLst/>
              <a:gdLst/>
              <a:ahLst/>
              <a:cxnLst>
                <a:cxn ang="0">
                  <a:pos x="190" y="0"/>
                </a:cxn>
                <a:cxn ang="0">
                  <a:pos x="166" y="0"/>
                </a:cxn>
                <a:cxn ang="0">
                  <a:pos x="158" y="38"/>
                </a:cxn>
                <a:cxn ang="0">
                  <a:pos x="138" y="120"/>
                </a:cxn>
                <a:cxn ang="0">
                  <a:pos x="94" y="180"/>
                </a:cxn>
                <a:cxn ang="0">
                  <a:pos x="62" y="234"/>
                </a:cxn>
                <a:cxn ang="0">
                  <a:pos x="0" y="252"/>
                </a:cxn>
                <a:cxn ang="0">
                  <a:pos x="128" y="252"/>
                </a:cxn>
                <a:cxn ang="0">
                  <a:pos x="142" y="188"/>
                </a:cxn>
                <a:cxn ang="0">
                  <a:pos x="186" y="90"/>
                </a:cxn>
                <a:cxn ang="0">
                  <a:pos x="190" y="38"/>
                </a:cxn>
                <a:cxn ang="0">
                  <a:pos x="190" y="0"/>
                </a:cxn>
                <a:cxn ang="0">
                  <a:pos x="190" y="0"/>
                </a:cxn>
                <a:cxn ang="0">
                  <a:pos x="190" y="0"/>
                </a:cxn>
                <a:cxn ang="0">
                  <a:pos x="190" y="0"/>
                </a:cxn>
              </a:cxnLst>
              <a:rect l="0" t="0" r="r" b="b"/>
              <a:pathLst>
                <a:path w="190" h="252">
                  <a:moveTo>
                    <a:pt x="190" y="0"/>
                  </a:moveTo>
                  <a:lnTo>
                    <a:pt x="166" y="0"/>
                  </a:lnTo>
                  <a:lnTo>
                    <a:pt x="158" y="38"/>
                  </a:lnTo>
                  <a:lnTo>
                    <a:pt x="138" y="120"/>
                  </a:lnTo>
                  <a:lnTo>
                    <a:pt x="94" y="180"/>
                  </a:lnTo>
                  <a:lnTo>
                    <a:pt x="62" y="234"/>
                  </a:lnTo>
                  <a:lnTo>
                    <a:pt x="0" y="252"/>
                  </a:lnTo>
                  <a:lnTo>
                    <a:pt x="128" y="252"/>
                  </a:lnTo>
                  <a:lnTo>
                    <a:pt x="142" y="188"/>
                  </a:lnTo>
                  <a:lnTo>
                    <a:pt x="186" y="90"/>
                  </a:lnTo>
                  <a:lnTo>
                    <a:pt x="190" y="38"/>
                  </a:lnTo>
                  <a:lnTo>
                    <a:pt x="190" y="0"/>
                  </a:lnTo>
                  <a:lnTo>
                    <a:pt x="190" y="0"/>
                  </a:lnTo>
                  <a:lnTo>
                    <a:pt x="190" y="0"/>
                  </a:lnTo>
                  <a:lnTo>
                    <a:pt x="190"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62" name="Freeform 14"/>
            <p:cNvSpPr>
              <a:spLocks noChangeArrowheads="1"/>
            </p:cNvSpPr>
            <p:nvPr/>
          </p:nvSpPr>
          <p:spPr bwMode="auto">
            <a:xfrm>
              <a:off x="3170" y="4188"/>
              <a:ext cx="230" cy="132"/>
            </a:xfrm>
            <a:custGeom>
              <a:avLst/>
              <a:gdLst/>
              <a:ahLst/>
              <a:cxnLst>
                <a:cxn ang="0">
                  <a:pos x="197" y="0"/>
                </a:cxn>
                <a:cxn ang="0">
                  <a:pos x="191" y="0"/>
                </a:cxn>
                <a:cxn ang="0">
                  <a:pos x="185" y="0"/>
                </a:cxn>
                <a:cxn ang="0">
                  <a:pos x="173" y="0"/>
                </a:cxn>
                <a:cxn ang="0">
                  <a:pos x="161" y="0"/>
                </a:cxn>
                <a:cxn ang="0">
                  <a:pos x="155" y="0"/>
                </a:cxn>
                <a:cxn ang="0">
                  <a:pos x="138" y="6"/>
                </a:cxn>
                <a:cxn ang="0">
                  <a:pos x="132" y="6"/>
                </a:cxn>
                <a:cxn ang="0">
                  <a:pos x="35" y="18"/>
                </a:cxn>
                <a:cxn ang="0">
                  <a:pos x="11" y="30"/>
                </a:cxn>
                <a:cxn ang="0">
                  <a:pos x="23" y="54"/>
                </a:cxn>
                <a:cxn ang="0">
                  <a:pos x="0" y="100"/>
                </a:cxn>
                <a:cxn ang="0">
                  <a:pos x="0" y="132"/>
                </a:cxn>
                <a:cxn ang="0">
                  <a:pos x="162" y="132"/>
                </a:cxn>
                <a:cxn ang="0">
                  <a:pos x="204" y="88"/>
                </a:cxn>
                <a:cxn ang="0">
                  <a:pos x="230" y="46"/>
                </a:cxn>
                <a:cxn ang="0">
                  <a:pos x="214" y="24"/>
                </a:cxn>
                <a:cxn ang="0">
                  <a:pos x="215" y="0"/>
                </a:cxn>
                <a:cxn ang="0">
                  <a:pos x="209" y="0"/>
                </a:cxn>
                <a:cxn ang="0">
                  <a:pos x="203" y="0"/>
                </a:cxn>
                <a:cxn ang="0">
                  <a:pos x="203" y="0"/>
                </a:cxn>
                <a:cxn ang="0">
                  <a:pos x="197" y="0"/>
                </a:cxn>
                <a:cxn ang="0">
                  <a:pos x="197" y="0"/>
                </a:cxn>
                <a:cxn ang="0">
                  <a:pos x="197" y="0"/>
                </a:cxn>
              </a:cxnLst>
              <a:rect l="0" t="0" r="r" b="b"/>
              <a:pathLst>
                <a:path w="230" h="132">
                  <a:moveTo>
                    <a:pt x="197" y="0"/>
                  </a:moveTo>
                  <a:lnTo>
                    <a:pt x="191" y="0"/>
                  </a:lnTo>
                  <a:lnTo>
                    <a:pt x="185" y="0"/>
                  </a:lnTo>
                  <a:lnTo>
                    <a:pt x="173" y="0"/>
                  </a:lnTo>
                  <a:lnTo>
                    <a:pt x="161" y="0"/>
                  </a:lnTo>
                  <a:lnTo>
                    <a:pt x="155" y="0"/>
                  </a:lnTo>
                  <a:lnTo>
                    <a:pt x="138" y="6"/>
                  </a:lnTo>
                  <a:lnTo>
                    <a:pt x="132" y="6"/>
                  </a:lnTo>
                  <a:lnTo>
                    <a:pt x="35" y="18"/>
                  </a:lnTo>
                  <a:lnTo>
                    <a:pt x="11" y="30"/>
                  </a:lnTo>
                  <a:lnTo>
                    <a:pt x="23" y="54"/>
                  </a:lnTo>
                  <a:lnTo>
                    <a:pt x="0" y="100"/>
                  </a:lnTo>
                  <a:lnTo>
                    <a:pt x="0" y="132"/>
                  </a:lnTo>
                  <a:lnTo>
                    <a:pt x="162" y="132"/>
                  </a:lnTo>
                  <a:lnTo>
                    <a:pt x="204" y="88"/>
                  </a:lnTo>
                  <a:lnTo>
                    <a:pt x="230" y="46"/>
                  </a:lnTo>
                  <a:lnTo>
                    <a:pt x="214" y="24"/>
                  </a:lnTo>
                  <a:lnTo>
                    <a:pt x="215" y="0"/>
                  </a:lnTo>
                  <a:lnTo>
                    <a:pt x="209" y="0"/>
                  </a:lnTo>
                  <a:lnTo>
                    <a:pt x="203" y="0"/>
                  </a:lnTo>
                  <a:lnTo>
                    <a:pt x="203" y="0"/>
                  </a:lnTo>
                  <a:lnTo>
                    <a:pt x="197" y="0"/>
                  </a:lnTo>
                  <a:lnTo>
                    <a:pt x="197" y="0"/>
                  </a:lnTo>
                  <a:lnTo>
                    <a:pt x="197"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63" name="Freeform 15"/>
            <p:cNvSpPr>
              <a:spLocks noChangeArrowheads="1"/>
            </p:cNvSpPr>
            <p:nvPr/>
          </p:nvSpPr>
          <p:spPr bwMode="auto">
            <a:xfrm>
              <a:off x="3044" y="4218"/>
              <a:ext cx="89" cy="102"/>
            </a:xfrm>
            <a:custGeom>
              <a:avLst/>
              <a:gdLst/>
              <a:ahLst/>
              <a:cxnLst>
                <a:cxn ang="0">
                  <a:pos x="71" y="0"/>
                </a:cxn>
                <a:cxn ang="0">
                  <a:pos x="66" y="48"/>
                </a:cxn>
                <a:cxn ang="0">
                  <a:pos x="30" y="72"/>
                </a:cxn>
                <a:cxn ang="0">
                  <a:pos x="0" y="102"/>
                </a:cxn>
                <a:cxn ang="0">
                  <a:pos x="66" y="102"/>
                </a:cxn>
                <a:cxn ang="0">
                  <a:pos x="88" y="56"/>
                </a:cxn>
                <a:cxn ang="0">
                  <a:pos x="89" y="6"/>
                </a:cxn>
                <a:cxn ang="0">
                  <a:pos x="71" y="0"/>
                </a:cxn>
                <a:cxn ang="0">
                  <a:pos x="71" y="0"/>
                </a:cxn>
                <a:cxn ang="0">
                  <a:pos x="71" y="0"/>
                </a:cxn>
              </a:cxnLst>
              <a:rect l="0" t="0" r="r" b="b"/>
              <a:pathLst>
                <a:path w="89" h="102">
                  <a:moveTo>
                    <a:pt x="71" y="0"/>
                  </a:moveTo>
                  <a:lnTo>
                    <a:pt x="66" y="48"/>
                  </a:lnTo>
                  <a:lnTo>
                    <a:pt x="30" y="72"/>
                  </a:lnTo>
                  <a:lnTo>
                    <a:pt x="0" y="102"/>
                  </a:lnTo>
                  <a:lnTo>
                    <a:pt x="66" y="102"/>
                  </a:lnTo>
                  <a:lnTo>
                    <a:pt x="88" y="56"/>
                  </a:lnTo>
                  <a:lnTo>
                    <a:pt x="89" y="6"/>
                  </a:lnTo>
                  <a:lnTo>
                    <a:pt x="71" y="0"/>
                  </a:lnTo>
                  <a:lnTo>
                    <a:pt x="71" y="0"/>
                  </a:lnTo>
                  <a:lnTo>
                    <a:pt x="71" y="0"/>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sp>
          <p:nvSpPr>
            <p:cNvPr id="2064" name="Freeform 16"/>
            <p:cNvSpPr>
              <a:spLocks noChangeArrowheads="1"/>
            </p:cNvSpPr>
            <p:nvPr/>
          </p:nvSpPr>
          <p:spPr bwMode="auto">
            <a:xfrm>
              <a:off x="5482" y="3367"/>
              <a:ext cx="278" cy="953"/>
            </a:xfrm>
            <a:custGeom>
              <a:avLst/>
              <a:gdLst/>
              <a:ahLst/>
              <a:cxnLst>
                <a:cxn ang="0">
                  <a:pos x="278" y="24"/>
                </a:cxn>
                <a:cxn ang="0">
                  <a:pos x="272" y="24"/>
                </a:cxn>
                <a:cxn ang="0">
                  <a:pos x="272" y="18"/>
                </a:cxn>
                <a:cxn ang="0">
                  <a:pos x="266" y="18"/>
                </a:cxn>
                <a:cxn ang="0">
                  <a:pos x="254" y="12"/>
                </a:cxn>
                <a:cxn ang="0">
                  <a:pos x="236" y="6"/>
                </a:cxn>
                <a:cxn ang="0">
                  <a:pos x="212" y="0"/>
                </a:cxn>
                <a:cxn ang="0">
                  <a:pos x="206" y="6"/>
                </a:cxn>
                <a:cxn ang="0">
                  <a:pos x="198" y="129"/>
                </a:cxn>
                <a:cxn ang="0">
                  <a:pos x="184" y="209"/>
                </a:cxn>
                <a:cxn ang="0">
                  <a:pos x="182" y="249"/>
                </a:cxn>
                <a:cxn ang="0">
                  <a:pos x="200" y="339"/>
                </a:cxn>
                <a:cxn ang="0">
                  <a:pos x="186" y="481"/>
                </a:cxn>
                <a:cxn ang="0">
                  <a:pos x="176" y="521"/>
                </a:cxn>
                <a:cxn ang="0">
                  <a:pos x="156" y="601"/>
                </a:cxn>
                <a:cxn ang="0">
                  <a:pos x="172" y="681"/>
                </a:cxn>
                <a:cxn ang="0">
                  <a:pos x="138" y="765"/>
                </a:cxn>
                <a:cxn ang="0">
                  <a:pos x="96" y="847"/>
                </a:cxn>
                <a:cxn ang="0">
                  <a:pos x="50" y="899"/>
                </a:cxn>
                <a:cxn ang="0">
                  <a:pos x="0" y="953"/>
                </a:cxn>
                <a:cxn ang="0">
                  <a:pos x="278" y="953"/>
                </a:cxn>
                <a:cxn ang="0">
                  <a:pos x="278" y="24"/>
                </a:cxn>
                <a:cxn ang="0">
                  <a:pos x="278" y="24"/>
                </a:cxn>
                <a:cxn ang="0">
                  <a:pos x="278" y="24"/>
                </a:cxn>
              </a:cxnLst>
              <a:rect l="0" t="0" r="r" b="b"/>
              <a:pathLst>
                <a:path w="278" h="953">
                  <a:moveTo>
                    <a:pt x="278" y="24"/>
                  </a:moveTo>
                  <a:lnTo>
                    <a:pt x="272" y="24"/>
                  </a:lnTo>
                  <a:lnTo>
                    <a:pt x="272" y="18"/>
                  </a:lnTo>
                  <a:lnTo>
                    <a:pt x="266" y="18"/>
                  </a:lnTo>
                  <a:lnTo>
                    <a:pt x="254" y="12"/>
                  </a:lnTo>
                  <a:lnTo>
                    <a:pt x="236" y="6"/>
                  </a:lnTo>
                  <a:lnTo>
                    <a:pt x="212" y="0"/>
                  </a:lnTo>
                  <a:lnTo>
                    <a:pt x="206" y="6"/>
                  </a:lnTo>
                  <a:lnTo>
                    <a:pt x="198" y="129"/>
                  </a:lnTo>
                  <a:lnTo>
                    <a:pt x="184" y="209"/>
                  </a:lnTo>
                  <a:lnTo>
                    <a:pt x="182" y="249"/>
                  </a:lnTo>
                  <a:lnTo>
                    <a:pt x="200" y="339"/>
                  </a:lnTo>
                  <a:lnTo>
                    <a:pt x="186" y="481"/>
                  </a:lnTo>
                  <a:lnTo>
                    <a:pt x="176" y="521"/>
                  </a:lnTo>
                  <a:lnTo>
                    <a:pt x="156" y="601"/>
                  </a:lnTo>
                  <a:lnTo>
                    <a:pt x="172" y="681"/>
                  </a:lnTo>
                  <a:lnTo>
                    <a:pt x="138" y="765"/>
                  </a:lnTo>
                  <a:lnTo>
                    <a:pt x="96" y="847"/>
                  </a:lnTo>
                  <a:lnTo>
                    <a:pt x="50" y="899"/>
                  </a:lnTo>
                  <a:lnTo>
                    <a:pt x="0" y="953"/>
                  </a:lnTo>
                  <a:lnTo>
                    <a:pt x="278" y="953"/>
                  </a:lnTo>
                  <a:lnTo>
                    <a:pt x="278" y="24"/>
                  </a:lnTo>
                  <a:lnTo>
                    <a:pt x="278" y="24"/>
                  </a:lnTo>
                  <a:lnTo>
                    <a:pt x="278" y="24"/>
                  </a:lnTo>
                </a:path>
              </a:pathLst>
            </a:custGeom>
            <a:gradFill rotWithShape="0">
              <a:gsLst>
                <a:gs pos="0">
                  <a:srgbClr val="009999"/>
                </a:gs>
                <a:gs pos="100000">
                  <a:srgbClr val="008A8A"/>
                </a:gs>
              </a:gsLst>
              <a:lin ang="13500000" scaled="1"/>
            </a:gradFill>
            <a:ln w="9525">
              <a:noFill/>
              <a:round/>
              <a:headEnd/>
              <a:tailEnd/>
            </a:ln>
            <a:effectLst/>
          </p:spPr>
          <p:txBody>
            <a:bodyPr wrap="none" anchor="ctr"/>
            <a:lstStyle/>
            <a:p>
              <a:pPr>
                <a:defRPr/>
              </a:pPr>
              <a:endParaRPr lang="en-US"/>
            </a:p>
          </p:txBody>
        </p:sp>
      </p:grpSp>
      <p:sp>
        <p:nvSpPr>
          <p:cNvPr id="2065" name="Rectangle 17"/>
          <p:cNvSpPr>
            <a:spLocks noGrp="1" noChangeArrowheads="1"/>
          </p:cNvSpPr>
          <p:nvPr>
            <p:ph type="title"/>
          </p:nvPr>
        </p:nvSpPr>
        <p:spPr bwMode="auto">
          <a:xfrm>
            <a:off x="685800" y="1600200"/>
            <a:ext cx="7767638" cy="1824038"/>
          </a:xfrm>
          <a:prstGeom prst="rect">
            <a:avLst/>
          </a:prstGeom>
          <a:noFill/>
          <a:ln w="9525">
            <a:noFill/>
            <a:round/>
            <a:headEnd/>
            <a:tailEnd/>
          </a:ln>
          <a:effectLst/>
        </p:spPr>
        <p:txBody>
          <a:bodyPr vert="horz" wrap="square" lIns="90000" tIns="46800" rIns="90000" bIns="46800" numCol="1" anchor="b" anchorCtr="1" compatLnSpc="1">
            <a:prstTxWarp prst="textNoShape">
              <a:avLst/>
            </a:prstTxWarp>
          </a:bodyPr>
          <a:lstStyle/>
          <a:p>
            <a:pPr lvl="0"/>
            <a:r>
              <a:rPr lang="en-GB" smtClean="0"/>
              <a:t>Click to edit the title text format</a:t>
            </a:r>
          </a:p>
        </p:txBody>
      </p:sp>
      <p:sp>
        <p:nvSpPr>
          <p:cNvPr id="2066" name="Rectangle 18"/>
          <p:cNvSpPr>
            <a:spLocks noGrp="1" noChangeArrowheads="1"/>
          </p:cNvSpPr>
          <p:nvPr>
            <p:ph type="dt"/>
          </p:nvPr>
        </p:nvSpPr>
        <p:spPr bwMode="auto">
          <a:xfrm>
            <a:off x="457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eaLnBrk="1">
              <a:tabLst>
                <a:tab pos="723900" algn="l"/>
                <a:tab pos="1447800" algn="l"/>
              </a:tabLst>
              <a:defRPr sz="1200" smtClean="0">
                <a:solidFill>
                  <a:srgbClr val="EAEAEA"/>
                </a:solidFill>
                <a:effectLst>
                  <a:outerShdw blurRad="38100" dist="38100" dir="2700000" algn="tl">
                    <a:srgbClr val="000000"/>
                  </a:outerShdw>
                </a:effectLst>
                <a:latin typeface="+mn-lt"/>
              </a:defRPr>
            </a:lvl1pPr>
          </a:lstStyle>
          <a:p>
            <a:pPr>
              <a:defRPr/>
            </a:pPr>
            <a:endParaRPr lang="en-US"/>
          </a:p>
        </p:txBody>
      </p:sp>
      <p:sp>
        <p:nvSpPr>
          <p:cNvPr id="2067" name="Rectangle 19"/>
          <p:cNvSpPr>
            <a:spLocks noGrp="1" noChangeArrowheads="1"/>
          </p:cNvSpPr>
          <p:nvPr>
            <p:ph type="ftr"/>
          </p:nvPr>
        </p:nvSpPr>
        <p:spPr bwMode="auto">
          <a:xfrm>
            <a:off x="3124200" y="6248400"/>
            <a:ext cx="2890838" cy="452438"/>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ctr" eaLnBrk="1">
              <a:tabLst>
                <a:tab pos="723900" algn="l"/>
                <a:tab pos="1447800" algn="l"/>
                <a:tab pos="2171700" algn="l"/>
              </a:tabLst>
              <a:defRPr sz="1200" smtClean="0">
                <a:solidFill>
                  <a:srgbClr val="EAEAEA"/>
                </a:solidFill>
                <a:effectLst>
                  <a:outerShdw blurRad="38100" dist="38100" dir="2700000" algn="tl">
                    <a:srgbClr val="000000"/>
                  </a:outerShdw>
                </a:effectLst>
                <a:latin typeface="+mn-lt"/>
              </a:defRPr>
            </a:lvl1pPr>
          </a:lstStyle>
          <a:p>
            <a:pPr>
              <a:defRPr/>
            </a:pPr>
            <a:endParaRPr lang="en-US"/>
          </a:p>
        </p:txBody>
      </p:sp>
      <p:sp>
        <p:nvSpPr>
          <p:cNvPr id="2068" name="Rectangle 20"/>
          <p:cNvSpPr>
            <a:spLocks noGrp="1" noChangeArrowheads="1"/>
          </p:cNvSpPr>
          <p:nvPr>
            <p:ph type="sldNum"/>
          </p:nvPr>
        </p:nvSpPr>
        <p:spPr bwMode="auto">
          <a:xfrm>
            <a:off x="6553200" y="6243638"/>
            <a:ext cx="2128838" cy="452437"/>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eaLnBrk="1">
              <a:tabLst>
                <a:tab pos="723900" algn="l"/>
                <a:tab pos="1447800" algn="l"/>
              </a:tabLst>
              <a:defRPr sz="1200" smtClean="0">
                <a:solidFill>
                  <a:srgbClr val="EAEAEA"/>
                </a:solidFill>
                <a:effectLst>
                  <a:outerShdw blurRad="38100" dist="38100" dir="2700000" algn="tl">
                    <a:srgbClr val="000000"/>
                  </a:outerShdw>
                </a:effectLst>
                <a:latin typeface="+mn-lt"/>
              </a:defRPr>
            </a:lvl1pPr>
          </a:lstStyle>
          <a:p>
            <a:pPr>
              <a:defRPr/>
            </a:pPr>
            <a:fld id="{15FA5113-F6C8-4F42-A46B-6832422C8196}" type="slidenum">
              <a:rPr lang="en-US"/>
              <a:pPr>
                <a:defRPr/>
              </a:pPr>
              <a:t>‹#›</a:t>
            </a:fld>
            <a:endParaRPr lang="en-US"/>
          </a:p>
        </p:txBody>
      </p:sp>
      <p:sp>
        <p:nvSpPr>
          <p:cNvPr id="2069" name="Rectangle 21"/>
          <p:cNvSpPr>
            <a:spLocks noGrp="1" noChangeArrowheads="1"/>
          </p:cNvSpPr>
          <p:nvPr>
            <p:ph type="body" idx="1"/>
          </p:nvPr>
        </p:nvSpPr>
        <p:spPr bwMode="auto">
          <a:xfrm>
            <a:off x="457200" y="1604963"/>
            <a:ext cx="8224838" cy="45212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fade/>
  </p:transition>
  <p:txStyles>
    <p:titleStyle>
      <a:lvl1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2pPr>
      <a:lvl3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3pPr>
      <a:lvl4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4pPr>
      <a:lvl5pPr algn="ctr" defTabSz="457200" rtl="0" eaLnBrk="0" fontAlgn="base" hangingPunct="0">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5pPr>
      <a:lvl6pPr marL="25146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6pPr>
      <a:lvl7pPr marL="29718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7pPr>
      <a:lvl8pPr marL="34290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8pPr>
      <a:lvl9pPr marL="3886200" indent="-228600" algn="ctr" defTabSz="457200" rtl="0" fontAlgn="base">
        <a:spcBef>
          <a:spcPct val="0"/>
        </a:spcBef>
        <a:spcAft>
          <a:spcPct val="0"/>
        </a:spcAft>
        <a:buClr>
          <a:srgbClr val="000000"/>
        </a:buClr>
        <a:buSzPct val="100000"/>
        <a:buFont typeface="Times New Roman" pitchFamily="16" charset="0"/>
        <a:defRPr sz="4400">
          <a:solidFill>
            <a:srgbClr val="FFFFCC"/>
          </a:solidFill>
          <a:effectLst>
            <a:outerShdw blurRad="38100" dist="38100" dir="2700000" algn="tl">
              <a:srgbClr val="000000"/>
            </a:outerShdw>
          </a:effectLst>
          <a:latin typeface="Arial" charset="0"/>
          <a:ea typeface="MS Gothic" charset="-128"/>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itchFamily="16" charset="0"/>
        <a:defRPr sz="3200">
          <a:solidFill>
            <a:srgbClr val="EAEAEA"/>
          </a:solidFill>
          <a:effectLst>
            <a:outerShdw blurRad="38100" dist="38100" dir="2700000" algn="tl">
              <a:srgbClr val="000000"/>
            </a:outerShdw>
          </a:effectLst>
          <a:latin typeface="+mn-lt"/>
          <a:ea typeface="+mn-ea"/>
          <a:cs typeface="+mn-cs"/>
        </a:defRPr>
      </a:lvl1pPr>
      <a:lvl2pPr marL="742950" indent="-285750" algn="l" defTabSz="457200" rtl="0" eaLnBrk="0" fontAlgn="base" hangingPunct="0">
        <a:spcBef>
          <a:spcPts val="700"/>
        </a:spcBef>
        <a:spcAft>
          <a:spcPct val="0"/>
        </a:spcAft>
        <a:buClr>
          <a:srgbClr val="000000"/>
        </a:buClr>
        <a:buSzPct val="100000"/>
        <a:buFont typeface="Times New Roman" pitchFamily="16" charset="0"/>
        <a:defRPr sz="2800">
          <a:solidFill>
            <a:srgbClr val="EAEAEA"/>
          </a:solidFill>
          <a:effectLst>
            <a:outerShdw blurRad="38100" dist="38100" dir="2700000" algn="tl">
              <a:srgbClr val="000000"/>
            </a:outerShdw>
          </a:effectLst>
          <a:latin typeface="+mn-lt"/>
          <a:ea typeface="+mn-ea"/>
        </a:defRPr>
      </a:lvl2pPr>
      <a:lvl3pPr marL="1143000" indent="-228600" algn="l" defTabSz="457200" rtl="0" eaLnBrk="0" fontAlgn="base" hangingPunct="0">
        <a:spcBef>
          <a:spcPts val="600"/>
        </a:spcBef>
        <a:spcAft>
          <a:spcPct val="0"/>
        </a:spcAft>
        <a:buClr>
          <a:srgbClr val="000000"/>
        </a:buClr>
        <a:buSzPct val="100000"/>
        <a:buFont typeface="Times New Roman" pitchFamily="16" charset="0"/>
        <a:defRPr sz="2400">
          <a:solidFill>
            <a:srgbClr val="EAEAEA"/>
          </a:solidFill>
          <a:effectLst>
            <a:outerShdw blurRad="38100" dist="38100" dir="2700000" algn="tl">
              <a:srgbClr val="000000"/>
            </a:outerShdw>
          </a:effectLst>
          <a:latin typeface="+mn-lt"/>
          <a:ea typeface="+mn-ea"/>
        </a:defRPr>
      </a:lvl3pPr>
      <a:lvl4pPr marL="1600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4pPr>
      <a:lvl5pPr marL="20574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5pPr>
      <a:lvl6pPr marL="25146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6pPr>
      <a:lvl7pPr marL="29718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7pPr>
      <a:lvl8pPr marL="34290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8pPr>
      <a:lvl9pPr marL="3886200" indent="-228600" algn="l" defTabSz="457200" rtl="0" fontAlgn="base">
        <a:spcBef>
          <a:spcPts val="500"/>
        </a:spcBef>
        <a:spcAft>
          <a:spcPct val="0"/>
        </a:spcAft>
        <a:buClr>
          <a:srgbClr val="000000"/>
        </a:buClr>
        <a:buSzPct val="100000"/>
        <a:buFont typeface="Times New Roman" pitchFamily="16" charset="0"/>
        <a:defRPr sz="2000">
          <a:solidFill>
            <a:srgbClr val="EAEAEA"/>
          </a:solidFill>
          <a:effectLst>
            <a:outerShdw blurRad="38100" dist="38100" dir="2700000" algn="tl">
              <a:srgbClr val="000000"/>
            </a:outerShdw>
          </a:effectLst>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prentice@coloradotech.edu" TargetMode="External"/><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3" Type="http://schemas.openxmlformats.org/officeDocument/2006/relationships/hyperlink" Target="https://thepointman.wordpress.com/2012/04/13/the-sun-is-setting-on-solar-power-the-moneys-gone-and-nobodys-asking-any-question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dailycaller.com/2015/06/30/study-new-wind-energy-is-3-times-more-expensive-than-existing-coal-power/"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prageru.com/courses/environmental-science/why-you-should-love-fossil-fuel"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AM6D_hPcox8" TargetMode="External"/><Relationship Id="rId7" Type="http://schemas.openxmlformats.org/officeDocument/2006/relationships/hyperlink" Target="https://www.youtube.com/watch?v=ALEY2lqAOGU"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www.darrylmueller.com/StudyWindFarmsEvenMoreExpensiveAndPointlessThanYouThoughtBreitbart.pdf" TargetMode="External"/><Relationship Id="rId5" Type="http://schemas.openxmlformats.org/officeDocument/2006/relationships/hyperlink" Target="http://www.insidesources.com/is-big-sun-losing-some-shine/" TargetMode="External"/><Relationship Id="rId4" Type="http://schemas.openxmlformats.org/officeDocument/2006/relationships/hyperlink" Target="https://www.youtube.com/watch?v=ZGlTs55ywZg"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thepointman.wordpress.com/2012/04/13/the-sun-is-setting-on-solar-power-the-moneys-gone-and-nobodys-asking-any-questions/"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www.bbc.com/news/science-environment-36130346"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i2i.org/get-rid-of-renewable-mandates-and-solar-subsidie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prageru.com/courses/environmental-science/fossil-fuels-greenest-energy"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dropbox.com/s/bm6baa8c8ozwpa0/Dallas%20Wildcatters.pptx?dl=0"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s://www.youtube.com/user/ImproveThePlanet"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www.breitbart.com/london/2016/04/28/swedish-government-spend-millions-encourage-citizens-trade-meat-insects-end-global-warming/"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hyperlink" Target="http://www.independent.co.uk/news/world/europe/denmark-ethics-council-calls-for-tax-on-red-meat-to-fight-ethical-problem-of-climate-change-a7003061.html"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vimeo.com/109863354"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0" y="228600"/>
            <a:ext cx="9144000" cy="17526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5700" dirty="0" smtClean="0"/>
              <a:t>Renewable Energy:</a:t>
            </a:r>
            <a:br>
              <a:rPr lang="en-US" sz="5700" dirty="0" smtClean="0"/>
            </a:br>
            <a:r>
              <a:rPr lang="en-US" dirty="0" smtClean="0"/>
              <a:t>A Scientific and Economic Analysis</a:t>
            </a:r>
          </a:p>
        </p:txBody>
      </p:sp>
      <p:sp>
        <p:nvSpPr>
          <p:cNvPr id="4098" name="Rectangle 2"/>
          <p:cNvSpPr>
            <a:spLocks noGrp="1" noChangeArrowheads="1"/>
          </p:cNvSpPr>
          <p:nvPr>
            <p:ph type="subTitle" idx="4294967295"/>
          </p:nvPr>
        </p:nvSpPr>
        <p:spPr>
          <a:xfrm>
            <a:off x="457200" y="2667000"/>
            <a:ext cx="8229600" cy="3886200"/>
          </a:xfrm>
        </p:spPr>
        <p:txBody>
          <a:bodyPr lIns="90000" tIns="46800" rIns="90000" bIns="46800"/>
          <a:lstStyle/>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dirty="0" err="1" smtClean="0"/>
              <a:t>Bastiat</a:t>
            </a:r>
            <a:r>
              <a:rPr lang="en-US" dirty="0" smtClean="0"/>
              <a:t> Society of Colorado Springs</a:t>
            </a:r>
            <a:endParaRPr lang="en-US" sz="2800" dirty="0" smtClean="0"/>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2800" dirty="0" smtClean="0"/>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800" dirty="0" smtClean="0"/>
              <a:t>Colorado Springs, CO</a:t>
            </a:r>
          </a:p>
          <a:p>
            <a:pPr marL="0" indent="0" algn="ctr" eaLnBrk="1" hangingPunct="1">
              <a:lnSpc>
                <a:spcPct val="80000"/>
              </a:lnSpc>
              <a:spcBef>
                <a:spcPts val="7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800" dirty="0" smtClean="0"/>
              <a:t>May 3, 2016</a:t>
            </a:r>
          </a:p>
          <a:p>
            <a:pPr marL="0" indent="0" algn="ctr" eaLnBrk="1" hangingPunct="1">
              <a:lnSpc>
                <a:spcPct val="80000"/>
              </a:lnSpc>
              <a:spcBef>
                <a:spcPts val="5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2000" dirty="0" smtClean="0"/>
          </a:p>
          <a:p>
            <a:pPr marL="0" indent="0" algn="ctr" eaLnBrk="1" hangingPunct="1">
              <a:lnSpc>
                <a:spcPct val="80000"/>
              </a:lnSpc>
              <a:spcBef>
                <a:spcPts val="5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000" dirty="0" smtClean="0"/>
              <a:t>Paul T. Prentice, Ph.D.</a:t>
            </a:r>
          </a:p>
          <a:p>
            <a:pPr marL="0" indent="0" algn="ctr" eaLnBrk="1" hangingPunct="1">
              <a:lnSpc>
                <a:spcPct val="80000"/>
              </a:lnSpc>
              <a:spcBef>
                <a:spcPts val="5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endParaRPr lang="en-US" sz="2000" dirty="0" smtClean="0"/>
          </a:p>
          <a:p>
            <a:pPr marL="0" indent="0" algn="ctr" eaLnBrk="1" hangingPunct="1">
              <a:lnSpc>
                <a:spcPct val="80000"/>
              </a:lnSpc>
              <a:spcBef>
                <a:spcPts val="300"/>
              </a:spcBef>
              <a:tabLst>
                <a:tab pos="342900" algn="l"/>
                <a:tab pos="455613" algn="l"/>
                <a:tab pos="912813" algn="l"/>
                <a:tab pos="1370013" algn="l"/>
                <a:tab pos="1827213" algn="l"/>
                <a:tab pos="2284413" algn="l"/>
                <a:tab pos="2741613" algn="l"/>
                <a:tab pos="3198813" algn="l"/>
                <a:tab pos="3656013" algn="l"/>
                <a:tab pos="4113213" algn="l"/>
                <a:tab pos="4570413" algn="l"/>
                <a:tab pos="5027613" algn="l"/>
                <a:tab pos="5484813" algn="l"/>
                <a:tab pos="5942013" algn="l"/>
                <a:tab pos="6399213" algn="l"/>
                <a:tab pos="6856413" algn="l"/>
                <a:tab pos="7313613" algn="l"/>
                <a:tab pos="7770813" algn="l"/>
                <a:tab pos="8228013" algn="l"/>
                <a:tab pos="8685213" algn="l"/>
                <a:tab pos="9142413" algn="l"/>
              </a:tabLst>
              <a:defRPr/>
            </a:pPr>
            <a:r>
              <a:rPr lang="en-US" sz="2000" dirty="0" smtClean="0">
                <a:solidFill>
                  <a:srgbClr val="CCCCFF"/>
                </a:solidFill>
                <a:hlinkClick r:id="rId3"/>
              </a:rPr>
              <a:t>pprentice@coloradotech.edu</a:t>
            </a:r>
            <a:endParaRPr lang="en-US" sz="2000" dirty="0" smtClean="0"/>
          </a:p>
        </p:txBody>
      </p:sp>
    </p:spTree>
  </p:cSld>
  <p:clrMapOvr>
    <a:masterClrMapping/>
  </p:clrMapOvr>
  <p:transition>
    <p:fad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1"/>
            <a:ext cx="9067800" cy="8382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Solar</a:t>
            </a:r>
          </a:p>
        </p:txBody>
      </p:sp>
      <p:sp>
        <p:nvSpPr>
          <p:cNvPr id="35842" name="Rectangle 2"/>
          <p:cNvSpPr>
            <a:spLocks noGrp="1" noChangeArrowheads="1"/>
          </p:cNvSpPr>
          <p:nvPr>
            <p:ph type="body" idx="4294967295"/>
          </p:nvPr>
        </p:nvSpPr>
        <p:spPr>
          <a:xfrm>
            <a:off x="76200" y="838202"/>
            <a:ext cx="8839200" cy="6553198"/>
          </a:xfrm>
        </p:spPr>
        <p:txBody>
          <a:bodyPr/>
          <a:lstStyle/>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a:t>Over $100 billion worldwide lost on solar energy investments</a:t>
            </a:r>
            <a:r>
              <a:rPr lang="en-US" sz="3000" b="1" dirty="0" smtClean="0"/>
              <a:t>.</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smtClean="0"/>
              <a:t>So uneconomical that even with government mandated use and subsidized production/consumption, they still can’t make a profit.</a:t>
            </a:r>
            <a:endParaRPr lang="en-US" sz="3000" b="1" dirty="0"/>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a:t>“</a:t>
            </a:r>
            <a:r>
              <a:rPr lang="en-US" sz="3000" b="1" dirty="0" smtClean="0"/>
              <a:t>The Sun is Setting on Solar Power, the Money is Gone, and Nobody is Asking and Questions”</a:t>
            </a:r>
            <a:endParaRPr lang="en-US" sz="3000" b="1" dirty="0"/>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a:hlinkClick r:id="rId3"/>
              </a:rPr>
              <a:t>https://thepointman.wordpress.com/2012/04/13/the-sun-is-setting-on-solar-power-the-moneys-gone-and-nobodys-asking-any-questions/</a:t>
            </a:r>
            <a:r>
              <a:rPr lang="en-US" sz="3000" b="1" dirty="0"/>
              <a:t> </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Net negative environmental impact.</a:t>
            </a:r>
          </a:p>
        </p:txBody>
      </p:sp>
    </p:spTree>
    <p:extLst>
      <p:ext uri="{BB962C8B-B14F-4D97-AF65-F5344CB8AC3E}">
        <p14:creationId xmlns:p14="http://schemas.microsoft.com/office/powerpoint/2010/main" val="287995290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par>
                                <p:cTn id="8" presetID="10" presetClass="entr" presetSubtype="0" fill="hold" grpId="0" nodeType="withEffect">
                                  <p:stCondLst>
                                    <p:cond delay="0"/>
                                  </p:stCondLst>
                                  <p:childTnLst>
                                    <p:set>
                                      <p:cBhvr>
                                        <p:cTn id="9" dur="1" fill="hold">
                                          <p:stCondLst>
                                            <p:cond delay="0"/>
                                          </p:stCondLst>
                                        </p:cTn>
                                        <p:tgtEl>
                                          <p:spTgt spid="35842">
                                            <p:txEl>
                                              <p:pRg st="1" end="1"/>
                                            </p:txEl>
                                          </p:spTgt>
                                        </p:tgtEl>
                                        <p:attrNameLst>
                                          <p:attrName>style.visibility</p:attrName>
                                        </p:attrNameLst>
                                      </p:cBhvr>
                                      <p:to>
                                        <p:strVal val="visible"/>
                                      </p:to>
                                    </p:set>
                                    <p:animEffect transition="in" filter="fade">
                                      <p:cBhvr>
                                        <p:cTn id="10"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5842">
                                            <p:txEl>
                                              <p:pRg st="2" end="2"/>
                                            </p:txEl>
                                          </p:spTgt>
                                        </p:tgtEl>
                                        <p:attrNameLst>
                                          <p:attrName>style.visibility</p:attrName>
                                        </p:attrNameLst>
                                      </p:cBhvr>
                                      <p:to>
                                        <p:strVal val="visible"/>
                                      </p:to>
                                    </p:set>
                                    <p:animEffect transition="in" filter="fade">
                                      <p:cBhvr>
                                        <p:cTn id="15" dur="500"/>
                                        <p:tgtEl>
                                          <p:spTgt spid="35842">
                                            <p:txEl>
                                              <p:pRg st="2" end="2"/>
                                            </p:txEl>
                                          </p:spTgt>
                                        </p:tgtEl>
                                      </p:cBhvr>
                                    </p:animEffect>
                                  </p:childTnLst>
                                  <p:subTnLst>
                                    <p:animClr clrSpc="rgb" dir="cw">
                                      <p:cBhvr override="childStyle">
                                        <p:cTn dur="1" fill="hold" display="0" masterRel="nextClick" afterEffect="1"/>
                                        <p:tgtEl>
                                          <p:spTgt spid="35842">
                                            <p:txEl>
                                              <p:pRg st="2" end="2"/>
                                            </p:txEl>
                                          </p:spTgt>
                                        </p:tgtEl>
                                        <p:attrNameLst>
                                          <p:attrName>ppt_c</p:attrName>
                                        </p:attrNameLst>
                                      </p:cBhvr>
                                      <p:to>
                                        <a:schemeClr val="folHlink"/>
                                      </p:to>
                                    </p:animClr>
                                  </p:sub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5842">
                                            <p:txEl>
                                              <p:pRg st="3" end="3"/>
                                            </p:txEl>
                                          </p:spTgt>
                                        </p:tgtEl>
                                        <p:attrNameLst>
                                          <p:attrName>style.visibility</p:attrName>
                                        </p:attrNameLst>
                                      </p:cBhvr>
                                      <p:to>
                                        <p:strVal val="visible"/>
                                      </p:to>
                                    </p:set>
                                    <p:animEffect transition="in" filter="fade">
                                      <p:cBhvr>
                                        <p:cTn id="20" dur="500"/>
                                        <p:tgtEl>
                                          <p:spTgt spid="35842">
                                            <p:txEl>
                                              <p:pRg st="3" end="3"/>
                                            </p:txEl>
                                          </p:spTgt>
                                        </p:tgtEl>
                                      </p:cBhvr>
                                    </p:animEffect>
                                  </p:childTnLst>
                                  <p:subTnLst>
                                    <p:animClr clrSpc="rgb" dir="cw">
                                      <p:cBhvr override="childStyle">
                                        <p:cTn dur="1" fill="hold" display="0" masterRel="nextClick" afterEffect="1"/>
                                        <p:tgtEl>
                                          <p:spTgt spid="35842">
                                            <p:txEl>
                                              <p:pRg st="3" end="3"/>
                                            </p:txEl>
                                          </p:spTgt>
                                        </p:tgtEl>
                                        <p:attrNameLst>
                                          <p:attrName>ppt_c</p:attrName>
                                        </p:attrNameLst>
                                      </p:cBhvr>
                                      <p:to>
                                        <a:schemeClr val="folHlink"/>
                                      </p:to>
                                    </p:animClr>
                                  </p:subTnLst>
                                </p:cTn>
                              </p:par>
                              <p:par>
                                <p:cTn id="21" presetID="10" presetClass="entr" presetSubtype="0" fill="hold" grpId="0" nodeType="withEffect">
                                  <p:stCondLst>
                                    <p:cond delay="0"/>
                                  </p:stCondLst>
                                  <p:childTnLst>
                                    <p:set>
                                      <p:cBhvr>
                                        <p:cTn id="22" dur="1" fill="hold">
                                          <p:stCondLst>
                                            <p:cond delay="0"/>
                                          </p:stCondLst>
                                        </p:cTn>
                                        <p:tgtEl>
                                          <p:spTgt spid="35842">
                                            <p:txEl>
                                              <p:pRg st="4" end="4"/>
                                            </p:txEl>
                                          </p:spTgt>
                                        </p:tgtEl>
                                        <p:attrNameLst>
                                          <p:attrName>style.visibility</p:attrName>
                                        </p:attrNameLst>
                                      </p:cBhvr>
                                      <p:to>
                                        <p:strVal val="visible"/>
                                      </p:to>
                                    </p:set>
                                    <p:animEffect transition="in" filter="fade">
                                      <p:cBhvr>
                                        <p:cTn id="23" dur="500"/>
                                        <p:tgtEl>
                                          <p:spTgt spid="35842">
                                            <p:txEl>
                                              <p:pRg st="4" end="4"/>
                                            </p:txEl>
                                          </p:spTgt>
                                        </p:tgtEl>
                                      </p:cBhvr>
                                    </p:animEffect>
                                  </p:childTnLst>
                                  <p:subTnLst>
                                    <p:animClr clrSpc="rgb" dir="cw">
                                      <p:cBhvr override="childStyle">
                                        <p:cTn dur="1" fill="hold" display="0" masterRel="nextClick" afterEffect="1"/>
                                        <p:tgtEl>
                                          <p:spTgt spid="35842">
                                            <p:txEl>
                                              <p:pRg st="4" end="4"/>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1"/>
            <a:ext cx="9067800" cy="8382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Wind</a:t>
            </a:r>
          </a:p>
        </p:txBody>
      </p:sp>
      <p:sp>
        <p:nvSpPr>
          <p:cNvPr id="35842" name="Rectangle 2"/>
          <p:cNvSpPr>
            <a:spLocks noGrp="1" noChangeArrowheads="1"/>
          </p:cNvSpPr>
          <p:nvPr>
            <p:ph type="body" idx="4294967295"/>
          </p:nvPr>
        </p:nvSpPr>
        <p:spPr>
          <a:xfrm>
            <a:off x="76200" y="1066800"/>
            <a:ext cx="9067800" cy="5410202"/>
          </a:xfrm>
        </p:spPr>
        <p:txBody>
          <a:bodyPr/>
          <a:lstStyle/>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a:t>New Wind Energy Is 3 Times More Expensive Than Existing Coal </a:t>
            </a:r>
            <a:r>
              <a:rPr lang="en-US" sz="2800" b="1" dirty="0" smtClean="0"/>
              <a:t>Power (Institute for Energy Research)</a:t>
            </a:r>
            <a:endParaRPr lang="en-US" sz="2800" b="1" dirty="0"/>
          </a:p>
          <a:p>
            <a:pPr marL="0" indent="0" eaLnBrk="1" hangingPunct="1">
              <a:lnSpc>
                <a:spcPct val="80000"/>
              </a:lnSpc>
              <a:spcBef>
                <a:spcPts val="700"/>
              </a:spcBef>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a:hlinkClick r:id="rId3"/>
              </a:rPr>
              <a:t>http://dailycaller.com/2015/06/30/study-new-wind-energy-is-3-times-more-expensive-than-existing-coal-power</a:t>
            </a:r>
            <a:r>
              <a:rPr lang="en-US" sz="2800" b="1" dirty="0" smtClean="0">
                <a:hlinkClick r:id="rId3"/>
              </a:rPr>
              <a:t>/</a:t>
            </a:r>
            <a:r>
              <a:rPr lang="en-US" sz="2800" b="1" dirty="0" smtClean="0"/>
              <a:t> </a:t>
            </a:r>
            <a:endParaRPr lang="en-US" sz="2800" b="1" dirty="0"/>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A single </a:t>
            </a:r>
            <a:r>
              <a:rPr lang="en-US" sz="2800" b="1" dirty="0"/>
              <a:t>“shale gas pad” covering five acres, with a drilling </a:t>
            </a:r>
            <a:r>
              <a:rPr lang="en-US" sz="2800" b="1" dirty="0" smtClean="0"/>
              <a:t>rig 85ft high, produces  as much energy </a:t>
            </a:r>
            <a:r>
              <a:rPr lang="en-US" sz="2800" b="1" dirty="0"/>
              <a:t>as </a:t>
            </a:r>
            <a:r>
              <a:rPr lang="en-US" sz="2800" b="1" dirty="0" smtClean="0"/>
              <a:t>87 giant </a:t>
            </a:r>
            <a:r>
              <a:rPr lang="en-US" sz="2800" b="1" dirty="0"/>
              <a:t>wind turbines, covering 5.6 square miles and visible up to 20 miles away. </a:t>
            </a:r>
            <a:endParaRPr lang="en-US" sz="2800" b="1" dirty="0" smtClean="0"/>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a:t>Wind farms tend to be built on uplands, where there are good thermals -- kill a disproportionate number of raptors.</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sz="2800" b="1" dirty="0" smtClean="0"/>
          </a:p>
        </p:txBody>
      </p:sp>
    </p:spTree>
    <p:extLst>
      <p:ext uri="{BB962C8B-B14F-4D97-AF65-F5344CB8AC3E}">
        <p14:creationId xmlns:p14="http://schemas.microsoft.com/office/powerpoint/2010/main" val="21440568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842">
                                            <p:txEl>
                                              <p:pRg st="1" end="1"/>
                                            </p:txEl>
                                          </p:spTgt>
                                        </p:tgtEl>
                                        <p:attrNameLst>
                                          <p:attrName>style.visibility</p:attrName>
                                        </p:attrNameLst>
                                      </p:cBhvr>
                                      <p:to>
                                        <p:strVal val="visible"/>
                                      </p:to>
                                    </p:set>
                                    <p:animEffect transition="in" filter="fade">
                                      <p:cBhvr>
                                        <p:cTn id="12"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5842">
                                            <p:txEl>
                                              <p:pRg st="2" end="2"/>
                                            </p:txEl>
                                          </p:spTgt>
                                        </p:tgtEl>
                                        <p:attrNameLst>
                                          <p:attrName>style.visibility</p:attrName>
                                        </p:attrNameLst>
                                      </p:cBhvr>
                                      <p:to>
                                        <p:strVal val="visible"/>
                                      </p:to>
                                    </p:set>
                                    <p:animEffect transition="in" filter="fade">
                                      <p:cBhvr>
                                        <p:cTn id="17" dur="500"/>
                                        <p:tgtEl>
                                          <p:spTgt spid="35842">
                                            <p:txEl>
                                              <p:pRg st="2" end="2"/>
                                            </p:txEl>
                                          </p:spTgt>
                                        </p:tgtEl>
                                      </p:cBhvr>
                                    </p:animEffect>
                                  </p:childTnLst>
                                  <p:subTnLst>
                                    <p:animClr clrSpc="rgb" dir="cw">
                                      <p:cBhvr override="childStyle">
                                        <p:cTn dur="1" fill="hold" display="0" masterRel="nextClick" afterEffect="1"/>
                                        <p:tgtEl>
                                          <p:spTgt spid="35842">
                                            <p:txEl>
                                              <p:pRg st="2" end="2"/>
                                            </p:txEl>
                                          </p:spTgt>
                                        </p:tgtEl>
                                        <p:attrNameLst>
                                          <p:attrName>ppt_c</p:attrName>
                                        </p:attrNameLst>
                                      </p:cBhvr>
                                      <p:to>
                                        <a:schemeClr val="folHlink"/>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5842">
                                            <p:txEl>
                                              <p:pRg st="3" end="3"/>
                                            </p:txEl>
                                          </p:spTgt>
                                        </p:tgtEl>
                                        <p:attrNameLst>
                                          <p:attrName>style.visibility</p:attrName>
                                        </p:attrNameLst>
                                      </p:cBhvr>
                                      <p:to>
                                        <p:strVal val="visible"/>
                                      </p:to>
                                    </p:set>
                                    <p:animEffect transition="in" filter="fade">
                                      <p:cBhvr>
                                        <p:cTn id="22" dur="500"/>
                                        <p:tgtEl>
                                          <p:spTgt spid="35842">
                                            <p:txEl>
                                              <p:pRg st="3" end="3"/>
                                            </p:txEl>
                                          </p:spTgt>
                                        </p:tgtEl>
                                      </p:cBhvr>
                                    </p:animEffect>
                                  </p:childTnLst>
                                  <p:subTnLst>
                                    <p:animClr clrSpc="rgb" dir="cw">
                                      <p:cBhvr override="childStyle">
                                        <p:cTn dur="1" fill="hold" display="0" masterRel="nextClick" afterEffect="1"/>
                                        <p:tgtEl>
                                          <p:spTgt spid="35842">
                                            <p:txEl>
                                              <p:pRg st="3" end="3"/>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1"/>
            <a:ext cx="9067800" cy="9144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Bio-fuels</a:t>
            </a:r>
          </a:p>
        </p:txBody>
      </p:sp>
      <p:sp>
        <p:nvSpPr>
          <p:cNvPr id="35842" name="Rectangle 2"/>
          <p:cNvSpPr>
            <a:spLocks noGrp="1" noChangeArrowheads="1"/>
          </p:cNvSpPr>
          <p:nvPr>
            <p:ph type="body" idx="4294967295"/>
          </p:nvPr>
        </p:nvSpPr>
        <p:spPr>
          <a:xfrm>
            <a:off x="76200" y="1143000"/>
            <a:ext cx="9067800" cy="5257800"/>
          </a:xfrm>
        </p:spPr>
        <p:txBody>
          <a:bodyPr/>
          <a:lstStyle/>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200" b="1" dirty="0"/>
              <a:t>Hydrocarbon specific energy: 50 MJ/kg.</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Ethanol.</a:t>
            </a:r>
          </a:p>
          <a:p>
            <a:pPr marL="73818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Ethanol specific energy: 25 MJ/kg.</a:t>
            </a:r>
          </a:p>
          <a:p>
            <a:pPr marL="73818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Less gas mileage = More fuel use.</a:t>
            </a:r>
          </a:p>
          <a:p>
            <a:pPr marL="73818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Negative net environmental footprint.</a:t>
            </a:r>
          </a:p>
          <a:p>
            <a:pPr marL="73818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Without subsidies, retail price +50%.</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Biodiesel.</a:t>
            </a:r>
          </a:p>
          <a:p>
            <a:pPr marL="73818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Biodiesel specific energy: 38 MJ/kg.</a:t>
            </a:r>
          </a:p>
          <a:p>
            <a:pPr marL="73818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a:t>Less gas mileage = More fuel use.</a:t>
            </a:r>
          </a:p>
          <a:p>
            <a:pPr marL="73818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a:t>Negative net environmental footprint</a:t>
            </a:r>
            <a:r>
              <a:rPr lang="en-US" b="1" dirty="0" smtClean="0"/>
              <a:t>.</a:t>
            </a:r>
          </a:p>
          <a:p>
            <a:pPr marL="73818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a:t>Without subsidies, retail price </a:t>
            </a:r>
            <a:r>
              <a:rPr lang="en-US" b="1" dirty="0" smtClean="0"/>
              <a:t>+25%.</a:t>
            </a:r>
            <a:endParaRPr lang="en-US" b="1" dirty="0"/>
          </a:p>
          <a:p>
            <a:pPr marL="73818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b="1" dirty="0" smtClean="0"/>
          </a:p>
        </p:txBody>
      </p:sp>
    </p:spTree>
    <p:extLst>
      <p:ext uri="{BB962C8B-B14F-4D97-AF65-F5344CB8AC3E}">
        <p14:creationId xmlns:p14="http://schemas.microsoft.com/office/powerpoint/2010/main" val="142979681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842">
                                            <p:txEl>
                                              <p:pRg st="1" end="1"/>
                                            </p:txEl>
                                          </p:spTgt>
                                        </p:tgtEl>
                                        <p:attrNameLst>
                                          <p:attrName>style.visibility</p:attrName>
                                        </p:attrNameLst>
                                      </p:cBhvr>
                                      <p:to>
                                        <p:strVal val="visible"/>
                                      </p:to>
                                    </p:set>
                                    <p:animEffect transition="in" filter="fade">
                                      <p:cBhvr>
                                        <p:cTn id="12"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par>
                                <p:cTn id="13" presetID="10" presetClass="entr" presetSubtype="0" fill="hold" grpId="0" nodeType="withEffect">
                                  <p:stCondLst>
                                    <p:cond delay="0"/>
                                  </p:stCondLst>
                                  <p:childTnLst>
                                    <p:set>
                                      <p:cBhvr>
                                        <p:cTn id="14" dur="1" fill="hold">
                                          <p:stCondLst>
                                            <p:cond delay="0"/>
                                          </p:stCondLst>
                                        </p:cTn>
                                        <p:tgtEl>
                                          <p:spTgt spid="35842">
                                            <p:txEl>
                                              <p:pRg st="2" end="2"/>
                                            </p:txEl>
                                          </p:spTgt>
                                        </p:tgtEl>
                                        <p:attrNameLst>
                                          <p:attrName>style.visibility</p:attrName>
                                        </p:attrNameLst>
                                      </p:cBhvr>
                                      <p:to>
                                        <p:strVal val="visible"/>
                                      </p:to>
                                    </p:set>
                                    <p:animEffect transition="in" filter="fade">
                                      <p:cBhvr>
                                        <p:cTn id="15" dur="500"/>
                                        <p:tgtEl>
                                          <p:spTgt spid="35842">
                                            <p:txEl>
                                              <p:pRg st="2" end="2"/>
                                            </p:txEl>
                                          </p:spTgt>
                                        </p:tgtEl>
                                      </p:cBhvr>
                                    </p:animEffect>
                                  </p:childTnLst>
                                  <p:subTnLst>
                                    <p:animClr clrSpc="rgb" dir="cw">
                                      <p:cBhvr override="childStyle">
                                        <p:cTn dur="1" fill="hold" display="0" masterRel="nextClick" afterEffect="1"/>
                                        <p:tgtEl>
                                          <p:spTgt spid="35842">
                                            <p:txEl>
                                              <p:pRg st="2" end="2"/>
                                            </p:txEl>
                                          </p:spTgt>
                                        </p:tgtEl>
                                        <p:attrNameLst>
                                          <p:attrName>ppt_c</p:attrName>
                                        </p:attrNameLst>
                                      </p:cBhvr>
                                      <p:to>
                                        <a:schemeClr val="folHlink"/>
                                      </p:to>
                                    </p:animClr>
                                  </p:subTnLst>
                                </p:cTn>
                              </p:par>
                              <p:par>
                                <p:cTn id="16" presetID="10" presetClass="entr" presetSubtype="0" fill="hold" grpId="0" nodeType="withEffect">
                                  <p:stCondLst>
                                    <p:cond delay="0"/>
                                  </p:stCondLst>
                                  <p:childTnLst>
                                    <p:set>
                                      <p:cBhvr>
                                        <p:cTn id="17" dur="1" fill="hold">
                                          <p:stCondLst>
                                            <p:cond delay="0"/>
                                          </p:stCondLst>
                                        </p:cTn>
                                        <p:tgtEl>
                                          <p:spTgt spid="35842">
                                            <p:txEl>
                                              <p:pRg st="3" end="3"/>
                                            </p:txEl>
                                          </p:spTgt>
                                        </p:tgtEl>
                                        <p:attrNameLst>
                                          <p:attrName>style.visibility</p:attrName>
                                        </p:attrNameLst>
                                      </p:cBhvr>
                                      <p:to>
                                        <p:strVal val="visible"/>
                                      </p:to>
                                    </p:set>
                                    <p:animEffect transition="in" filter="fade">
                                      <p:cBhvr>
                                        <p:cTn id="18" dur="500"/>
                                        <p:tgtEl>
                                          <p:spTgt spid="35842">
                                            <p:txEl>
                                              <p:pRg st="3" end="3"/>
                                            </p:txEl>
                                          </p:spTgt>
                                        </p:tgtEl>
                                      </p:cBhvr>
                                    </p:animEffect>
                                  </p:childTnLst>
                                  <p:subTnLst>
                                    <p:animClr clrSpc="rgb" dir="cw">
                                      <p:cBhvr override="childStyle">
                                        <p:cTn dur="1" fill="hold" display="0" masterRel="nextClick" afterEffect="1"/>
                                        <p:tgtEl>
                                          <p:spTgt spid="35842">
                                            <p:txEl>
                                              <p:pRg st="3" end="3"/>
                                            </p:txEl>
                                          </p:spTgt>
                                        </p:tgtEl>
                                        <p:attrNameLst>
                                          <p:attrName>ppt_c</p:attrName>
                                        </p:attrNameLst>
                                      </p:cBhvr>
                                      <p:to>
                                        <a:schemeClr val="folHlink"/>
                                      </p:to>
                                    </p:animClr>
                                  </p:subTnLst>
                                </p:cTn>
                              </p:par>
                              <p:par>
                                <p:cTn id="19" presetID="10" presetClass="entr" presetSubtype="0" fill="hold" grpId="0" nodeType="withEffect">
                                  <p:stCondLst>
                                    <p:cond delay="0"/>
                                  </p:stCondLst>
                                  <p:childTnLst>
                                    <p:set>
                                      <p:cBhvr>
                                        <p:cTn id="20" dur="1" fill="hold">
                                          <p:stCondLst>
                                            <p:cond delay="0"/>
                                          </p:stCondLst>
                                        </p:cTn>
                                        <p:tgtEl>
                                          <p:spTgt spid="35842">
                                            <p:txEl>
                                              <p:pRg st="4" end="4"/>
                                            </p:txEl>
                                          </p:spTgt>
                                        </p:tgtEl>
                                        <p:attrNameLst>
                                          <p:attrName>style.visibility</p:attrName>
                                        </p:attrNameLst>
                                      </p:cBhvr>
                                      <p:to>
                                        <p:strVal val="visible"/>
                                      </p:to>
                                    </p:set>
                                    <p:animEffect transition="in" filter="fade">
                                      <p:cBhvr>
                                        <p:cTn id="21" dur="500"/>
                                        <p:tgtEl>
                                          <p:spTgt spid="35842">
                                            <p:txEl>
                                              <p:pRg st="4" end="4"/>
                                            </p:txEl>
                                          </p:spTgt>
                                        </p:tgtEl>
                                      </p:cBhvr>
                                    </p:animEffect>
                                  </p:childTnLst>
                                  <p:subTnLst>
                                    <p:animClr clrSpc="rgb" dir="cw">
                                      <p:cBhvr override="childStyle">
                                        <p:cTn dur="1" fill="hold" display="0" masterRel="nextClick" afterEffect="1"/>
                                        <p:tgtEl>
                                          <p:spTgt spid="35842">
                                            <p:txEl>
                                              <p:pRg st="4" end="4"/>
                                            </p:txEl>
                                          </p:spTgt>
                                        </p:tgtEl>
                                        <p:attrNameLst>
                                          <p:attrName>ppt_c</p:attrName>
                                        </p:attrNameLst>
                                      </p:cBhvr>
                                      <p:to>
                                        <a:schemeClr val="folHlink"/>
                                      </p:to>
                                    </p:animClr>
                                  </p:subTnLst>
                                </p:cTn>
                              </p:par>
                              <p:par>
                                <p:cTn id="22" presetID="10" presetClass="entr" presetSubtype="0" fill="hold" grpId="0" nodeType="withEffect">
                                  <p:stCondLst>
                                    <p:cond delay="0"/>
                                  </p:stCondLst>
                                  <p:childTnLst>
                                    <p:set>
                                      <p:cBhvr>
                                        <p:cTn id="23" dur="1" fill="hold">
                                          <p:stCondLst>
                                            <p:cond delay="0"/>
                                          </p:stCondLst>
                                        </p:cTn>
                                        <p:tgtEl>
                                          <p:spTgt spid="35842">
                                            <p:txEl>
                                              <p:pRg st="5" end="5"/>
                                            </p:txEl>
                                          </p:spTgt>
                                        </p:tgtEl>
                                        <p:attrNameLst>
                                          <p:attrName>style.visibility</p:attrName>
                                        </p:attrNameLst>
                                      </p:cBhvr>
                                      <p:to>
                                        <p:strVal val="visible"/>
                                      </p:to>
                                    </p:set>
                                    <p:animEffect transition="in" filter="fade">
                                      <p:cBhvr>
                                        <p:cTn id="24" dur="500"/>
                                        <p:tgtEl>
                                          <p:spTgt spid="35842">
                                            <p:txEl>
                                              <p:pRg st="5" end="5"/>
                                            </p:txEl>
                                          </p:spTgt>
                                        </p:tgtEl>
                                      </p:cBhvr>
                                    </p:animEffect>
                                  </p:childTnLst>
                                  <p:subTnLst>
                                    <p:animClr clrSpc="rgb" dir="cw">
                                      <p:cBhvr override="childStyle">
                                        <p:cTn dur="1" fill="hold" display="0" masterRel="nextClick" afterEffect="1"/>
                                        <p:tgtEl>
                                          <p:spTgt spid="35842">
                                            <p:txEl>
                                              <p:pRg st="5" end="5"/>
                                            </p:txEl>
                                          </p:spTgt>
                                        </p:tgtEl>
                                        <p:attrNameLst>
                                          <p:attrName>ppt_c</p:attrName>
                                        </p:attrNameLst>
                                      </p:cBhvr>
                                      <p:to>
                                        <a:schemeClr val="folHlink"/>
                                      </p:to>
                                    </p:animClr>
                                  </p:sub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5842">
                                            <p:txEl>
                                              <p:pRg st="6" end="6"/>
                                            </p:txEl>
                                          </p:spTgt>
                                        </p:tgtEl>
                                        <p:attrNameLst>
                                          <p:attrName>style.visibility</p:attrName>
                                        </p:attrNameLst>
                                      </p:cBhvr>
                                      <p:to>
                                        <p:strVal val="visible"/>
                                      </p:to>
                                    </p:set>
                                    <p:animEffect transition="in" filter="fade">
                                      <p:cBhvr>
                                        <p:cTn id="29" dur="500"/>
                                        <p:tgtEl>
                                          <p:spTgt spid="35842">
                                            <p:txEl>
                                              <p:pRg st="6" end="6"/>
                                            </p:txEl>
                                          </p:spTgt>
                                        </p:tgtEl>
                                      </p:cBhvr>
                                    </p:animEffect>
                                  </p:childTnLst>
                                  <p:subTnLst>
                                    <p:animClr clrSpc="rgb" dir="cw">
                                      <p:cBhvr override="childStyle">
                                        <p:cTn dur="1" fill="hold" display="0" masterRel="nextClick" afterEffect="1"/>
                                        <p:tgtEl>
                                          <p:spTgt spid="35842">
                                            <p:txEl>
                                              <p:pRg st="6" end="6"/>
                                            </p:txEl>
                                          </p:spTgt>
                                        </p:tgtEl>
                                        <p:attrNameLst>
                                          <p:attrName>ppt_c</p:attrName>
                                        </p:attrNameLst>
                                      </p:cBhvr>
                                      <p:to>
                                        <a:schemeClr val="folHlink"/>
                                      </p:to>
                                    </p:animClr>
                                  </p:subTnLst>
                                </p:cTn>
                              </p:par>
                              <p:par>
                                <p:cTn id="30" presetID="10" presetClass="entr" presetSubtype="0" fill="hold" grpId="0" nodeType="withEffect">
                                  <p:stCondLst>
                                    <p:cond delay="0"/>
                                  </p:stCondLst>
                                  <p:childTnLst>
                                    <p:set>
                                      <p:cBhvr>
                                        <p:cTn id="31" dur="1" fill="hold">
                                          <p:stCondLst>
                                            <p:cond delay="0"/>
                                          </p:stCondLst>
                                        </p:cTn>
                                        <p:tgtEl>
                                          <p:spTgt spid="35842">
                                            <p:txEl>
                                              <p:pRg st="7" end="7"/>
                                            </p:txEl>
                                          </p:spTgt>
                                        </p:tgtEl>
                                        <p:attrNameLst>
                                          <p:attrName>style.visibility</p:attrName>
                                        </p:attrNameLst>
                                      </p:cBhvr>
                                      <p:to>
                                        <p:strVal val="visible"/>
                                      </p:to>
                                    </p:set>
                                    <p:animEffect transition="in" filter="fade">
                                      <p:cBhvr>
                                        <p:cTn id="32" dur="500"/>
                                        <p:tgtEl>
                                          <p:spTgt spid="35842">
                                            <p:txEl>
                                              <p:pRg st="7" end="7"/>
                                            </p:txEl>
                                          </p:spTgt>
                                        </p:tgtEl>
                                      </p:cBhvr>
                                    </p:animEffect>
                                  </p:childTnLst>
                                  <p:subTnLst>
                                    <p:animClr clrSpc="rgb" dir="cw">
                                      <p:cBhvr override="childStyle">
                                        <p:cTn dur="1" fill="hold" display="0" masterRel="nextClick" afterEffect="1"/>
                                        <p:tgtEl>
                                          <p:spTgt spid="35842">
                                            <p:txEl>
                                              <p:pRg st="7" end="7"/>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0"/>
            <a:ext cx="9067800" cy="1447799"/>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Biofuel Production Crowds Out Food Production</a:t>
            </a:r>
          </a:p>
        </p:txBody>
      </p:sp>
      <p:sp>
        <p:nvSpPr>
          <p:cNvPr id="35842" name="Rectangle 2"/>
          <p:cNvSpPr>
            <a:spLocks noGrp="1" noChangeArrowheads="1"/>
          </p:cNvSpPr>
          <p:nvPr>
            <p:ph type="body" idx="4294967295"/>
          </p:nvPr>
        </p:nvSpPr>
        <p:spPr>
          <a:xfrm>
            <a:off x="76200" y="1447799"/>
            <a:ext cx="9067800" cy="5257800"/>
          </a:xfrm>
        </p:spPr>
        <p:txBody>
          <a:bodyPr/>
          <a:lstStyle/>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a:t>2007: </a:t>
            </a:r>
            <a:r>
              <a:rPr lang="en-US" b="1" u="sng" dirty="0"/>
              <a:t>Energy Independence and Security Act</a:t>
            </a:r>
            <a:r>
              <a:rPr lang="en-US" b="1" dirty="0" smtClean="0"/>
              <a:t>. President Bush, "Twenty </a:t>
            </a:r>
            <a:r>
              <a:rPr lang="en-US" b="1" dirty="0"/>
              <a:t>in Ten" </a:t>
            </a:r>
            <a:r>
              <a:rPr lang="en-US" b="1" dirty="0" smtClean="0"/>
              <a:t>to </a:t>
            </a:r>
            <a:r>
              <a:rPr lang="en-US" b="1" dirty="0"/>
              <a:t>reduce gasoline consumption by 20% in 10 </a:t>
            </a:r>
            <a:r>
              <a:rPr lang="en-US" b="1" dirty="0" smtClean="0"/>
              <a:t>years.</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Mandated use of biofuels to rise from 5 billion gallons 2007 to 36 billion by 2022.</a:t>
            </a:r>
            <a:endParaRPr lang="en-US" b="1" dirty="0"/>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40% of U.S. corn production for ethanol. Prices triple from $2.00/</a:t>
            </a:r>
            <a:r>
              <a:rPr lang="en-US" b="1" dirty="0" err="1" smtClean="0"/>
              <a:t>bu</a:t>
            </a:r>
            <a:r>
              <a:rPr lang="en-US" b="1" dirty="0" smtClean="0"/>
              <a:t>, to $6.89/bu. </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25% of U.S. soybean production for biodiesel: Prices double from $6.43/</a:t>
            </a:r>
            <a:r>
              <a:rPr lang="en-US" b="1" dirty="0" err="1" smtClean="0"/>
              <a:t>bu</a:t>
            </a:r>
            <a:r>
              <a:rPr lang="en-US" b="1" dirty="0" smtClean="0"/>
              <a:t>, to $14.40/bu.</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Total U.S. biofuel subsidies $100 billion.</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Estimated 2-4 million people starved to death worldwide.</a:t>
            </a:r>
          </a:p>
        </p:txBody>
      </p:sp>
    </p:spTree>
    <p:extLst>
      <p:ext uri="{BB962C8B-B14F-4D97-AF65-F5344CB8AC3E}">
        <p14:creationId xmlns:p14="http://schemas.microsoft.com/office/powerpoint/2010/main" val="308313266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par>
                                <p:cTn id="8" presetID="10" presetClass="entr" presetSubtype="0" fill="hold" grpId="0" nodeType="withEffect">
                                  <p:stCondLst>
                                    <p:cond delay="0"/>
                                  </p:stCondLst>
                                  <p:childTnLst>
                                    <p:set>
                                      <p:cBhvr>
                                        <p:cTn id="9" dur="1" fill="hold">
                                          <p:stCondLst>
                                            <p:cond delay="0"/>
                                          </p:stCondLst>
                                        </p:cTn>
                                        <p:tgtEl>
                                          <p:spTgt spid="35842">
                                            <p:txEl>
                                              <p:pRg st="1" end="1"/>
                                            </p:txEl>
                                          </p:spTgt>
                                        </p:tgtEl>
                                        <p:attrNameLst>
                                          <p:attrName>style.visibility</p:attrName>
                                        </p:attrNameLst>
                                      </p:cBhvr>
                                      <p:to>
                                        <p:strVal val="visible"/>
                                      </p:to>
                                    </p:set>
                                    <p:animEffect transition="in" filter="fade">
                                      <p:cBhvr>
                                        <p:cTn id="10"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par>
                                <p:cTn id="11" presetID="10" presetClass="entr" presetSubtype="0" fill="hold" grpId="0" nodeType="withEffect">
                                  <p:stCondLst>
                                    <p:cond delay="0"/>
                                  </p:stCondLst>
                                  <p:childTnLst>
                                    <p:set>
                                      <p:cBhvr>
                                        <p:cTn id="12" dur="1" fill="hold">
                                          <p:stCondLst>
                                            <p:cond delay="0"/>
                                          </p:stCondLst>
                                        </p:cTn>
                                        <p:tgtEl>
                                          <p:spTgt spid="35842">
                                            <p:txEl>
                                              <p:pRg st="2" end="2"/>
                                            </p:txEl>
                                          </p:spTgt>
                                        </p:tgtEl>
                                        <p:attrNameLst>
                                          <p:attrName>style.visibility</p:attrName>
                                        </p:attrNameLst>
                                      </p:cBhvr>
                                      <p:to>
                                        <p:strVal val="visible"/>
                                      </p:to>
                                    </p:set>
                                    <p:animEffect transition="in" filter="fade">
                                      <p:cBhvr>
                                        <p:cTn id="13" dur="500"/>
                                        <p:tgtEl>
                                          <p:spTgt spid="35842">
                                            <p:txEl>
                                              <p:pRg st="2" end="2"/>
                                            </p:txEl>
                                          </p:spTgt>
                                        </p:tgtEl>
                                      </p:cBhvr>
                                    </p:animEffect>
                                  </p:childTnLst>
                                  <p:subTnLst>
                                    <p:animClr clrSpc="rgb" dir="cw">
                                      <p:cBhvr override="childStyle">
                                        <p:cTn dur="1" fill="hold" display="0" masterRel="nextClick" afterEffect="1"/>
                                        <p:tgtEl>
                                          <p:spTgt spid="35842">
                                            <p:txEl>
                                              <p:pRg st="2" end="2"/>
                                            </p:txEl>
                                          </p:spTgt>
                                        </p:tgtEl>
                                        <p:attrNameLst>
                                          <p:attrName>ppt_c</p:attrName>
                                        </p:attrNameLst>
                                      </p:cBhvr>
                                      <p:to>
                                        <a:schemeClr val="folHlink"/>
                                      </p:to>
                                    </p:animClr>
                                  </p:subTnLst>
                                </p:cTn>
                              </p:par>
                              <p:par>
                                <p:cTn id="14" presetID="10" presetClass="entr" presetSubtype="0" fill="hold" grpId="0" nodeType="withEffect">
                                  <p:stCondLst>
                                    <p:cond delay="0"/>
                                  </p:stCondLst>
                                  <p:childTnLst>
                                    <p:set>
                                      <p:cBhvr>
                                        <p:cTn id="15" dur="1" fill="hold">
                                          <p:stCondLst>
                                            <p:cond delay="0"/>
                                          </p:stCondLst>
                                        </p:cTn>
                                        <p:tgtEl>
                                          <p:spTgt spid="35842">
                                            <p:txEl>
                                              <p:pRg st="3" end="3"/>
                                            </p:txEl>
                                          </p:spTgt>
                                        </p:tgtEl>
                                        <p:attrNameLst>
                                          <p:attrName>style.visibility</p:attrName>
                                        </p:attrNameLst>
                                      </p:cBhvr>
                                      <p:to>
                                        <p:strVal val="visible"/>
                                      </p:to>
                                    </p:set>
                                    <p:animEffect transition="in" filter="fade">
                                      <p:cBhvr>
                                        <p:cTn id="16" dur="500"/>
                                        <p:tgtEl>
                                          <p:spTgt spid="35842">
                                            <p:txEl>
                                              <p:pRg st="3" end="3"/>
                                            </p:txEl>
                                          </p:spTgt>
                                        </p:tgtEl>
                                      </p:cBhvr>
                                    </p:animEffect>
                                  </p:childTnLst>
                                  <p:subTnLst>
                                    <p:animClr clrSpc="rgb" dir="cw">
                                      <p:cBhvr override="childStyle">
                                        <p:cTn dur="1" fill="hold" display="0" masterRel="nextClick" afterEffect="1"/>
                                        <p:tgtEl>
                                          <p:spTgt spid="35842">
                                            <p:txEl>
                                              <p:pRg st="3" end="3"/>
                                            </p:txEl>
                                          </p:spTgt>
                                        </p:tgtEl>
                                        <p:attrNameLst>
                                          <p:attrName>ppt_c</p:attrName>
                                        </p:attrNameLst>
                                      </p:cBhvr>
                                      <p:to>
                                        <a:schemeClr val="folHlink"/>
                                      </p:to>
                                    </p:animClr>
                                  </p:subTnLst>
                                </p:cTn>
                              </p:par>
                              <p:par>
                                <p:cTn id="17" presetID="10" presetClass="entr" presetSubtype="0" fill="hold" grpId="0" nodeType="withEffect">
                                  <p:stCondLst>
                                    <p:cond delay="0"/>
                                  </p:stCondLst>
                                  <p:childTnLst>
                                    <p:set>
                                      <p:cBhvr>
                                        <p:cTn id="18" dur="1" fill="hold">
                                          <p:stCondLst>
                                            <p:cond delay="0"/>
                                          </p:stCondLst>
                                        </p:cTn>
                                        <p:tgtEl>
                                          <p:spTgt spid="35842">
                                            <p:txEl>
                                              <p:pRg st="4" end="4"/>
                                            </p:txEl>
                                          </p:spTgt>
                                        </p:tgtEl>
                                        <p:attrNameLst>
                                          <p:attrName>style.visibility</p:attrName>
                                        </p:attrNameLst>
                                      </p:cBhvr>
                                      <p:to>
                                        <p:strVal val="visible"/>
                                      </p:to>
                                    </p:set>
                                    <p:animEffect transition="in" filter="fade">
                                      <p:cBhvr>
                                        <p:cTn id="19" dur="500"/>
                                        <p:tgtEl>
                                          <p:spTgt spid="35842">
                                            <p:txEl>
                                              <p:pRg st="4" end="4"/>
                                            </p:txEl>
                                          </p:spTgt>
                                        </p:tgtEl>
                                      </p:cBhvr>
                                    </p:animEffect>
                                  </p:childTnLst>
                                  <p:subTnLst>
                                    <p:animClr clrSpc="rgb" dir="cw">
                                      <p:cBhvr override="childStyle">
                                        <p:cTn dur="1" fill="hold" display="0" masterRel="nextClick" afterEffect="1"/>
                                        <p:tgtEl>
                                          <p:spTgt spid="35842">
                                            <p:txEl>
                                              <p:pRg st="4" end="4"/>
                                            </p:txEl>
                                          </p:spTgt>
                                        </p:tgtEl>
                                        <p:attrNameLst>
                                          <p:attrName>ppt_c</p:attrName>
                                        </p:attrNameLst>
                                      </p:cBhvr>
                                      <p:to>
                                        <a:schemeClr val="folHlink"/>
                                      </p:to>
                                    </p:animClr>
                                  </p:subTnLst>
                                </p:cTn>
                              </p:par>
                              <p:par>
                                <p:cTn id="20" presetID="10" presetClass="entr" presetSubtype="0" fill="hold" grpId="0" nodeType="withEffect">
                                  <p:stCondLst>
                                    <p:cond delay="0"/>
                                  </p:stCondLst>
                                  <p:childTnLst>
                                    <p:set>
                                      <p:cBhvr>
                                        <p:cTn id="21" dur="1" fill="hold">
                                          <p:stCondLst>
                                            <p:cond delay="0"/>
                                          </p:stCondLst>
                                        </p:cTn>
                                        <p:tgtEl>
                                          <p:spTgt spid="35842">
                                            <p:txEl>
                                              <p:pRg st="5" end="5"/>
                                            </p:txEl>
                                          </p:spTgt>
                                        </p:tgtEl>
                                        <p:attrNameLst>
                                          <p:attrName>style.visibility</p:attrName>
                                        </p:attrNameLst>
                                      </p:cBhvr>
                                      <p:to>
                                        <p:strVal val="visible"/>
                                      </p:to>
                                    </p:set>
                                    <p:animEffect transition="in" filter="fade">
                                      <p:cBhvr>
                                        <p:cTn id="22" dur="500"/>
                                        <p:tgtEl>
                                          <p:spTgt spid="35842">
                                            <p:txEl>
                                              <p:pRg st="5" end="5"/>
                                            </p:txEl>
                                          </p:spTgt>
                                        </p:tgtEl>
                                      </p:cBhvr>
                                    </p:animEffect>
                                  </p:childTnLst>
                                  <p:subTnLst>
                                    <p:animClr clrSpc="rgb" dir="cw">
                                      <p:cBhvr override="childStyle">
                                        <p:cTn dur="1" fill="hold" display="0" masterRel="nextClick" afterEffect="1"/>
                                        <p:tgtEl>
                                          <p:spTgt spid="35842">
                                            <p:txEl>
                                              <p:pRg st="5" end="5"/>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1651" y="381000"/>
            <a:ext cx="9067800" cy="8382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Biofuel Impact</a:t>
            </a:r>
          </a:p>
        </p:txBody>
      </p:sp>
      <p:sp>
        <p:nvSpPr>
          <p:cNvPr id="35842" name="Rectangle 2"/>
          <p:cNvSpPr>
            <a:spLocks noGrp="1" noChangeArrowheads="1"/>
          </p:cNvSpPr>
          <p:nvPr>
            <p:ph type="body" idx="4294967295"/>
          </p:nvPr>
        </p:nvSpPr>
        <p:spPr>
          <a:xfrm>
            <a:off x="98946" y="1600200"/>
            <a:ext cx="9067800" cy="6096000"/>
          </a:xfrm>
        </p:spPr>
        <p:txBody>
          <a:bodyPr/>
          <a:lstStyle/>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smtClean="0"/>
              <a:t>Biofuels </a:t>
            </a:r>
            <a:r>
              <a:rPr lang="en-US" sz="3000" b="1" dirty="0"/>
              <a:t>are responsible for 30 million more people going hungry in the world. </a:t>
            </a:r>
            <a:endParaRPr lang="en-US" sz="3000" b="1" dirty="0" smtClean="0"/>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smtClean="0"/>
              <a:t>2.4 </a:t>
            </a:r>
            <a:r>
              <a:rPr lang="en-US" sz="3000" b="1" dirty="0"/>
              <a:t>million more malnourished </a:t>
            </a:r>
            <a:r>
              <a:rPr lang="en-US" sz="3000" b="1" dirty="0" err="1"/>
              <a:t>pre-schoolers</a:t>
            </a:r>
            <a:r>
              <a:rPr lang="en-US" sz="3000" b="1" dirty="0"/>
              <a:t> in the developing countries </a:t>
            </a:r>
            <a:r>
              <a:rPr lang="en-US" sz="3000" b="1" dirty="0" smtClean="0"/>
              <a:t>due </a:t>
            </a:r>
            <a:r>
              <a:rPr lang="en-US" sz="3000" b="1" dirty="0"/>
              <a:t>to the impact of biofuels. </a:t>
            </a:r>
            <a:endParaRPr lang="en-US" sz="3000" b="1" dirty="0" smtClean="0"/>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smtClean="0"/>
              <a:t>390,000 </a:t>
            </a:r>
            <a:r>
              <a:rPr lang="en-US" sz="3000" b="1" dirty="0"/>
              <a:t>additional children under the age of five </a:t>
            </a:r>
            <a:r>
              <a:rPr lang="en-US" sz="3000" b="1" dirty="0" smtClean="0"/>
              <a:t>die </a:t>
            </a:r>
            <a:r>
              <a:rPr lang="en-US" sz="3000" b="1" dirty="0"/>
              <a:t>because of </a:t>
            </a:r>
            <a:r>
              <a:rPr lang="en-US" sz="3000" b="1" dirty="0" smtClean="0"/>
              <a:t>the </a:t>
            </a:r>
            <a:r>
              <a:rPr lang="en-US" sz="3000" b="1" dirty="0"/>
              <a:t>increase in malnutrition due to biofuels. </a:t>
            </a:r>
            <a:endParaRPr lang="en-US" sz="3000" b="1" dirty="0" smtClean="0"/>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smtClean="0"/>
              <a:t>If </a:t>
            </a:r>
            <a:r>
              <a:rPr lang="en-US" sz="3000" b="1" dirty="0"/>
              <a:t>current biofuel development trends continue, child deaths will rise to </a:t>
            </a:r>
            <a:r>
              <a:rPr lang="en-US" sz="3000" b="1" dirty="0" smtClean="0"/>
              <a:t>475,000 -- almost </a:t>
            </a:r>
            <a:r>
              <a:rPr lang="en-US" sz="3000" b="1" dirty="0"/>
              <a:t>one-half </a:t>
            </a:r>
            <a:r>
              <a:rPr lang="en-US" sz="3000" b="1" dirty="0" smtClean="0"/>
              <a:t>million.</a:t>
            </a:r>
          </a:p>
        </p:txBody>
      </p:sp>
    </p:spTree>
    <p:extLst>
      <p:ext uri="{BB962C8B-B14F-4D97-AF65-F5344CB8AC3E}">
        <p14:creationId xmlns:p14="http://schemas.microsoft.com/office/powerpoint/2010/main" val="16278323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par>
                                <p:cTn id="8" presetID="10" presetClass="entr" presetSubtype="0" fill="hold" grpId="0" nodeType="withEffect">
                                  <p:stCondLst>
                                    <p:cond delay="0"/>
                                  </p:stCondLst>
                                  <p:childTnLst>
                                    <p:set>
                                      <p:cBhvr>
                                        <p:cTn id="9" dur="1" fill="hold">
                                          <p:stCondLst>
                                            <p:cond delay="0"/>
                                          </p:stCondLst>
                                        </p:cTn>
                                        <p:tgtEl>
                                          <p:spTgt spid="35842">
                                            <p:txEl>
                                              <p:pRg st="1" end="1"/>
                                            </p:txEl>
                                          </p:spTgt>
                                        </p:tgtEl>
                                        <p:attrNameLst>
                                          <p:attrName>style.visibility</p:attrName>
                                        </p:attrNameLst>
                                      </p:cBhvr>
                                      <p:to>
                                        <p:strVal val="visible"/>
                                      </p:to>
                                    </p:set>
                                    <p:animEffect transition="in" filter="fade">
                                      <p:cBhvr>
                                        <p:cTn id="10"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par>
                                <p:cTn id="11" presetID="10" presetClass="entr" presetSubtype="0" fill="hold" grpId="0" nodeType="withEffect">
                                  <p:stCondLst>
                                    <p:cond delay="0"/>
                                  </p:stCondLst>
                                  <p:childTnLst>
                                    <p:set>
                                      <p:cBhvr>
                                        <p:cTn id="12" dur="1" fill="hold">
                                          <p:stCondLst>
                                            <p:cond delay="0"/>
                                          </p:stCondLst>
                                        </p:cTn>
                                        <p:tgtEl>
                                          <p:spTgt spid="35842">
                                            <p:txEl>
                                              <p:pRg st="2" end="2"/>
                                            </p:txEl>
                                          </p:spTgt>
                                        </p:tgtEl>
                                        <p:attrNameLst>
                                          <p:attrName>style.visibility</p:attrName>
                                        </p:attrNameLst>
                                      </p:cBhvr>
                                      <p:to>
                                        <p:strVal val="visible"/>
                                      </p:to>
                                    </p:set>
                                    <p:animEffect transition="in" filter="fade">
                                      <p:cBhvr>
                                        <p:cTn id="13" dur="500"/>
                                        <p:tgtEl>
                                          <p:spTgt spid="35842">
                                            <p:txEl>
                                              <p:pRg st="2" end="2"/>
                                            </p:txEl>
                                          </p:spTgt>
                                        </p:tgtEl>
                                      </p:cBhvr>
                                    </p:animEffect>
                                  </p:childTnLst>
                                  <p:subTnLst>
                                    <p:animClr clrSpc="rgb" dir="cw">
                                      <p:cBhvr override="childStyle">
                                        <p:cTn dur="1" fill="hold" display="0" masterRel="nextClick" afterEffect="1"/>
                                        <p:tgtEl>
                                          <p:spTgt spid="35842">
                                            <p:txEl>
                                              <p:pRg st="2" end="2"/>
                                            </p:txEl>
                                          </p:spTgt>
                                        </p:tgtEl>
                                        <p:attrNameLst>
                                          <p:attrName>ppt_c</p:attrName>
                                        </p:attrNameLst>
                                      </p:cBhvr>
                                      <p:to>
                                        <a:schemeClr val="folHlink"/>
                                      </p:to>
                                    </p:animClr>
                                  </p:subTnLst>
                                </p:cTn>
                              </p:par>
                              <p:par>
                                <p:cTn id="14" presetID="10" presetClass="entr" presetSubtype="0" fill="hold" grpId="0" nodeType="withEffect">
                                  <p:stCondLst>
                                    <p:cond delay="0"/>
                                  </p:stCondLst>
                                  <p:childTnLst>
                                    <p:set>
                                      <p:cBhvr>
                                        <p:cTn id="15" dur="1" fill="hold">
                                          <p:stCondLst>
                                            <p:cond delay="0"/>
                                          </p:stCondLst>
                                        </p:cTn>
                                        <p:tgtEl>
                                          <p:spTgt spid="35842">
                                            <p:txEl>
                                              <p:pRg st="3" end="3"/>
                                            </p:txEl>
                                          </p:spTgt>
                                        </p:tgtEl>
                                        <p:attrNameLst>
                                          <p:attrName>style.visibility</p:attrName>
                                        </p:attrNameLst>
                                      </p:cBhvr>
                                      <p:to>
                                        <p:strVal val="visible"/>
                                      </p:to>
                                    </p:set>
                                    <p:animEffect transition="in" filter="fade">
                                      <p:cBhvr>
                                        <p:cTn id="16" dur="500"/>
                                        <p:tgtEl>
                                          <p:spTgt spid="35842">
                                            <p:txEl>
                                              <p:pRg st="3" end="3"/>
                                            </p:txEl>
                                          </p:spTgt>
                                        </p:tgtEl>
                                      </p:cBhvr>
                                    </p:animEffect>
                                  </p:childTnLst>
                                  <p:subTnLst>
                                    <p:animClr clrSpc="rgb" dir="cw">
                                      <p:cBhvr override="childStyle">
                                        <p:cTn dur="1" fill="hold" display="0" masterRel="nextClick" afterEffect="1"/>
                                        <p:tgtEl>
                                          <p:spTgt spid="35842">
                                            <p:txEl>
                                              <p:pRg st="3" end="3"/>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152400"/>
            <a:ext cx="9067800" cy="8382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Alex Epstein</a:t>
            </a:r>
          </a:p>
        </p:txBody>
      </p:sp>
      <p:sp>
        <p:nvSpPr>
          <p:cNvPr id="35842" name="Rectangle 2"/>
          <p:cNvSpPr>
            <a:spLocks noGrp="1" noChangeArrowheads="1"/>
          </p:cNvSpPr>
          <p:nvPr>
            <p:ph type="body" idx="4294967295"/>
          </p:nvPr>
        </p:nvSpPr>
        <p:spPr>
          <a:xfrm>
            <a:off x="76200" y="1007660"/>
            <a:ext cx="9067800" cy="6096000"/>
          </a:xfrm>
        </p:spPr>
        <p:txBody>
          <a:bodyPr/>
          <a:lstStyle/>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200" b="1" dirty="0" smtClean="0"/>
              <a:t>Author, “The Moral Case for Fossil Fuels”.</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200" b="1" dirty="0" smtClean="0"/>
              <a:t>Why you should love fossil fuel.</a:t>
            </a:r>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200" b="1" dirty="0">
                <a:hlinkClick r:id="rId3"/>
              </a:rPr>
              <a:t>https://</a:t>
            </a:r>
            <a:r>
              <a:rPr lang="en-US" sz="3200" b="1" dirty="0" smtClean="0">
                <a:hlinkClick r:id="rId3"/>
              </a:rPr>
              <a:t>www.prageru.com/courses/environmental-science/why-you-should-love-fossil-fuel</a:t>
            </a:r>
            <a:r>
              <a:rPr lang="en-US" sz="3200" b="1" dirty="0" smtClean="0"/>
              <a:t> </a:t>
            </a:r>
          </a:p>
        </p:txBody>
      </p:sp>
    </p:spTree>
    <p:extLst>
      <p:ext uri="{BB962C8B-B14F-4D97-AF65-F5344CB8AC3E}">
        <p14:creationId xmlns:p14="http://schemas.microsoft.com/office/powerpoint/2010/main" val="109582016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par>
                                <p:cTn id="8" presetID="10" presetClass="entr" presetSubtype="0" fill="hold" grpId="0" nodeType="withEffect">
                                  <p:stCondLst>
                                    <p:cond delay="0"/>
                                  </p:stCondLst>
                                  <p:childTnLst>
                                    <p:set>
                                      <p:cBhvr>
                                        <p:cTn id="9" dur="1" fill="hold">
                                          <p:stCondLst>
                                            <p:cond delay="0"/>
                                          </p:stCondLst>
                                        </p:cTn>
                                        <p:tgtEl>
                                          <p:spTgt spid="35842">
                                            <p:txEl>
                                              <p:pRg st="1" end="1"/>
                                            </p:txEl>
                                          </p:spTgt>
                                        </p:tgtEl>
                                        <p:attrNameLst>
                                          <p:attrName>style.visibility</p:attrName>
                                        </p:attrNameLst>
                                      </p:cBhvr>
                                      <p:to>
                                        <p:strVal val="visible"/>
                                      </p:to>
                                    </p:set>
                                    <p:animEffect transition="in" filter="fade">
                                      <p:cBhvr>
                                        <p:cTn id="10"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par>
                                <p:cTn id="11" presetID="10" presetClass="entr" presetSubtype="0" fill="hold" grpId="0" nodeType="withEffect">
                                  <p:stCondLst>
                                    <p:cond delay="0"/>
                                  </p:stCondLst>
                                  <p:childTnLst>
                                    <p:set>
                                      <p:cBhvr>
                                        <p:cTn id="12" dur="1" fill="hold">
                                          <p:stCondLst>
                                            <p:cond delay="0"/>
                                          </p:stCondLst>
                                        </p:cTn>
                                        <p:tgtEl>
                                          <p:spTgt spid="35842">
                                            <p:txEl>
                                              <p:pRg st="2" end="2"/>
                                            </p:txEl>
                                          </p:spTgt>
                                        </p:tgtEl>
                                        <p:attrNameLst>
                                          <p:attrName>style.visibility</p:attrName>
                                        </p:attrNameLst>
                                      </p:cBhvr>
                                      <p:to>
                                        <p:strVal val="visible"/>
                                      </p:to>
                                    </p:set>
                                    <p:animEffect transition="in" filter="fade">
                                      <p:cBhvr>
                                        <p:cTn id="13" dur="500"/>
                                        <p:tgtEl>
                                          <p:spTgt spid="35842">
                                            <p:txEl>
                                              <p:pRg st="2" end="2"/>
                                            </p:txEl>
                                          </p:spTgt>
                                        </p:tgtEl>
                                      </p:cBhvr>
                                    </p:animEffect>
                                  </p:childTnLst>
                                  <p:subTnLst>
                                    <p:animClr clrSpc="rgb" dir="cw">
                                      <p:cBhvr override="childStyle">
                                        <p:cTn dur="1" fill="hold" display="0" masterRel="nextClick" afterEffect="1"/>
                                        <p:tgtEl>
                                          <p:spTgt spid="35842">
                                            <p:txEl>
                                              <p:pRg st="2" end="2"/>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152400"/>
            <a:ext cx="9067800" cy="8382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Why Continue With Renewables?</a:t>
            </a:r>
          </a:p>
        </p:txBody>
      </p:sp>
      <p:sp>
        <p:nvSpPr>
          <p:cNvPr id="35842" name="Rectangle 2"/>
          <p:cNvSpPr>
            <a:spLocks noGrp="1" noChangeArrowheads="1"/>
          </p:cNvSpPr>
          <p:nvPr>
            <p:ph type="body" idx="4294967295"/>
          </p:nvPr>
        </p:nvSpPr>
        <p:spPr>
          <a:xfrm>
            <a:off x="76200" y="1007660"/>
            <a:ext cx="9067800" cy="6096000"/>
          </a:xfrm>
        </p:spPr>
        <p:txBody>
          <a:bodyPr/>
          <a:lstStyle/>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200" b="1" dirty="0" smtClean="0"/>
              <a:t>Government failure worse than market failure.</a:t>
            </a:r>
          </a:p>
          <a:p>
            <a:pPr marL="738188" lvl="2"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Renewables raise cost throughout economy.</a:t>
            </a:r>
          </a:p>
          <a:p>
            <a:pPr marL="738188" lvl="2"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Contribute to lost jobs, weaker economic growth – 2 jobs lost for every 1 gained.</a:t>
            </a:r>
          </a:p>
          <a:p>
            <a:pPr marL="738188" lvl="2"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Net negative environmental impact.</a:t>
            </a:r>
          </a:p>
          <a:p>
            <a:pPr marL="738188" lvl="2"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Kill people and wildlife.</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All to reduce carbon emissions to reduce questionable “climate change”.</a:t>
            </a:r>
          </a:p>
          <a:p>
            <a:pPr marL="857250" lvl="2" indent="-457200" eaLnBrk="1" hangingPunct="1">
              <a:lnSpc>
                <a:spcPct val="80000"/>
              </a:lnSpc>
              <a:buClr>
                <a:srgbClr val="EEC85E"/>
              </a:buClr>
              <a:buSzPct val="70000"/>
              <a:buFont typeface="+mj-lt"/>
              <a:buAutoNum type="arabicPeriod"/>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Is the world’s climate changing outside of normal fluctuations?</a:t>
            </a:r>
          </a:p>
          <a:p>
            <a:pPr marL="857250" lvl="2" indent="-457200" eaLnBrk="1" hangingPunct="1">
              <a:lnSpc>
                <a:spcPct val="80000"/>
              </a:lnSpc>
              <a:buClr>
                <a:srgbClr val="EEC85E"/>
              </a:buClr>
              <a:buSzPct val="70000"/>
              <a:buFont typeface="+mj-lt"/>
              <a:buAutoNum type="arabicPeriod"/>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If yes, do the costs of change exceed the benefits?</a:t>
            </a:r>
          </a:p>
          <a:p>
            <a:pPr marL="857250" lvl="2" indent="-457200" eaLnBrk="1" hangingPunct="1">
              <a:lnSpc>
                <a:spcPct val="80000"/>
              </a:lnSpc>
              <a:buClr>
                <a:srgbClr val="EEC85E"/>
              </a:buClr>
              <a:buSzPct val="70000"/>
              <a:buFont typeface="+mj-lt"/>
              <a:buAutoNum type="arabicPeriod"/>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If yes, can man stop the change?</a:t>
            </a:r>
          </a:p>
          <a:p>
            <a:pPr marL="857250" lvl="2" indent="-457200" eaLnBrk="1" hangingPunct="1">
              <a:lnSpc>
                <a:spcPct val="80000"/>
              </a:lnSpc>
              <a:buClr>
                <a:srgbClr val="EEC85E"/>
              </a:buClr>
              <a:buSzPct val="70000"/>
              <a:buFont typeface="+mj-lt"/>
              <a:buAutoNum type="arabicPeriod"/>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If yes, do the benefits of stopping the change exceed the costs?</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sz="3000" b="1" dirty="0" smtClean="0"/>
          </a:p>
        </p:txBody>
      </p:sp>
    </p:spTree>
    <p:extLst>
      <p:ext uri="{BB962C8B-B14F-4D97-AF65-F5344CB8AC3E}">
        <p14:creationId xmlns:p14="http://schemas.microsoft.com/office/powerpoint/2010/main" val="24019073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par>
                                <p:cTn id="8" presetID="10" presetClass="entr" presetSubtype="0" fill="hold" grpId="0" nodeType="withEffect">
                                  <p:stCondLst>
                                    <p:cond delay="0"/>
                                  </p:stCondLst>
                                  <p:childTnLst>
                                    <p:set>
                                      <p:cBhvr>
                                        <p:cTn id="9" dur="1" fill="hold">
                                          <p:stCondLst>
                                            <p:cond delay="0"/>
                                          </p:stCondLst>
                                        </p:cTn>
                                        <p:tgtEl>
                                          <p:spTgt spid="35842">
                                            <p:txEl>
                                              <p:pRg st="1" end="1"/>
                                            </p:txEl>
                                          </p:spTgt>
                                        </p:tgtEl>
                                        <p:attrNameLst>
                                          <p:attrName>style.visibility</p:attrName>
                                        </p:attrNameLst>
                                      </p:cBhvr>
                                      <p:to>
                                        <p:strVal val="visible"/>
                                      </p:to>
                                    </p:set>
                                    <p:animEffect transition="in" filter="fade">
                                      <p:cBhvr>
                                        <p:cTn id="10"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par>
                                <p:cTn id="11" presetID="10" presetClass="entr" presetSubtype="0" fill="hold" grpId="0" nodeType="withEffect">
                                  <p:stCondLst>
                                    <p:cond delay="0"/>
                                  </p:stCondLst>
                                  <p:childTnLst>
                                    <p:set>
                                      <p:cBhvr>
                                        <p:cTn id="12" dur="1" fill="hold">
                                          <p:stCondLst>
                                            <p:cond delay="0"/>
                                          </p:stCondLst>
                                        </p:cTn>
                                        <p:tgtEl>
                                          <p:spTgt spid="35842">
                                            <p:txEl>
                                              <p:pRg st="2" end="2"/>
                                            </p:txEl>
                                          </p:spTgt>
                                        </p:tgtEl>
                                        <p:attrNameLst>
                                          <p:attrName>style.visibility</p:attrName>
                                        </p:attrNameLst>
                                      </p:cBhvr>
                                      <p:to>
                                        <p:strVal val="visible"/>
                                      </p:to>
                                    </p:set>
                                    <p:animEffect transition="in" filter="fade">
                                      <p:cBhvr>
                                        <p:cTn id="13" dur="500"/>
                                        <p:tgtEl>
                                          <p:spTgt spid="35842">
                                            <p:txEl>
                                              <p:pRg st="2" end="2"/>
                                            </p:txEl>
                                          </p:spTgt>
                                        </p:tgtEl>
                                      </p:cBhvr>
                                    </p:animEffect>
                                  </p:childTnLst>
                                  <p:subTnLst>
                                    <p:animClr clrSpc="rgb" dir="cw">
                                      <p:cBhvr override="childStyle">
                                        <p:cTn dur="1" fill="hold" display="0" masterRel="nextClick" afterEffect="1"/>
                                        <p:tgtEl>
                                          <p:spTgt spid="35842">
                                            <p:txEl>
                                              <p:pRg st="2" end="2"/>
                                            </p:txEl>
                                          </p:spTgt>
                                        </p:tgtEl>
                                        <p:attrNameLst>
                                          <p:attrName>ppt_c</p:attrName>
                                        </p:attrNameLst>
                                      </p:cBhvr>
                                      <p:to>
                                        <a:schemeClr val="folHlink"/>
                                      </p:to>
                                    </p:animClr>
                                  </p:subTnLst>
                                </p:cTn>
                              </p:par>
                              <p:par>
                                <p:cTn id="14" presetID="10" presetClass="entr" presetSubtype="0" fill="hold" grpId="0" nodeType="withEffect">
                                  <p:stCondLst>
                                    <p:cond delay="0"/>
                                  </p:stCondLst>
                                  <p:childTnLst>
                                    <p:set>
                                      <p:cBhvr>
                                        <p:cTn id="15" dur="1" fill="hold">
                                          <p:stCondLst>
                                            <p:cond delay="0"/>
                                          </p:stCondLst>
                                        </p:cTn>
                                        <p:tgtEl>
                                          <p:spTgt spid="35842">
                                            <p:txEl>
                                              <p:pRg st="3" end="3"/>
                                            </p:txEl>
                                          </p:spTgt>
                                        </p:tgtEl>
                                        <p:attrNameLst>
                                          <p:attrName>style.visibility</p:attrName>
                                        </p:attrNameLst>
                                      </p:cBhvr>
                                      <p:to>
                                        <p:strVal val="visible"/>
                                      </p:to>
                                    </p:set>
                                    <p:animEffect transition="in" filter="fade">
                                      <p:cBhvr>
                                        <p:cTn id="16" dur="500"/>
                                        <p:tgtEl>
                                          <p:spTgt spid="35842">
                                            <p:txEl>
                                              <p:pRg st="3" end="3"/>
                                            </p:txEl>
                                          </p:spTgt>
                                        </p:tgtEl>
                                      </p:cBhvr>
                                    </p:animEffect>
                                  </p:childTnLst>
                                  <p:subTnLst>
                                    <p:animClr clrSpc="rgb" dir="cw">
                                      <p:cBhvr override="childStyle">
                                        <p:cTn dur="1" fill="hold" display="0" masterRel="nextClick" afterEffect="1"/>
                                        <p:tgtEl>
                                          <p:spTgt spid="35842">
                                            <p:txEl>
                                              <p:pRg st="3" end="3"/>
                                            </p:txEl>
                                          </p:spTgt>
                                        </p:tgtEl>
                                        <p:attrNameLst>
                                          <p:attrName>ppt_c</p:attrName>
                                        </p:attrNameLst>
                                      </p:cBhvr>
                                      <p:to>
                                        <a:schemeClr val="folHlink"/>
                                      </p:to>
                                    </p:animClr>
                                  </p:subTnLst>
                                </p:cTn>
                              </p:par>
                              <p:par>
                                <p:cTn id="17" presetID="10" presetClass="entr" presetSubtype="0" fill="hold" grpId="0" nodeType="withEffect">
                                  <p:stCondLst>
                                    <p:cond delay="0"/>
                                  </p:stCondLst>
                                  <p:childTnLst>
                                    <p:set>
                                      <p:cBhvr>
                                        <p:cTn id="18" dur="1" fill="hold">
                                          <p:stCondLst>
                                            <p:cond delay="0"/>
                                          </p:stCondLst>
                                        </p:cTn>
                                        <p:tgtEl>
                                          <p:spTgt spid="35842">
                                            <p:txEl>
                                              <p:pRg st="4" end="4"/>
                                            </p:txEl>
                                          </p:spTgt>
                                        </p:tgtEl>
                                        <p:attrNameLst>
                                          <p:attrName>style.visibility</p:attrName>
                                        </p:attrNameLst>
                                      </p:cBhvr>
                                      <p:to>
                                        <p:strVal val="visible"/>
                                      </p:to>
                                    </p:set>
                                    <p:animEffect transition="in" filter="fade">
                                      <p:cBhvr>
                                        <p:cTn id="19" dur="500"/>
                                        <p:tgtEl>
                                          <p:spTgt spid="35842">
                                            <p:txEl>
                                              <p:pRg st="4" end="4"/>
                                            </p:txEl>
                                          </p:spTgt>
                                        </p:tgtEl>
                                      </p:cBhvr>
                                    </p:animEffect>
                                  </p:childTnLst>
                                  <p:subTnLst>
                                    <p:animClr clrSpc="rgb" dir="cw">
                                      <p:cBhvr override="childStyle">
                                        <p:cTn dur="1" fill="hold" display="0" masterRel="nextClick" afterEffect="1"/>
                                        <p:tgtEl>
                                          <p:spTgt spid="35842">
                                            <p:txEl>
                                              <p:pRg st="4" end="4"/>
                                            </p:txEl>
                                          </p:spTgt>
                                        </p:tgtEl>
                                        <p:attrNameLst>
                                          <p:attrName>ppt_c</p:attrName>
                                        </p:attrNameLst>
                                      </p:cBhvr>
                                      <p:to>
                                        <a:schemeClr val="folHlink"/>
                                      </p:to>
                                    </p:animClr>
                                  </p:subTnLst>
                                </p:cTn>
                              </p:par>
                              <p:par>
                                <p:cTn id="20" presetID="10" presetClass="entr" presetSubtype="0" fill="hold" grpId="0" nodeType="withEffect">
                                  <p:stCondLst>
                                    <p:cond delay="0"/>
                                  </p:stCondLst>
                                  <p:childTnLst>
                                    <p:set>
                                      <p:cBhvr>
                                        <p:cTn id="21" dur="1" fill="hold">
                                          <p:stCondLst>
                                            <p:cond delay="0"/>
                                          </p:stCondLst>
                                        </p:cTn>
                                        <p:tgtEl>
                                          <p:spTgt spid="35842">
                                            <p:txEl>
                                              <p:pRg st="5" end="5"/>
                                            </p:txEl>
                                          </p:spTgt>
                                        </p:tgtEl>
                                        <p:attrNameLst>
                                          <p:attrName>style.visibility</p:attrName>
                                        </p:attrNameLst>
                                      </p:cBhvr>
                                      <p:to>
                                        <p:strVal val="visible"/>
                                      </p:to>
                                    </p:set>
                                    <p:animEffect transition="in" filter="fade">
                                      <p:cBhvr>
                                        <p:cTn id="22" dur="500"/>
                                        <p:tgtEl>
                                          <p:spTgt spid="35842">
                                            <p:txEl>
                                              <p:pRg st="5" end="5"/>
                                            </p:txEl>
                                          </p:spTgt>
                                        </p:tgtEl>
                                      </p:cBhvr>
                                    </p:animEffect>
                                  </p:childTnLst>
                                  <p:subTnLst>
                                    <p:animClr clrSpc="rgb" dir="cw">
                                      <p:cBhvr override="childStyle">
                                        <p:cTn dur="1" fill="hold" display="0" masterRel="nextClick" afterEffect="1"/>
                                        <p:tgtEl>
                                          <p:spTgt spid="35842">
                                            <p:txEl>
                                              <p:pRg st="5" end="5"/>
                                            </p:txEl>
                                          </p:spTgt>
                                        </p:tgtEl>
                                        <p:attrNameLst>
                                          <p:attrName>ppt_c</p:attrName>
                                        </p:attrNameLst>
                                      </p:cBhvr>
                                      <p:to>
                                        <a:schemeClr val="folHlink"/>
                                      </p:to>
                                    </p:animClr>
                                  </p:subTnLst>
                                </p:cTn>
                              </p:par>
                              <p:par>
                                <p:cTn id="23" presetID="10" presetClass="entr" presetSubtype="0" fill="hold" grpId="0" nodeType="withEffect">
                                  <p:stCondLst>
                                    <p:cond delay="0"/>
                                  </p:stCondLst>
                                  <p:childTnLst>
                                    <p:set>
                                      <p:cBhvr>
                                        <p:cTn id="24" dur="1" fill="hold">
                                          <p:stCondLst>
                                            <p:cond delay="0"/>
                                          </p:stCondLst>
                                        </p:cTn>
                                        <p:tgtEl>
                                          <p:spTgt spid="35842">
                                            <p:txEl>
                                              <p:pRg st="6" end="6"/>
                                            </p:txEl>
                                          </p:spTgt>
                                        </p:tgtEl>
                                        <p:attrNameLst>
                                          <p:attrName>style.visibility</p:attrName>
                                        </p:attrNameLst>
                                      </p:cBhvr>
                                      <p:to>
                                        <p:strVal val="visible"/>
                                      </p:to>
                                    </p:set>
                                    <p:animEffect transition="in" filter="fade">
                                      <p:cBhvr>
                                        <p:cTn id="25" dur="500"/>
                                        <p:tgtEl>
                                          <p:spTgt spid="35842">
                                            <p:txEl>
                                              <p:pRg st="6" end="6"/>
                                            </p:txEl>
                                          </p:spTgt>
                                        </p:tgtEl>
                                      </p:cBhvr>
                                    </p:animEffect>
                                  </p:childTnLst>
                                  <p:subTnLst>
                                    <p:animClr clrSpc="rgb" dir="cw">
                                      <p:cBhvr override="childStyle">
                                        <p:cTn dur="1" fill="hold" display="0" masterRel="nextClick" afterEffect="1"/>
                                        <p:tgtEl>
                                          <p:spTgt spid="35842">
                                            <p:txEl>
                                              <p:pRg st="6" end="6"/>
                                            </p:txEl>
                                          </p:spTgt>
                                        </p:tgtEl>
                                        <p:attrNameLst>
                                          <p:attrName>ppt_c</p:attrName>
                                        </p:attrNameLst>
                                      </p:cBhvr>
                                      <p:to>
                                        <a:schemeClr val="folHlink"/>
                                      </p:to>
                                    </p:animClr>
                                  </p:subTnLst>
                                </p:cTn>
                              </p:par>
                              <p:par>
                                <p:cTn id="26" presetID="10" presetClass="entr" presetSubtype="0" fill="hold" grpId="0" nodeType="withEffect">
                                  <p:stCondLst>
                                    <p:cond delay="0"/>
                                  </p:stCondLst>
                                  <p:childTnLst>
                                    <p:set>
                                      <p:cBhvr>
                                        <p:cTn id="27" dur="1" fill="hold">
                                          <p:stCondLst>
                                            <p:cond delay="0"/>
                                          </p:stCondLst>
                                        </p:cTn>
                                        <p:tgtEl>
                                          <p:spTgt spid="35842">
                                            <p:txEl>
                                              <p:pRg st="7" end="7"/>
                                            </p:txEl>
                                          </p:spTgt>
                                        </p:tgtEl>
                                        <p:attrNameLst>
                                          <p:attrName>style.visibility</p:attrName>
                                        </p:attrNameLst>
                                      </p:cBhvr>
                                      <p:to>
                                        <p:strVal val="visible"/>
                                      </p:to>
                                    </p:set>
                                    <p:animEffect transition="in" filter="fade">
                                      <p:cBhvr>
                                        <p:cTn id="28" dur="500"/>
                                        <p:tgtEl>
                                          <p:spTgt spid="35842">
                                            <p:txEl>
                                              <p:pRg st="7" end="7"/>
                                            </p:txEl>
                                          </p:spTgt>
                                        </p:tgtEl>
                                      </p:cBhvr>
                                    </p:animEffect>
                                  </p:childTnLst>
                                  <p:subTnLst>
                                    <p:animClr clrSpc="rgb" dir="cw">
                                      <p:cBhvr override="childStyle">
                                        <p:cTn dur="1" fill="hold" display="0" masterRel="nextClick" afterEffect="1"/>
                                        <p:tgtEl>
                                          <p:spTgt spid="35842">
                                            <p:txEl>
                                              <p:pRg st="7" end="7"/>
                                            </p:txEl>
                                          </p:spTgt>
                                        </p:tgtEl>
                                        <p:attrNameLst>
                                          <p:attrName>ppt_c</p:attrName>
                                        </p:attrNameLst>
                                      </p:cBhvr>
                                      <p:to>
                                        <a:schemeClr val="folHlink"/>
                                      </p:to>
                                    </p:animClr>
                                  </p:subTnLst>
                                </p:cTn>
                              </p:par>
                              <p:par>
                                <p:cTn id="29" presetID="10" presetClass="entr" presetSubtype="0" fill="hold" grpId="0" nodeType="withEffect">
                                  <p:stCondLst>
                                    <p:cond delay="0"/>
                                  </p:stCondLst>
                                  <p:childTnLst>
                                    <p:set>
                                      <p:cBhvr>
                                        <p:cTn id="30" dur="1" fill="hold">
                                          <p:stCondLst>
                                            <p:cond delay="0"/>
                                          </p:stCondLst>
                                        </p:cTn>
                                        <p:tgtEl>
                                          <p:spTgt spid="35842">
                                            <p:txEl>
                                              <p:pRg st="8" end="8"/>
                                            </p:txEl>
                                          </p:spTgt>
                                        </p:tgtEl>
                                        <p:attrNameLst>
                                          <p:attrName>style.visibility</p:attrName>
                                        </p:attrNameLst>
                                      </p:cBhvr>
                                      <p:to>
                                        <p:strVal val="visible"/>
                                      </p:to>
                                    </p:set>
                                    <p:animEffect transition="in" filter="fade">
                                      <p:cBhvr>
                                        <p:cTn id="31" dur="500"/>
                                        <p:tgtEl>
                                          <p:spTgt spid="35842">
                                            <p:txEl>
                                              <p:pRg st="8" end="8"/>
                                            </p:txEl>
                                          </p:spTgt>
                                        </p:tgtEl>
                                      </p:cBhvr>
                                    </p:animEffect>
                                  </p:childTnLst>
                                  <p:subTnLst>
                                    <p:animClr clrSpc="rgb" dir="cw">
                                      <p:cBhvr override="childStyle">
                                        <p:cTn dur="1" fill="hold" display="0" masterRel="nextClick" afterEffect="1"/>
                                        <p:tgtEl>
                                          <p:spTgt spid="35842">
                                            <p:txEl>
                                              <p:pRg st="8" end="8"/>
                                            </p:txEl>
                                          </p:spTgt>
                                        </p:tgtEl>
                                        <p:attrNameLst>
                                          <p:attrName>ppt_c</p:attrName>
                                        </p:attrNameLst>
                                      </p:cBhvr>
                                      <p:to>
                                        <a:schemeClr val="folHlink"/>
                                      </p:to>
                                    </p:animClr>
                                  </p:subTnLst>
                                </p:cTn>
                              </p:par>
                              <p:par>
                                <p:cTn id="32" presetID="10" presetClass="entr" presetSubtype="0" fill="hold" grpId="0" nodeType="withEffect">
                                  <p:stCondLst>
                                    <p:cond delay="0"/>
                                  </p:stCondLst>
                                  <p:childTnLst>
                                    <p:set>
                                      <p:cBhvr>
                                        <p:cTn id="33" dur="1" fill="hold">
                                          <p:stCondLst>
                                            <p:cond delay="0"/>
                                          </p:stCondLst>
                                        </p:cTn>
                                        <p:tgtEl>
                                          <p:spTgt spid="35842">
                                            <p:txEl>
                                              <p:pRg st="9" end="9"/>
                                            </p:txEl>
                                          </p:spTgt>
                                        </p:tgtEl>
                                        <p:attrNameLst>
                                          <p:attrName>style.visibility</p:attrName>
                                        </p:attrNameLst>
                                      </p:cBhvr>
                                      <p:to>
                                        <p:strVal val="visible"/>
                                      </p:to>
                                    </p:set>
                                    <p:animEffect transition="in" filter="fade">
                                      <p:cBhvr>
                                        <p:cTn id="34" dur="500"/>
                                        <p:tgtEl>
                                          <p:spTgt spid="35842">
                                            <p:txEl>
                                              <p:pRg st="9" end="9"/>
                                            </p:txEl>
                                          </p:spTgt>
                                        </p:tgtEl>
                                      </p:cBhvr>
                                    </p:animEffect>
                                  </p:childTnLst>
                                  <p:subTnLst>
                                    <p:animClr clrSpc="rgb" dir="cw">
                                      <p:cBhvr override="childStyle">
                                        <p:cTn dur="1" fill="hold" display="0" masterRel="nextClick" afterEffect="1"/>
                                        <p:tgtEl>
                                          <p:spTgt spid="35842">
                                            <p:txEl>
                                              <p:pRg st="9" end="9"/>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4838" cy="685800"/>
          </a:xfrm>
        </p:spPr>
        <p:txBody>
          <a:bodyPr/>
          <a:lstStyle/>
          <a:p>
            <a:r>
              <a:rPr lang="en-US" dirty="0" smtClean="0"/>
              <a:t>Reason v. Emotion</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114028"/>
            <a:ext cx="9144000" cy="5743972"/>
          </a:xfrm>
        </p:spPr>
      </p:pic>
    </p:spTree>
    <p:extLst>
      <p:ext uri="{BB962C8B-B14F-4D97-AF65-F5344CB8AC3E}">
        <p14:creationId xmlns:p14="http://schemas.microsoft.com/office/powerpoint/2010/main" val="1326910316"/>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152400"/>
            <a:ext cx="9067800" cy="13716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The Truth About Renewables v Fossil Fuel is </a:t>
            </a:r>
            <a:r>
              <a:rPr lang="en-US" dirty="0"/>
              <a:t>G</a:t>
            </a:r>
            <a:r>
              <a:rPr lang="en-US" dirty="0" smtClean="0"/>
              <a:t>etting Out</a:t>
            </a:r>
          </a:p>
        </p:txBody>
      </p:sp>
      <p:sp>
        <p:nvSpPr>
          <p:cNvPr id="35842" name="Rectangle 2"/>
          <p:cNvSpPr>
            <a:spLocks noGrp="1" noChangeArrowheads="1"/>
          </p:cNvSpPr>
          <p:nvPr>
            <p:ph type="body" idx="4294967295"/>
          </p:nvPr>
        </p:nvSpPr>
        <p:spPr>
          <a:xfrm>
            <a:off x="76200" y="1447800"/>
            <a:ext cx="9067800" cy="5334000"/>
          </a:xfrm>
        </p:spPr>
        <p:txBody>
          <a:bodyPr/>
          <a:lstStyle/>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b="1" dirty="0" err="1" smtClean="0"/>
              <a:t>Fracknation</a:t>
            </a:r>
            <a:endParaRPr lang="en-US" sz="2400" b="1" dirty="0"/>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b="1" dirty="0">
                <a:hlinkClick r:id="rId3"/>
              </a:rPr>
              <a:t>https://</a:t>
            </a:r>
            <a:r>
              <a:rPr lang="en-US" sz="2400" b="1" dirty="0" smtClean="0">
                <a:hlinkClick r:id="rId3"/>
              </a:rPr>
              <a:t>www.youtube.com/watch?v=AM6D_hPcox8</a:t>
            </a:r>
            <a:endParaRPr lang="en-US" sz="2400" b="1" dirty="0" smtClean="0"/>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b="1" dirty="0"/>
              <a:t>	</a:t>
            </a:r>
            <a:r>
              <a:rPr lang="en-US" sz="2400" b="1" dirty="0" err="1" smtClean="0"/>
              <a:t>GasHoax</a:t>
            </a:r>
            <a:endParaRPr lang="en-US" sz="2400" b="1" dirty="0" smtClean="0"/>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b="1" dirty="0" smtClean="0">
                <a:hlinkClick r:id="rId4"/>
              </a:rPr>
              <a:t>https</a:t>
            </a:r>
            <a:r>
              <a:rPr lang="en-US" sz="2400" b="1" dirty="0">
                <a:hlinkClick r:id="rId4"/>
              </a:rPr>
              <a:t>://</a:t>
            </a:r>
            <a:r>
              <a:rPr lang="en-US" sz="2400" b="1" dirty="0" smtClean="0">
                <a:hlinkClick r:id="rId4"/>
              </a:rPr>
              <a:t>www.youtube.com/watch?v=ZGlTs55ywZg</a:t>
            </a:r>
            <a:r>
              <a:rPr lang="en-US" sz="2400" b="1" dirty="0" smtClean="0"/>
              <a:t> </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b="1" dirty="0" smtClean="0"/>
              <a:t>Solar corruption in Arizona (</a:t>
            </a:r>
            <a:r>
              <a:rPr lang="en-US" sz="2400" b="1" dirty="0"/>
              <a:t>Sean </a:t>
            </a:r>
            <a:r>
              <a:rPr lang="en-US" sz="2400" b="1" dirty="0" smtClean="0"/>
              <a:t>Paige)</a:t>
            </a:r>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b="1" dirty="0" smtClean="0">
                <a:hlinkClick r:id="rId5"/>
              </a:rPr>
              <a:t>http</a:t>
            </a:r>
            <a:r>
              <a:rPr lang="en-US" sz="2400" b="1" dirty="0">
                <a:hlinkClick r:id="rId5"/>
              </a:rPr>
              <a:t>://www.insidesources.com/is-big-sun-losing-some-shine</a:t>
            </a:r>
            <a:r>
              <a:rPr lang="en-US" sz="2400" b="1" dirty="0" smtClean="0">
                <a:hlinkClick r:id="rId5"/>
              </a:rPr>
              <a:t>/</a:t>
            </a:r>
            <a:endParaRPr lang="en-US" sz="2400" b="1" dirty="0" smtClean="0"/>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b="1" dirty="0" smtClean="0"/>
              <a:t>Wind Farms are More Expensive and Pointless than You Think</a:t>
            </a:r>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b="1" dirty="0" smtClean="0">
                <a:hlinkClick r:id="rId6"/>
              </a:rPr>
              <a:t>http</a:t>
            </a:r>
            <a:r>
              <a:rPr lang="en-US" sz="2400" b="1" dirty="0">
                <a:hlinkClick r:id="rId6"/>
              </a:rPr>
              <a:t>://</a:t>
            </a:r>
            <a:r>
              <a:rPr lang="en-US" sz="2400" b="1" dirty="0" smtClean="0">
                <a:hlinkClick r:id="rId6"/>
              </a:rPr>
              <a:t>www.darrylmueller.com/StudyWindFarmsEvenMoreExpensiveAndPointlessThanYouThoughtBreitbart.pdf</a:t>
            </a:r>
            <a:endParaRPr lang="en-US" sz="2400" b="1" dirty="0"/>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400" b="1" dirty="0"/>
              <a:t>L</a:t>
            </a:r>
            <a:r>
              <a:rPr lang="en-US" sz="2400" b="1" dirty="0" smtClean="0"/>
              <a:t>ife without </a:t>
            </a:r>
            <a:r>
              <a:rPr lang="en-US" sz="2400" b="1" dirty="0"/>
              <a:t>fossil fuels? </a:t>
            </a:r>
            <a:r>
              <a:rPr lang="en-US" sz="2400" b="1" dirty="0">
                <a:hlinkClick r:id="rId7"/>
              </a:rPr>
              <a:t>https://</a:t>
            </a:r>
            <a:r>
              <a:rPr lang="en-US" sz="2400" b="1" dirty="0" smtClean="0">
                <a:hlinkClick r:id="rId7"/>
              </a:rPr>
              <a:t>www.youtube.com/watch?v=ALEY2lqAOGU</a:t>
            </a:r>
            <a:endParaRPr lang="en-US" sz="3000" b="1" dirty="0" smtClean="0"/>
          </a:p>
        </p:txBody>
      </p:sp>
    </p:spTree>
    <p:extLst>
      <p:ext uri="{BB962C8B-B14F-4D97-AF65-F5344CB8AC3E}">
        <p14:creationId xmlns:p14="http://schemas.microsoft.com/office/powerpoint/2010/main" val="282532216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par>
                                <p:cTn id="8" presetID="10" presetClass="entr" presetSubtype="0" fill="hold" grpId="0" nodeType="withEffect">
                                  <p:stCondLst>
                                    <p:cond delay="0"/>
                                  </p:stCondLst>
                                  <p:childTnLst>
                                    <p:set>
                                      <p:cBhvr>
                                        <p:cTn id="9" dur="1" fill="hold">
                                          <p:stCondLst>
                                            <p:cond delay="0"/>
                                          </p:stCondLst>
                                        </p:cTn>
                                        <p:tgtEl>
                                          <p:spTgt spid="35842">
                                            <p:txEl>
                                              <p:pRg st="1" end="1"/>
                                            </p:txEl>
                                          </p:spTgt>
                                        </p:tgtEl>
                                        <p:attrNameLst>
                                          <p:attrName>style.visibility</p:attrName>
                                        </p:attrNameLst>
                                      </p:cBhvr>
                                      <p:to>
                                        <p:strVal val="visible"/>
                                      </p:to>
                                    </p:set>
                                    <p:animEffect transition="in" filter="fade">
                                      <p:cBhvr>
                                        <p:cTn id="10"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par>
                                <p:cTn id="11" presetID="10" presetClass="entr" presetSubtype="0" fill="hold" grpId="0" nodeType="withEffect">
                                  <p:stCondLst>
                                    <p:cond delay="0"/>
                                  </p:stCondLst>
                                  <p:childTnLst>
                                    <p:set>
                                      <p:cBhvr>
                                        <p:cTn id="12" dur="1" fill="hold">
                                          <p:stCondLst>
                                            <p:cond delay="0"/>
                                          </p:stCondLst>
                                        </p:cTn>
                                        <p:tgtEl>
                                          <p:spTgt spid="35842">
                                            <p:txEl>
                                              <p:pRg st="2" end="2"/>
                                            </p:txEl>
                                          </p:spTgt>
                                        </p:tgtEl>
                                        <p:attrNameLst>
                                          <p:attrName>style.visibility</p:attrName>
                                        </p:attrNameLst>
                                      </p:cBhvr>
                                      <p:to>
                                        <p:strVal val="visible"/>
                                      </p:to>
                                    </p:set>
                                    <p:animEffect transition="in" filter="fade">
                                      <p:cBhvr>
                                        <p:cTn id="13" dur="500"/>
                                        <p:tgtEl>
                                          <p:spTgt spid="35842">
                                            <p:txEl>
                                              <p:pRg st="2" end="2"/>
                                            </p:txEl>
                                          </p:spTgt>
                                        </p:tgtEl>
                                      </p:cBhvr>
                                    </p:animEffect>
                                  </p:childTnLst>
                                  <p:subTnLst>
                                    <p:animClr clrSpc="rgb" dir="cw">
                                      <p:cBhvr override="childStyle">
                                        <p:cTn dur="1" fill="hold" display="0" masterRel="nextClick" afterEffect="1"/>
                                        <p:tgtEl>
                                          <p:spTgt spid="35842">
                                            <p:txEl>
                                              <p:pRg st="2" end="2"/>
                                            </p:txEl>
                                          </p:spTgt>
                                        </p:tgtEl>
                                        <p:attrNameLst>
                                          <p:attrName>ppt_c</p:attrName>
                                        </p:attrNameLst>
                                      </p:cBhvr>
                                      <p:to>
                                        <a:schemeClr val="folHlink"/>
                                      </p:to>
                                    </p:animClr>
                                  </p:subTnLst>
                                </p:cTn>
                              </p:par>
                              <p:par>
                                <p:cTn id="14" presetID="10" presetClass="entr" presetSubtype="0" fill="hold" grpId="0" nodeType="withEffect">
                                  <p:stCondLst>
                                    <p:cond delay="0"/>
                                  </p:stCondLst>
                                  <p:childTnLst>
                                    <p:set>
                                      <p:cBhvr>
                                        <p:cTn id="15" dur="1" fill="hold">
                                          <p:stCondLst>
                                            <p:cond delay="0"/>
                                          </p:stCondLst>
                                        </p:cTn>
                                        <p:tgtEl>
                                          <p:spTgt spid="35842">
                                            <p:txEl>
                                              <p:pRg st="3" end="3"/>
                                            </p:txEl>
                                          </p:spTgt>
                                        </p:tgtEl>
                                        <p:attrNameLst>
                                          <p:attrName>style.visibility</p:attrName>
                                        </p:attrNameLst>
                                      </p:cBhvr>
                                      <p:to>
                                        <p:strVal val="visible"/>
                                      </p:to>
                                    </p:set>
                                    <p:animEffect transition="in" filter="fade">
                                      <p:cBhvr>
                                        <p:cTn id="16" dur="500"/>
                                        <p:tgtEl>
                                          <p:spTgt spid="35842">
                                            <p:txEl>
                                              <p:pRg st="3" end="3"/>
                                            </p:txEl>
                                          </p:spTgt>
                                        </p:tgtEl>
                                      </p:cBhvr>
                                    </p:animEffect>
                                  </p:childTnLst>
                                  <p:subTnLst>
                                    <p:animClr clrSpc="rgb" dir="cw">
                                      <p:cBhvr override="childStyle">
                                        <p:cTn dur="1" fill="hold" display="0" masterRel="nextClick" afterEffect="1"/>
                                        <p:tgtEl>
                                          <p:spTgt spid="35842">
                                            <p:txEl>
                                              <p:pRg st="3" end="3"/>
                                            </p:txEl>
                                          </p:spTgt>
                                        </p:tgtEl>
                                        <p:attrNameLst>
                                          <p:attrName>ppt_c</p:attrName>
                                        </p:attrNameLst>
                                      </p:cBhvr>
                                      <p:to>
                                        <a:schemeClr val="folHlink"/>
                                      </p:to>
                                    </p:animClr>
                                  </p:subTnLst>
                                </p:cTn>
                              </p:par>
                              <p:par>
                                <p:cTn id="17" presetID="10" presetClass="entr" presetSubtype="0" fill="hold" grpId="0" nodeType="withEffect">
                                  <p:stCondLst>
                                    <p:cond delay="0"/>
                                  </p:stCondLst>
                                  <p:childTnLst>
                                    <p:set>
                                      <p:cBhvr>
                                        <p:cTn id="18" dur="1" fill="hold">
                                          <p:stCondLst>
                                            <p:cond delay="0"/>
                                          </p:stCondLst>
                                        </p:cTn>
                                        <p:tgtEl>
                                          <p:spTgt spid="35842">
                                            <p:txEl>
                                              <p:pRg st="4" end="4"/>
                                            </p:txEl>
                                          </p:spTgt>
                                        </p:tgtEl>
                                        <p:attrNameLst>
                                          <p:attrName>style.visibility</p:attrName>
                                        </p:attrNameLst>
                                      </p:cBhvr>
                                      <p:to>
                                        <p:strVal val="visible"/>
                                      </p:to>
                                    </p:set>
                                    <p:animEffect transition="in" filter="fade">
                                      <p:cBhvr>
                                        <p:cTn id="19" dur="500"/>
                                        <p:tgtEl>
                                          <p:spTgt spid="35842">
                                            <p:txEl>
                                              <p:pRg st="4" end="4"/>
                                            </p:txEl>
                                          </p:spTgt>
                                        </p:tgtEl>
                                      </p:cBhvr>
                                    </p:animEffect>
                                  </p:childTnLst>
                                  <p:subTnLst>
                                    <p:animClr clrSpc="rgb" dir="cw">
                                      <p:cBhvr override="childStyle">
                                        <p:cTn dur="1" fill="hold" display="0" masterRel="nextClick" afterEffect="1"/>
                                        <p:tgtEl>
                                          <p:spTgt spid="35842">
                                            <p:txEl>
                                              <p:pRg st="4" end="4"/>
                                            </p:txEl>
                                          </p:spTgt>
                                        </p:tgtEl>
                                        <p:attrNameLst>
                                          <p:attrName>ppt_c</p:attrName>
                                        </p:attrNameLst>
                                      </p:cBhvr>
                                      <p:to>
                                        <a:schemeClr val="folHlink"/>
                                      </p:to>
                                    </p:animClr>
                                  </p:subTnLst>
                                </p:cTn>
                              </p:par>
                              <p:par>
                                <p:cTn id="20" presetID="10" presetClass="entr" presetSubtype="0" fill="hold" grpId="0" nodeType="withEffect">
                                  <p:stCondLst>
                                    <p:cond delay="0"/>
                                  </p:stCondLst>
                                  <p:childTnLst>
                                    <p:set>
                                      <p:cBhvr>
                                        <p:cTn id="21" dur="1" fill="hold">
                                          <p:stCondLst>
                                            <p:cond delay="0"/>
                                          </p:stCondLst>
                                        </p:cTn>
                                        <p:tgtEl>
                                          <p:spTgt spid="35842">
                                            <p:txEl>
                                              <p:pRg st="5" end="5"/>
                                            </p:txEl>
                                          </p:spTgt>
                                        </p:tgtEl>
                                        <p:attrNameLst>
                                          <p:attrName>style.visibility</p:attrName>
                                        </p:attrNameLst>
                                      </p:cBhvr>
                                      <p:to>
                                        <p:strVal val="visible"/>
                                      </p:to>
                                    </p:set>
                                    <p:animEffect transition="in" filter="fade">
                                      <p:cBhvr>
                                        <p:cTn id="22" dur="500"/>
                                        <p:tgtEl>
                                          <p:spTgt spid="35842">
                                            <p:txEl>
                                              <p:pRg st="5" end="5"/>
                                            </p:txEl>
                                          </p:spTgt>
                                        </p:tgtEl>
                                      </p:cBhvr>
                                    </p:animEffect>
                                  </p:childTnLst>
                                  <p:subTnLst>
                                    <p:animClr clrSpc="rgb" dir="cw">
                                      <p:cBhvr override="childStyle">
                                        <p:cTn dur="1" fill="hold" display="0" masterRel="nextClick" afterEffect="1"/>
                                        <p:tgtEl>
                                          <p:spTgt spid="35842">
                                            <p:txEl>
                                              <p:pRg st="5" end="5"/>
                                            </p:txEl>
                                          </p:spTgt>
                                        </p:tgtEl>
                                        <p:attrNameLst>
                                          <p:attrName>ppt_c</p:attrName>
                                        </p:attrNameLst>
                                      </p:cBhvr>
                                      <p:to>
                                        <a:schemeClr val="folHlink"/>
                                      </p:to>
                                    </p:animClr>
                                  </p:subTnLst>
                                </p:cTn>
                              </p:par>
                              <p:par>
                                <p:cTn id="23" presetID="10" presetClass="entr" presetSubtype="0" fill="hold" grpId="0" nodeType="withEffect">
                                  <p:stCondLst>
                                    <p:cond delay="0"/>
                                  </p:stCondLst>
                                  <p:childTnLst>
                                    <p:set>
                                      <p:cBhvr>
                                        <p:cTn id="24" dur="1" fill="hold">
                                          <p:stCondLst>
                                            <p:cond delay="0"/>
                                          </p:stCondLst>
                                        </p:cTn>
                                        <p:tgtEl>
                                          <p:spTgt spid="35842">
                                            <p:txEl>
                                              <p:pRg st="6" end="6"/>
                                            </p:txEl>
                                          </p:spTgt>
                                        </p:tgtEl>
                                        <p:attrNameLst>
                                          <p:attrName>style.visibility</p:attrName>
                                        </p:attrNameLst>
                                      </p:cBhvr>
                                      <p:to>
                                        <p:strVal val="visible"/>
                                      </p:to>
                                    </p:set>
                                    <p:animEffect transition="in" filter="fade">
                                      <p:cBhvr>
                                        <p:cTn id="25" dur="500"/>
                                        <p:tgtEl>
                                          <p:spTgt spid="35842">
                                            <p:txEl>
                                              <p:pRg st="6" end="6"/>
                                            </p:txEl>
                                          </p:spTgt>
                                        </p:tgtEl>
                                      </p:cBhvr>
                                    </p:animEffect>
                                  </p:childTnLst>
                                  <p:subTnLst>
                                    <p:animClr clrSpc="rgb" dir="cw">
                                      <p:cBhvr override="childStyle">
                                        <p:cTn dur="1" fill="hold" display="0" masterRel="nextClick" afterEffect="1"/>
                                        <p:tgtEl>
                                          <p:spTgt spid="35842">
                                            <p:txEl>
                                              <p:pRg st="6" end="6"/>
                                            </p:txEl>
                                          </p:spTgt>
                                        </p:tgtEl>
                                        <p:attrNameLst>
                                          <p:attrName>ppt_c</p:attrName>
                                        </p:attrNameLst>
                                      </p:cBhvr>
                                      <p:to>
                                        <a:schemeClr val="folHlink"/>
                                      </p:to>
                                    </p:animClr>
                                  </p:subTnLst>
                                </p:cTn>
                              </p:par>
                              <p:par>
                                <p:cTn id="26" presetID="10" presetClass="entr" presetSubtype="0" fill="hold" grpId="0" nodeType="withEffect">
                                  <p:stCondLst>
                                    <p:cond delay="0"/>
                                  </p:stCondLst>
                                  <p:childTnLst>
                                    <p:set>
                                      <p:cBhvr>
                                        <p:cTn id="27" dur="1" fill="hold">
                                          <p:stCondLst>
                                            <p:cond delay="0"/>
                                          </p:stCondLst>
                                        </p:cTn>
                                        <p:tgtEl>
                                          <p:spTgt spid="35842">
                                            <p:txEl>
                                              <p:pRg st="7" end="7"/>
                                            </p:txEl>
                                          </p:spTgt>
                                        </p:tgtEl>
                                        <p:attrNameLst>
                                          <p:attrName>style.visibility</p:attrName>
                                        </p:attrNameLst>
                                      </p:cBhvr>
                                      <p:to>
                                        <p:strVal val="visible"/>
                                      </p:to>
                                    </p:set>
                                    <p:animEffect transition="in" filter="fade">
                                      <p:cBhvr>
                                        <p:cTn id="28" dur="500"/>
                                        <p:tgtEl>
                                          <p:spTgt spid="35842">
                                            <p:txEl>
                                              <p:pRg st="7" end="7"/>
                                            </p:txEl>
                                          </p:spTgt>
                                        </p:tgtEl>
                                      </p:cBhvr>
                                    </p:animEffect>
                                  </p:childTnLst>
                                  <p:subTnLst>
                                    <p:animClr clrSpc="rgb" dir="cw">
                                      <p:cBhvr override="childStyle">
                                        <p:cTn dur="1" fill="hold" display="0" masterRel="nextClick" afterEffect="1"/>
                                        <p:tgtEl>
                                          <p:spTgt spid="35842">
                                            <p:txEl>
                                              <p:pRg st="7" end="7"/>
                                            </p:txEl>
                                          </p:spTgt>
                                        </p:tgtEl>
                                        <p:attrNameLst>
                                          <p:attrName>ppt_c</p:attrName>
                                        </p:attrNameLst>
                                      </p:cBhvr>
                                      <p:to>
                                        <a:schemeClr val="folHlink"/>
                                      </p:to>
                                    </p:animClr>
                                  </p:subTnLst>
                                </p:cTn>
                              </p:par>
                              <p:par>
                                <p:cTn id="29" presetID="10" presetClass="entr" presetSubtype="0" fill="hold" grpId="0" nodeType="withEffect">
                                  <p:stCondLst>
                                    <p:cond delay="0"/>
                                  </p:stCondLst>
                                  <p:childTnLst>
                                    <p:set>
                                      <p:cBhvr>
                                        <p:cTn id="30" dur="1" fill="hold">
                                          <p:stCondLst>
                                            <p:cond delay="0"/>
                                          </p:stCondLst>
                                        </p:cTn>
                                        <p:tgtEl>
                                          <p:spTgt spid="35842">
                                            <p:txEl>
                                              <p:pRg st="8" end="8"/>
                                            </p:txEl>
                                          </p:spTgt>
                                        </p:tgtEl>
                                        <p:attrNameLst>
                                          <p:attrName>style.visibility</p:attrName>
                                        </p:attrNameLst>
                                      </p:cBhvr>
                                      <p:to>
                                        <p:strVal val="visible"/>
                                      </p:to>
                                    </p:set>
                                    <p:animEffect transition="in" filter="fade">
                                      <p:cBhvr>
                                        <p:cTn id="31" dur="500"/>
                                        <p:tgtEl>
                                          <p:spTgt spid="35842">
                                            <p:txEl>
                                              <p:pRg st="8" end="8"/>
                                            </p:txEl>
                                          </p:spTgt>
                                        </p:tgtEl>
                                      </p:cBhvr>
                                    </p:animEffect>
                                  </p:childTnLst>
                                  <p:subTnLst>
                                    <p:animClr clrSpc="rgb" dir="cw">
                                      <p:cBhvr override="childStyle">
                                        <p:cTn dur="1" fill="hold" display="0" masterRel="nextClick" afterEffect="1"/>
                                        <p:tgtEl>
                                          <p:spTgt spid="35842">
                                            <p:txEl>
                                              <p:pRg st="8" end="8"/>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152400"/>
            <a:ext cx="9067800" cy="13716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The Truth About Renewables v Fossil Fuel is </a:t>
            </a:r>
            <a:r>
              <a:rPr lang="en-US" dirty="0"/>
              <a:t>G</a:t>
            </a:r>
            <a:r>
              <a:rPr lang="en-US" dirty="0" smtClean="0"/>
              <a:t>etting Out</a:t>
            </a:r>
          </a:p>
        </p:txBody>
      </p:sp>
      <p:sp>
        <p:nvSpPr>
          <p:cNvPr id="35842" name="Rectangle 2"/>
          <p:cNvSpPr>
            <a:spLocks noGrp="1" noChangeArrowheads="1"/>
          </p:cNvSpPr>
          <p:nvPr>
            <p:ph type="body" idx="4294967295"/>
          </p:nvPr>
        </p:nvSpPr>
        <p:spPr>
          <a:xfrm>
            <a:off x="76200" y="1752600"/>
            <a:ext cx="9067800" cy="5029200"/>
          </a:xfrm>
        </p:spPr>
        <p:txBody>
          <a:bodyPr/>
          <a:lstStyle/>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smtClean="0"/>
              <a:t>Over $100 billion worldwide lost on solar energy investments.</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smtClean="0"/>
              <a:t>“The sun is setting on solar power, the money is gone, and nobody is asking any questions.”</a:t>
            </a:r>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a:hlinkClick r:id="rId3"/>
              </a:rPr>
              <a:t>https://thepointman.wordpress.com/2012/04/13/the-sun-is-setting-on-solar-power-the-moneys-gone-and-nobodys-asking-any-questions</a:t>
            </a:r>
            <a:r>
              <a:rPr lang="en-US" sz="3000" b="1" dirty="0" smtClean="0">
                <a:hlinkClick r:id="rId3"/>
              </a:rPr>
              <a:t>/</a:t>
            </a:r>
            <a:r>
              <a:rPr lang="en-US" sz="3000" b="1" dirty="0" smtClean="0"/>
              <a:t> </a:t>
            </a:r>
          </a:p>
          <a:p>
            <a:pPr marL="457200" lvl="1" indent="-457200" eaLnBrk="1" hangingPunct="1">
              <a:lnSpc>
                <a:spcPct val="80000"/>
              </a:lnSpc>
              <a:buClr>
                <a:srgbClr val="EEC85E"/>
              </a:buClr>
              <a:buSzPct val="70000"/>
              <a:buFont typeface="Arial" panose="020B0604020202020204" pitchFamily="34" charset="0"/>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a:t>Rise in CO2 has 'greened Planet Earth'</a:t>
            </a:r>
            <a:endParaRPr lang="en-US" sz="3000" b="1" dirty="0" smtClean="0"/>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smtClean="0">
                <a:hlinkClick r:id="rId4"/>
              </a:rPr>
              <a:t>http</a:t>
            </a:r>
            <a:r>
              <a:rPr lang="en-US" sz="3000" b="1" dirty="0">
                <a:hlinkClick r:id="rId4"/>
              </a:rPr>
              <a:t>://</a:t>
            </a:r>
            <a:r>
              <a:rPr lang="en-US" sz="3000" b="1" dirty="0" smtClean="0">
                <a:hlinkClick r:id="rId4"/>
              </a:rPr>
              <a:t>www.bbc.com/news/science-environment-36130346</a:t>
            </a:r>
            <a:endParaRPr lang="en-US" sz="3000" b="1" dirty="0" smtClean="0"/>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sz="3000" b="1" dirty="0" smtClean="0"/>
          </a:p>
        </p:txBody>
      </p:sp>
    </p:spTree>
    <p:extLst>
      <p:ext uri="{BB962C8B-B14F-4D97-AF65-F5344CB8AC3E}">
        <p14:creationId xmlns:p14="http://schemas.microsoft.com/office/powerpoint/2010/main" val="25410964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par>
                                <p:cTn id="8" presetID="10" presetClass="entr" presetSubtype="0" fill="hold" grpId="0" nodeType="withEffect">
                                  <p:stCondLst>
                                    <p:cond delay="0"/>
                                  </p:stCondLst>
                                  <p:childTnLst>
                                    <p:set>
                                      <p:cBhvr>
                                        <p:cTn id="9" dur="1" fill="hold">
                                          <p:stCondLst>
                                            <p:cond delay="0"/>
                                          </p:stCondLst>
                                        </p:cTn>
                                        <p:tgtEl>
                                          <p:spTgt spid="35842">
                                            <p:txEl>
                                              <p:pRg st="1" end="1"/>
                                            </p:txEl>
                                          </p:spTgt>
                                        </p:tgtEl>
                                        <p:attrNameLst>
                                          <p:attrName>style.visibility</p:attrName>
                                        </p:attrNameLst>
                                      </p:cBhvr>
                                      <p:to>
                                        <p:strVal val="visible"/>
                                      </p:to>
                                    </p:set>
                                    <p:animEffect transition="in" filter="fade">
                                      <p:cBhvr>
                                        <p:cTn id="10"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par>
                                <p:cTn id="11" presetID="10" presetClass="entr" presetSubtype="0" fill="hold" grpId="0" nodeType="withEffect">
                                  <p:stCondLst>
                                    <p:cond delay="0"/>
                                  </p:stCondLst>
                                  <p:childTnLst>
                                    <p:set>
                                      <p:cBhvr>
                                        <p:cTn id="12" dur="1" fill="hold">
                                          <p:stCondLst>
                                            <p:cond delay="0"/>
                                          </p:stCondLst>
                                        </p:cTn>
                                        <p:tgtEl>
                                          <p:spTgt spid="35842">
                                            <p:txEl>
                                              <p:pRg st="2" end="2"/>
                                            </p:txEl>
                                          </p:spTgt>
                                        </p:tgtEl>
                                        <p:attrNameLst>
                                          <p:attrName>style.visibility</p:attrName>
                                        </p:attrNameLst>
                                      </p:cBhvr>
                                      <p:to>
                                        <p:strVal val="visible"/>
                                      </p:to>
                                    </p:set>
                                    <p:animEffect transition="in" filter="fade">
                                      <p:cBhvr>
                                        <p:cTn id="13" dur="500"/>
                                        <p:tgtEl>
                                          <p:spTgt spid="35842">
                                            <p:txEl>
                                              <p:pRg st="2" end="2"/>
                                            </p:txEl>
                                          </p:spTgt>
                                        </p:tgtEl>
                                      </p:cBhvr>
                                    </p:animEffect>
                                  </p:childTnLst>
                                  <p:subTnLst>
                                    <p:animClr clrSpc="rgb" dir="cw">
                                      <p:cBhvr override="childStyle">
                                        <p:cTn dur="1" fill="hold" display="0" masterRel="nextClick" afterEffect="1"/>
                                        <p:tgtEl>
                                          <p:spTgt spid="35842">
                                            <p:txEl>
                                              <p:pRg st="2" end="2"/>
                                            </p:txEl>
                                          </p:spTgt>
                                        </p:tgtEl>
                                        <p:attrNameLst>
                                          <p:attrName>ppt_c</p:attrName>
                                        </p:attrNameLst>
                                      </p:cBhvr>
                                      <p:to>
                                        <a:schemeClr val="folHlink"/>
                                      </p:to>
                                    </p:animClr>
                                  </p:subTnLst>
                                </p:cTn>
                              </p:par>
                              <p:par>
                                <p:cTn id="14" presetID="10" presetClass="entr" presetSubtype="0" fill="hold" grpId="0" nodeType="withEffect">
                                  <p:stCondLst>
                                    <p:cond delay="0"/>
                                  </p:stCondLst>
                                  <p:childTnLst>
                                    <p:set>
                                      <p:cBhvr>
                                        <p:cTn id="15" dur="1" fill="hold">
                                          <p:stCondLst>
                                            <p:cond delay="0"/>
                                          </p:stCondLst>
                                        </p:cTn>
                                        <p:tgtEl>
                                          <p:spTgt spid="35842">
                                            <p:txEl>
                                              <p:pRg st="3" end="3"/>
                                            </p:txEl>
                                          </p:spTgt>
                                        </p:tgtEl>
                                        <p:attrNameLst>
                                          <p:attrName>style.visibility</p:attrName>
                                        </p:attrNameLst>
                                      </p:cBhvr>
                                      <p:to>
                                        <p:strVal val="visible"/>
                                      </p:to>
                                    </p:set>
                                    <p:animEffect transition="in" filter="fade">
                                      <p:cBhvr>
                                        <p:cTn id="16" dur="500"/>
                                        <p:tgtEl>
                                          <p:spTgt spid="35842">
                                            <p:txEl>
                                              <p:pRg st="3" end="3"/>
                                            </p:txEl>
                                          </p:spTgt>
                                        </p:tgtEl>
                                      </p:cBhvr>
                                    </p:animEffect>
                                  </p:childTnLst>
                                  <p:subTnLst>
                                    <p:animClr clrSpc="rgb" dir="cw">
                                      <p:cBhvr override="childStyle">
                                        <p:cTn dur="1" fill="hold" display="0" masterRel="nextClick" afterEffect="1"/>
                                        <p:tgtEl>
                                          <p:spTgt spid="35842">
                                            <p:txEl>
                                              <p:pRg st="3" end="3"/>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idx="4294967295"/>
          </p:nvPr>
        </p:nvSpPr>
        <p:spPr>
          <a:xfrm>
            <a:off x="457200" y="228600"/>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All-Encompassing Science of Human Action</a:t>
            </a:r>
          </a:p>
        </p:txBody>
      </p:sp>
      <p:sp>
        <p:nvSpPr>
          <p:cNvPr id="5122" name="Rectangle 2"/>
          <p:cNvSpPr>
            <a:spLocks noGrp="1" noChangeArrowheads="1"/>
          </p:cNvSpPr>
          <p:nvPr>
            <p:ph type="body" idx="4294967295"/>
          </p:nvPr>
        </p:nvSpPr>
        <p:spPr>
          <a:xfrm>
            <a:off x="457200" y="1447800"/>
            <a:ext cx="8229600" cy="4191000"/>
          </a:xfrm>
        </p:spPr>
        <p:txBody>
          <a:bodyPr/>
          <a:lstStyle/>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Commercial activity - </a:t>
            </a:r>
            <a:r>
              <a:rPr lang="en-US" sz="2800" dirty="0" smtClean="0"/>
              <a:t>The sphere of human action in which we specialize, produce, and trade.</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Psychology </a:t>
            </a:r>
            <a:r>
              <a:rPr lang="en-US" sz="2800" dirty="0" smtClean="0"/>
              <a:t>– How humans think and choose.</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Philosophy </a:t>
            </a:r>
            <a:r>
              <a:rPr lang="en-US" sz="2800" dirty="0" smtClean="0"/>
              <a:t>– Ethics, Metaphysics, and Epistemology.</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History </a:t>
            </a:r>
            <a:r>
              <a:rPr lang="en-US" sz="2800" dirty="0" smtClean="0"/>
              <a:t>– The flow of human action through time; resulting in the current state of the world.</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Politics </a:t>
            </a:r>
            <a:r>
              <a:rPr lang="en-US" sz="2800" dirty="0" smtClean="0"/>
              <a:t>– How humans organize the rules and laws of acceptable behavior; Natural law and Natural rights.</a:t>
            </a:r>
          </a:p>
        </p:txBody>
      </p:sp>
    </p:spTree>
    <p:extLst>
      <p:ext uri="{BB962C8B-B14F-4D97-AF65-F5344CB8AC3E}">
        <p14:creationId xmlns:p14="http://schemas.microsoft.com/office/powerpoint/2010/main" val="22007731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animEffect transition="in" filter="fade">
                                      <p:cBhvr>
                                        <p:cTn id="7" dur="500"/>
                                        <p:tgtEl>
                                          <p:spTgt spid="5122">
                                            <p:txEl>
                                              <p:pRg st="0" end="0"/>
                                            </p:txEl>
                                          </p:spTgt>
                                        </p:tgtEl>
                                      </p:cBhvr>
                                    </p:animEffect>
                                  </p:childTnLst>
                                  <p:subTnLst>
                                    <p:animClr clrSpc="rgb" dir="cw">
                                      <p:cBhvr override="childStyle">
                                        <p:cTn dur="1" fill="hold" display="0" masterRel="nextClick" afterEffect="1"/>
                                        <p:tgtEl>
                                          <p:spTgt spid="5122">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22">
                                            <p:txEl>
                                              <p:pRg st="1" end="1"/>
                                            </p:txEl>
                                          </p:spTgt>
                                        </p:tgtEl>
                                        <p:attrNameLst>
                                          <p:attrName>style.visibility</p:attrName>
                                        </p:attrNameLst>
                                      </p:cBhvr>
                                      <p:to>
                                        <p:strVal val="visible"/>
                                      </p:to>
                                    </p:set>
                                    <p:animEffect transition="in" filter="fade">
                                      <p:cBhvr>
                                        <p:cTn id="12" dur="500"/>
                                        <p:tgtEl>
                                          <p:spTgt spid="5122">
                                            <p:txEl>
                                              <p:pRg st="1" end="1"/>
                                            </p:txEl>
                                          </p:spTgt>
                                        </p:tgtEl>
                                      </p:cBhvr>
                                    </p:animEffect>
                                  </p:childTnLst>
                                  <p:subTnLst>
                                    <p:animClr clrSpc="rgb" dir="cw">
                                      <p:cBhvr override="childStyle">
                                        <p:cTn dur="1" fill="hold" display="0" masterRel="nextClick" afterEffect="1"/>
                                        <p:tgtEl>
                                          <p:spTgt spid="5122">
                                            <p:txEl>
                                              <p:pRg st="1" end="1"/>
                                            </p:txEl>
                                          </p:spTgt>
                                        </p:tgtEl>
                                        <p:attrNameLst>
                                          <p:attrName>ppt_c</p:attrName>
                                        </p:attrNameLst>
                                      </p:cBhvr>
                                      <p:to>
                                        <a:schemeClr val="folHlink"/>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122">
                                            <p:txEl>
                                              <p:pRg st="2" end="2"/>
                                            </p:txEl>
                                          </p:spTgt>
                                        </p:tgtEl>
                                        <p:attrNameLst>
                                          <p:attrName>style.visibility</p:attrName>
                                        </p:attrNameLst>
                                      </p:cBhvr>
                                      <p:to>
                                        <p:strVal val="visible"/>
                                      </p:to>
                                    </p:set>
                                    <p:animEffect transition="in" filter="fade">
                                      <p:cBhvr>
                                        <p:cTn id="17" dur="500"/>
                                        <p:tgtEl>
                                          <p:spTgt spid="5122">
                                            <p:txEl>
                                              <p:pRg st="2" end="2"/>
                                            </p:txEl>
                                          </p:spTgt>
                                        </p:tgtEl>
                                      </p:cBhvr>
                                    </p:animEffect>
                                  </p:childTnLst>
                                  <p:subTnLst>
                                    <p:animClr clrSpc="rgb" dir="cw">
                                      <p:cBhvr override="childStyle">
                                        <p:cTn dur="1" fill="hold" display="0" masterRel="nextClick" afterEffect="1"/>
                                        <p:tgtEl>
                                          <p:spTgt spid="5122">
                                            <p:txEl>
                                              <p:pRg st="2" end="2"/>
                                            </p:txEl>
                                          </p:spTgt>
                                        </p:tgtEl>
                                        <p:attrNameLst>
                                          <p:attrName>ppt_c</p:attrName>
                                        </p:attrNameLst>
                                      </p:cBhvr>
                                      <p:to>
                                        <a:schemeClr val="folHlink"/>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122">
                                            <p:txEl>
                                              <p:pRg st="3" end="3"/>
                                            </p:txEl>
                                          </p:spTgt>
                                        </p:tgtEl>
                                        <p:attrNameLst>
                                          <p:attrName>style.visibility</p:attrName>
                                        </p:attrNameLst>
                                      </p:cBhvr>
                                      <p:to>
                                        <p:strVal val="visible"/>
                                      </p:to>
                                    </p:set>
                                    <p:animEffect transition="in" filter="fade">
                                      <p:cBhvr>
                                        <p:cTn id="22" dur="500"/>
                                        <p:tgtEl>
                                          <p:spTgt spid="5122">
                                            <p:txEl>
                                              <p:pRg st="3" end="3"/>
                                            </p:txEl>
                                          </p:spTgt>
                                        </p:tgtEl>
                                      </p:cBhvr>
                                    </p:animEffect>
                                  </p:childTnLst>
                                  <p:subTnLst>
                                    <p:animClr clrSpc="rgb" dir="cw">
                                      <p:cBhvr override="childStyle">
                                        <p:cTn dur="1" fill="hold" display="0" masterRel="nextClick" afterEffect="1"/>
                                        <p:tgtEl>
                                          <p:spTgt spid="5122">
                                            <p:txEl>
                                              <p:pRg st="3" end="3"/>
                                            </p:txEl>
                                          </p:spTgt>
                                        </p:tgtEl>
                                        <p:attrNameLst>
                                          <p:attrName>ppt_c</p:attrName>
                                        </p:attrNameLst>
                                      </p:cBhvr>
                                      <p:to>
                                        <a:schemeClr val="folHlink"/>
                                      </p:to>
                                    </p:animClr>
                                  </p:sub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122">
                                            <p:txEl>
                                              <p:pRg st="4" end="4"/>
                                            </p:txEl>
                                          </p:spTgt>
                                        </p:tgtEl>
                                        <p:attrNameLst>
                                          <p:attrName>style.visibility</p:attrName>
                                        </p:attrNameLst>
                                      </p:cBhvr>
                                      <p:to>
                                        <p:strVal val="visible"/>
                                      </p:to>
                                    </p:set>
                                    <p:animEffect transition="in" filter="fade">
                                      <p:cBhvr>
                                        <p:cTn id="27" dur="500"/>
                                        <p:tgtEl>
                                          <p:spTgt spid="5122">
                                            <p:txEl>
                                              <p:pRg st="4" end="4"/>
                                            </p:txEl>
                                          </p:spTgt>
                                        </p:tgtEl>
                                      </p:cBhvr>
                                    </p:animEffect>
                                  </p:childTnLst>
                                  <p:subTnLst>
                                    <p:animClr clrSpc="rgb" dir="cw">
                                      <p:cBhvr override="childStyle">
                                        <p:cTn dur="1" fill="hold" display="0" masterRel="nextClick" afterEffect="1"/>
                                        <p:tgtEl>
                                          <p:spTgt spid="5122">
                                            <p:txEl>
                                              <p:pRg st="4" end="4"/>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152400"/>
            <a:ext cx="9067800" cy="13716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Independence Institute</a:t>
            </a:r>
            <a:br>
              <a:rPr lang="en-US" dirty="0" smtClean="0"/>
            </a:br>
            <a:r>
              <a:rPr lang="en-US" dirty="0" smtClean="0"/>
              <a:t>Center for Energy Policy</a:t>
            </a:r>
          </a:p>
        </p:txBody>
      </p:sp>
      <p:sp>
        <p:nvSpPr>
          <p:cNvPr id="35842" name="Rectangle 2"/>
          <p:cNvSpPr>
            <a:spLocks noGrp="1" noChangeArrowheads="1"/>
          </p:cNvSpPr>
          <p:nvPr>
            <p:ph type="body" idx="4294967295"/>
          </p:nvPr>
        </p:nvSpPr>
        <p:spPr>
          <a:xfrm>
            <a:off x="76200" y="1752600"/>
            <a:ext cx="9067800" cy="5029200"/>
          </a:xfrm>
        </p:spPr>
        <p:txBody>
          <a:bodyPr/>
          <a:lstStyle/>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a:t>Get rid of renewable mandates and solar subsidies</a:t>
            </a:r>
            <a:endParaRPr lang="en-US" sz="3000" b="1" dirty="0" smtClean="0"/>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a:hlinkClick r:id="rId3"/>
              </a:rPr>
              <a:t>https://www.i2i.org/get-rid-of-renewable-mandates-and-solar-subsidies</a:t>
            </a:r>
            <a:r>
              <a:rPr lang="en-US" sz="3000" b="1" dirty="0" smtClean="0">
                <a:hlinkClick r:id="rId3"/>
              </a:rPr>
              <a:t>/</a:t>
            </a:r>
            <a:r>
              <a:rPr lang="en-US" sz="3000" b="1" dirty="0" smtClean="0"/>
              <a:t> </a:t>
            </a:r>
          </a:p>
        </p:txBody>
      </p:sp>
    </p:spTree>
    <p:extLst>
      <p:ext uri="{BB962C8B-B14F-4D97-AF65-F5344CB8AC3E}">
        <p14:creationId xmlns:p14="http://schemas.microsoft.com/office/powerpoint/2010/main" val="3712899415"/>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152400"/>
            <a:ext cx="9067800" cy="13716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Cost of Colorado </a:t>
            </a:r>
            <a:r>
              <a:rPr lang="en-US" dirty="0"/>
              <a:t>M</a:t>
            </a:r>
            <a:r>
              <a:rPr lang="en-US" dirty="0" smtClean="0"/>
              <a:t>andate to</a:t>
            </a:r>
            <a:br>
              <a:rPr lang="en-US" dirty="0" smtClean="0"/>
            </a:br>
            <a:r>
              <a:rPr lang="en-US" dirty="0" smtClean="0"/>
              <a:t>Colorado Electricity Customers</a:t>
            </a:r>
          </a:p>
        </p:txBody>
      </p:sp>
      <p:pic>
        <p:nvPicPr>
          <p:cNvPr id="2" name="Picture 1"/>
          <p:cNvPicPr>
            <a:picLocks noChangeAspect="1"/>
          </p:cNvPicPr>
          <p:nvPr/>
        </p:nvPicPr>
        <p:blipFill>
          <a:blip r:embed="rId3"/>
          <a:stretch>
            <a:fillRect/>
          </a:stretch>
        </p:blipFill>
        <p:spPr>
          <a:xfrm>
            <a:off x="685800" y="1524000"/>
            <a:ext cx="7772399" cy="5334001"/>
          </a:xfrm>
          <a:prstGeom prst="rect">
            <a:avLst/>
          </a:prstGeom>
        </p:spPr>
      </p:pic>
    </p:spTree>
    <p:extLst>
      <p:ext uri="{BB962C8B-B14F-4D97-AF65-F5344CB8AC3E}">
        <p14:creationId xmlns:p14="http://schemas.microsoft.com/office/powerpoint/2010/main" val="2993610791"/>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152400"/>
            <a:ext cx="9067800" cy="8382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Alex Epstein</a:t>
            </a:r>
          </a:p>
        </p:txBody>
      </p:sp>
      <p:sp>
        <p:nvSpPr>
          <p:cNvPr id="35842" name="Rectangle 2"/>
          <p:cNvSpPr>
            <a:spLocks noGrp="1" noChangeArrowheads="1"/>
          </p:cNvSpPr>
          <p:nvPr>
            <p:ph type="body" idx="4294967295"/>
          </p:nvPr>
        </p:nvSpPr>
        <p:spPr>
          <a:xfrm>
            <a:off x="76200" y="1007660"/>
            <a:ext cx="9067800" cy="6096000"/>
          </a:xfrm>
        </p:spPr>
        <p:txBody>
          <a:bodyPr/>
          <a:lstStyle/>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200" b="1" dirty="0" smtClean="0"/>
              <a:t>Author, “The Moral Case for Fossil Fuels”.</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200" b="1" dirty="0" smtClean="0"/>
              <a:t>Fossil Fuels: The greenest energy.</a:t>
            </a:r>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200" b="1" dirty="0">
                <a:hlinkClick r:id="rId3"/>
              </a:rPr>
              <a:t>https://</a:t>
            </a:r>
            <a:r>
              <a:rPr lang="en-US" sz="3200" b="1" dirty="0" smtClean="0">
                <a:hlinkClick r:id="rId3"/>
              </a:rPr>
              <a:t>www.prageru.com/courses/environmental-science/fossil-fuels-greenest-energy</a:t>
            </a:r>
            <a:r>
              <a:rPr lang="en-US" sz="3200" b="1" dirty="0" smtClean="0"/>
              <a:t> </a:t>
            </a:r>
          </a:p>
        </p:txBody>
      </p:sp>
    </p:spTree>
    <p:extLst>
      <p:ext uri="{BB962C8B-B14F-4D97-AF65-F5344CB8AC3E}">
        <p14:creationId xmlns:p14="http://schemas.microsoft.com/office/powerpoint/2010/main" val="303629359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par>
                                <p:cTn id="8" presetID="10" presetClass="entr" presetSubtype="0" fill="hold" grpId="0" nodeType="withEffect">
                                  <p:stCondLst>
                                    <p:cond delay="0"/>
                                  </p:stCondLst>
                                  <p:childTnLst>
                                    <p:set>
                                      <p:cBhvr>
                                        <p:cTn id="9" dur="1" fill="hold">
                                          <p:stCondLst>
                                            <p:cond delay="0"/>
                                          </p:stCondLst>
                                        </p:cTn>
                                        <p:tgtEl>
                                          <p:spTgt spid="35842">
                                            <p:txEl>
                                              <p:pRg st="1" end="1"/>
                                            </p:txEl>
                                          </p:spTgt>
                                        </p:tgtEl>
                                        <p:attrNameLst>
                                          <p:attrName>style.visibility</p:attrName>
                                        </p:attrNameLst>
                                      </p:cBhvr>
                                      <p:to>
                                        <p:strVal val="visible"/>
                                      </p:to>
                                    </p:set>
                                    <p:animEffect transition="in" filter="fade">
                                      <p:cBhvr>
                                        <p:cTn id="10"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4838" cy="685800"/>
          </a:xfrm>
        </p:spPr>
        <p:txBody>
          <a:bodyPr/>
          <a:lstStyle/>
          <a:p>
            <a:r>
              <a:rPr lang="en-US" dirty="0" smtClean="0"/>
              <a:t>Reason v. Emotion</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114028"/>
            <a:ext cx="9144000" cy="5743972"/>
          </a:xfrm>
        </p:spPr>
      </p:pic>
    </p:spTree>
    <p:extLst>
      <p:ext uri="{BB962C8B-B14F-4D97-AF65-F5344CB8AC3E}">
        <p14:creationId xmlns:p14="http://schemas.microsoft.com/office/powerpoint/2010/main" val="4011896258"/>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152400"/>
            <a:ext cx="9067800" cy="8382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Alex Epstein</a:t>
            </a:r>
          </a:p>
        </p:txBody>
      </p:sp>
      <p:sp>
        <p:nvSpPr>
          <p:cNvPr id="35842" name="Rectangle 2"/>
          <p:cNvSpPr>
            <a:spLocks noGrp="1" noChangeArrowheads="1"/>
          </p:cNvSpPr>
          <p:nvPr>
            <p:ph type="body" idx="4294967295"/>
          </p:nvPr>
        </p:nvSpPr>
        <p:spPr>
          <a:xfrm>
            <a:off x="76200" y="1007660"/>
            <a:ext cx="9067800" cy="6096000"/>
          </a:xfrm>
        </p:spPr>
        <p:txBody>
          <a:bodyPr/>
          <a:lstStyle/>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200" b="1" dirty="0" smtClean="0"/>
              <a:t>Slides</a:t>
            </a:r>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200" b="1" dirty="0">
                <a:hlinkClick r:id="rId3"/>
              </a:rPr>
              <a:t>https://</a:t>
            </a:r>
            <a:r>
              <a:rPr lang="en-US" sz="3200" b="1" dirty="0" smtClean="0">
                <a:hlinkClick r:id="rId3"/>
              </a:rPr>
              <a:t>www.dropbox.com/s/bm6baa8c8ozwpa0/Dallas%20Wildcatters.pptx?dl=0</a:t>
            </a:r>
            <a:r>
              <a:rPr lang="en-US" sz="3200" b="1" dirty="0" smtClean="0"/>
              <a:t> </a:t>
            </a:r>
            <a:endParaRPr lang="en-US" sz="3200" b="1" dirty="0"/>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200" b="1" dirty="0" smtClean="0"/>
              <a:t> </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200" b="1" dirty="0" smtClean="0"/>
              <a:t>Videos</a:t>
            </a:r>
          </a:p>
          <a:p>
            <a:pPr marL="0" lvl="1" indent="0" eaLnBrk="1" hangingPunct="1">
              <a:lnSpc>
                <a:spcPct val="80000"/>
              </a:lnSpc>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200" b="1" dirty="0">
                <a:hlinkClick r:id="rId4"/>
              </a:rPr>
              <a:t>https://</a:t>
            </a:r>
            <a:r>
              <a:rPr lang="en-US" sz="3200" b="1" dirty="0" smtClean="0">
                <a:hlinkClick r:id="rId4"/>
              </a:rPr>
              <a:t>www.youtube.com/user/ImproveThePlanet</a:t>
            </a:r>
            <a:r>
              <a:rPr lang="en-US" sz="3200" b="1" dirty="0" smtClean="0"/>
              <a:t> </a:t>
            </a:r>
          </a:p>
        </p:txBody>
      </p:sp>
    </p:spTree>
    <p:extLst>
      <p:ext uri="{BB962C8B-B14F-4D97-AF65-F5344CB8AC3E}">
        <p14:creationId xmlns:p14="http://schemas.microsoft.com/office/powerpoint/2010/main" val="828528780"/>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1"/>
            <a:ext cx="9067800" cy="838199"/>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You can’t make this stuff up</a:t>
            </a:r>
          </a:p>
        </p:txBody>
      </p:sp>
      <p:sp>
        <p:nvSpPr>
          <p:cNvPr id="35842" name="Rectangle 2"/>
          <p:cNvSpPr>
            <a:spLocks noGrp="1" noChangeArrowheads="1"/>
          </p:cNvSpPr>
          <p:nvPr>
            <p:ph type="body" idx="4294967295"/>
          </p:nvPr>
        </p:nvSpPr>
        <p:spPr>
          <a:xfrm>
            <a:off x="76200" y="863220"/>
            <a:ext cx="8839200" cy="5918579"/>
          </a:xfrm>
        </p:spPr>
        <p:txBody>
          <a:bodyPr/>
          <a:lstStyle/>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a:effectLst>
                  <a:outerShdw blurRad="38100" dist="38100" dir="2700000" algn="tl">
                    <a:srgbClr val="000000">
                      <a:alpha val="43137"/>
                    </a:srgbClr>
                  </a:outerShdw>
                </a:effectLst>
              </a:rPr>
              <a:t>Swedish </a:t>
            </a:r>
            <a:r>
              <a:rPr lang="en-US" sz="2800" b="1" dirty="0" err="1">
                <a:effectLst>
                  <a:outerShdw blurRad="38100" dist="38100" dir="2700000" algn="tl">
                    <a:srgbClr val="000000">
                      <a:alpha val="43137"/>
                    </a:srgbClr>
                  </a:outerShdw>
                </a:effectLst>
              </a:rPr>
              <a:t>Govt</a:t>
            </a:r>
            <a:r>
              <a:rPr lang="en-US" sz="2800" b="1" dirty="0">
                <a:effectLst>
                  <a:outerShdw blurRad="38100" dist="38100" dir="2700000" algn="tl">
                    <a:srgbClr val="000000">
                      <a:alpha val="43137"/>
                    </a:srgbClr>
                  </a:outerShdw>
                </a:effectLst>
              </a:rPr>
              <a:t> Spends Millions Telling Citizens To Eat Insects To End Global Warming</a:t>
            </a:r>
          </a:p>
          <a:p>
            <a:pPr marL="0" indent="0" eaLnBrk="1" hangingPunct="1">
              <a:lnSpc>
                <a:spcPct val="80000"/>
              </a:lnSpc>
              <a:spcBef>
                <a:spcPts val="700"/>
              </a:spcBef>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smtClean="0">
                <a:hlinkClick r:id="rId3"/>
              </a:rPr>
              <a:t>http</a:t>
            </a:r>
            <a:r>
              <a:rPr lang="en-US" sz="2800" dirty="0">
                <a:hlinkClick r:id="rId3"/>
              </a:rPr>
              <a:t>://</a:t>
            </a:r>
            <a:r>
              <a:rPr lang="en-US" sz="2800" dirty="0" smtClean="0">
                <a:hlinkClick r:id="rId3"/>
              </a:rPr>
              <a:t>www.breitbart.com/london/2016/04/28/swedish-government-spend-millions-encourage-citizens-trade-meat-insects-end-global-warming/</a:t>
            </a:r>
            <a:r>
              <a:rPr lang="en-US" sz="2800" dirty="0" smtClean="0"/>
              <a:t> </a:t>
            </a:r>
          </a:p>
          <a:p>
            <a:pPr marL="0" indent="0" eaLnBrk="1" hangingPunct="1">
              <a:lnSpc>
                <a:spcPct val="80000"/>
              </a:lnSpc>
              <a:spcBef>
                <a:spcPts val="700"/>
              </a:spcBef>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sz="2800" dirty="0"/>
          </a:p>
          <a:p>
            <a:pPr marL="457200" indent="-457200" eaLnBrk="1" hangingPunct="1">
              <a:lnSpc>
                <a:spcPct val="80000"/>
              </a:lnSpc>
              <a:spcBef>
                <a:spcPts val="700"/>
              </a:spcBef>
              <a:buClr>
                <a:srgbClr val="EEC85E"/>
              </a:buClr>
              <a:buSzPct val="70000"/>
              <a:buFont typeface="Arial" panose="020B0604020202020204" pitchFamily="34" charset="0"/>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a:t>Denmark ethics council calls for tax on red meat to fight 'ethical problem' of climate change</a:t>
            </a:r>
          </a:p>
          <a:p>
            <a:pPr marL="0" indent="0" eaLnBrk="1" hangingPunct="1">
              <a:lnSpc>
                <a:spcPct val="80000"/>
              </a:lnSpc>
              <a:spcBef>
                <a:spcPts val="700"/>
              </a:spcBef>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dirty="0">
                <a:hlinkClick r:id="rId4"/>
              </a:rPr>
              <a:t>http://</a:t>
            </a:r>
            <a:r>
              <a:rPr lang="en-US" sz="2800" dirty="0" smtClean="0">
                <a:hlinkClick r:id="rId4"/>
              </a:rPr>
              <a:t>www.independent.co.uk/news/world/europe/denmark-ethics-council-calls-for-tax-on-red-meat-to-fight-ethical-problem-of-climate-change-a7003061.html</a:t>
            </a:r>
            <a:r>
              <a:rPr lang="en-US" sz="2800" dirty="0" smtClean="0"/>
              <a:t> </a:t>
            </a:r>
            <a:endParaRPr lang="en-US" sz="2800" dirty="0"/>
          </a:p>
        </p:txBody>
      </p:sp>
    </p:spTree>
    <p:extLst>
      <p:ext uri="{BB962C8B-B14F-4D97-AF65-F5344CB8AC3E}">
        <p14:creationId xmlns:p14="http://schemas.microsoft.com/office/powerpoint/2010/main" val="343944512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842">
                                            <p:txEl>
                                              <p:pRg st="1" end="1"/>
                                            </p:txEl>
                                          </p:spTgt>
                                        </p:tgtEl>
                                        <p:attrNameLst>
                                          <p:attrName>style.visibility</p:attrName>
                                        </p:attrNameLst>
                                      </p:cBhvr>
                                      <p:to>
                                        <p:strVal val="visible"/>
                                      </p:to>
                                    </p:set>
                                    <p:animEffect transition="in" filter="fade">
                                      <p:cBhvr>
                                        <p:cTn id="12"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5842">
                                            <p:txEl>
                                              <p:pRg st="3" end="3"/>
                                            </p:txEl>
                                          </p:spTgt>
                                        </p:tgtEl>
                                        <p:attrNameLst>
                                          <p:attrName>style.visibility</p:attrName>
                                        </p:attrNameLst>
                                      </p:cBhvr>
                                      <p:to>
                                        <p:strVal val="visible"/>
                                      </p:to>
                                    </p:set>
                                    <p:animEffect transition="in" filter="fade">
                                      <p:cBhvr>
                                        <p:cTn id="17" dur="500"/>
                                        <p:tgtEl>
                                          <p:spTgt spid="35842">
                                            <p:txEl>
                                              <p:pRg st="3" end="3"/>
                                            </p:txEl>
                                          </p:spTgt>
                                        </p:tgtEl>
                                      </p:cBhvr>
                                    </p:animEffect>
                                  </p:childTnLst>
                                  <p:subTnLst>
                                    <p:animClr clrSpc="rgb" dir="cw">
                                      <p:cBhvr override="childStyle">
                                        <p:cTn dur="1" fill="hold" display="0" masterRel="nextClick" afterEffect="1"/>
                                        <p:tgtEl>
                                          <p:spTgt spid="35842">
                                            <p:txEl>
                                              <p:pRg st="3" end="3"/>
                                            </p:txEl>
                                          </p:spTgt>
                                        </p:tgtEl>
                                        <p:attrNameLst>
                                          <p:attrName>ppt_c</p:attrName>
                                        </p:attrNameLst>
                                      </p:cBhvr>
                                      <p:to>
                                        <a:schemeClr val="folHlink"/>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5842">
                                            <p:txEl>
                                              <p:pRg st="4" end="4"/>
                                            </p:txEl>
                                          </p:spTgt>
                                        </p:tgtEl>
                                        <p:attrNameLst>
                                          <p:attrName>style.visibility</p:attrName>
                                        </p:attrNameLst>
                                      </p:cBhvr>
                                      <p:to>
                                        <p:strVal val="visible"/>
                                      </p:to>
                                    </p:set>
                                    <p:animEffect transition="in" filter="fade">
                                      <p:cBhvr>
                                        <p:cTn id="22" dur="500"/>
                                        <p:tgtEl>
                                          <p:spTgt spid="35842">
                                            <p:txEl>
                                              <p:pRg st="4" end="4"/>
                                            </p:txEl>
                                          </p:spTgt>
                                        </p:tgtEl>
                                      </p:cBhvr>
                                    </p:animEffect>
                                  </p:childTnLst>
                                  <p:subTnLst>
                                    <p:animClr clrSpc="rgb" dir="cw">
                                      <p:cBhvr override="childStyle">
                                        <p:cTn dur="1" fill="hold" display="0" masterRel="nextClick" afterEffect="1"/>
                                        <p:tgtEl>
                                          <p:spTgt spid="35842">
                                            <p:txEl>
                                              <p:pRg st="4" end="4"/>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1651" y="152400"/>
            <a:ext cx="9067800" cy="6858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The Pretense of Knowledge</a:t>
            </a:r>
          </a:p>
        </p:txBody>
      </p:sp>
      <p:sp>
        <p:nvSpPr>
          <p:cNvPr id="35842" name="Rectangle 2"/>
          <p:cNvSpPr>
            <a:spLocks noGrp="1" noChangeArrowheads="1"/>
          </p:cNvSpPr>
          <p:nvPr>
            <p:ph type="body" idx="4294967295"/>
          </p:nvPr>
        </p:nvSpPr>
        <p:spPr>
          <a:xfrm>
            <a:off x="98946" y="838200"/>
            <a:ext cx="9067800" cy="6019800"/>
          </a:xfrm>
        </p:spPr>
        <p:txBody>
          <a:bodyPr/>
          <a:lstStyle/>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smtClean="0"/>
              <a:t>All these plans, all these mandates, all these subsidies – the result?</a:t>
            </a:r>
          </a:p>
          <a:p>
            <a:pPr marL="914400" lvl="2" indent="-514350" eaLnBrk="1" hangingPunct="1">
              <a:lnSpc>
                <a:spcPct val="80000"/>
              </a:lnSpc>
              <a:buClr>
                <a:srgbClr val="EEC85E"/>
              </a:buClr>
              <a:buSzPct val="70000"/>
              <a:buFont typeface="+mj-lt"/>
              <a:buAutoNum type="arabicPeriod"/>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600" b="1" dirty="0" smtClean="0"/>
              <a:t>Worse environment.</a:t>
            </a:r>
          </a:p>
          <a:p>
            <a:pPr marL="914400" lvl="2" indent="-514350" eaLnBrk="1" hangingPunct="1">
              <a:lnSpc>
                <a:spcPct val="80000"/>
              </a:lnSpc>
              <a:buClr>
                <a:srgbClr val="EEC85E"/>
              </a:buClr>
              <a:buSzPct val="70000"/>
              <a:buFont typeface="+mj-lt"/>
              <a:buAutoNum type="arabicPeriod"/>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600" b="1" dirty="0" smtClean="0"/>
              <a:t>Worse economy.</a:t>
            </a:r>
          </a:p>
          <a:p>
            <a:pPr marL="914400" lvl="2" indent="-514350" eaLnBrk="1" hangingPunct="1">
              <a:lnSpc>
                <a:spcPct val="80000"/>
              </a:lnSpc>
              <a:buClr>
                <a:srgbClr val="EEC85E"/>
              </a:buClr>
              <a:buSzPct val="70000"/>
              <a:buFont typeface="+mj-lt"/>
              <a:buAutoNum type="arabicPeriod"/>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600" b="1" dirty="0" smtClean="0"/>
              <a:t>More crony businesses.</a:t>
            </a:r>
          </a:p>
          <a:p>
            <a:pPr marL="914400" lvl="2" indent="-514350" eaLnBrk="1" hangingPunct="1">
              <a:lnSpc>
                <a:spcPct val="80000"/>
              </a:lnSpc>
              <a:buClr>
                <a:srgbClr val="EEC85E"/>
              </a:buClr>
              <a:buSzPct val="70000"/>
              <a:buFont typeface="+mj-lt"/>
              <a:buAutoNum type="arabicPeriod"/>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600" b="1" dirty="0" smtClean="0"/>
              <a:t>More concentrated political power.</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smtClean="0"/>
              <a:t>“The curious task of economics is to demonstrate to men how little they really know about what they imagine they can design.” – FA Hayek</a:t>
            </a:r>
          </a:p>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smtClean="0"/>
              <a:t>“But </a:t>
            </a:r>
            <a:r>
              <a:rPr lang="en-US" sz="3000" b="1" dirty="0"/>
              <a:t>how is this legal plunder to be identified? Quite simply. See if the law takes from some persons what belongs to them and gives it to other persons to whom it does not belong</a:t>
            </a:r>
            <a:r>
              <a:rPr lang="en-US" sz="3000" b="1" dirty="0" smtClean="0"/>
              <a:t>.” – F </a:t>
            </a:r>
            <a:r>
              <a:rPr lang="en-US" sz="3000" b="1" dirty="0" err="1" smtClean="0"/>
              <a:t>Bastiat</a:t>
            </a:r>
            <a:endParaRPr lang="en-US" sz="3000" b="1" dirty="0" smtClean="0"/>
          </a:p>
        </p:txBody>
      </p:sp>
    </p:spTree>
    <p:extLst>
      <p:ext uri="{BB962C8B-B14F-4D97-AF65-F5344CB8AC3E}">
        <p14:creationId xmlns:p14="http://schemas.microsoft.com/office/powerpoint/2010/main" val="330545854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par>
                                <p:cTn id="8" presetID="10" presetClass="entr" presetSubtype="0" fill="hold" grpId="0" nodeType="withEffect">
                                  <p:stCondLst>
                                    <p:cond delay="0"/>
                                  </p:stCondLst>
                                  <p:childTnLst>
                                    <p:set>
                                      <p:cBhvr>
                                        <p:cTn id="9" dur="1" fill="hold">
                                          <p:stCondLst>
                                            <p:cond delay="0"/>
                                          </p:stCondLst>
                                        </p:cTn>
                                        <p:tgtEl>
                                          <p:spTgt spid="35842">
                                            <p:txEl>
                                              <p:pRg st="1" end="1"/>
                                            </p:txEl>
                                          </p:spTgt>
                                        </p:tgtEl>
                                        <p:attrNameLst>
                                          <p:attrName>style.visibility</p:attrName>
                                        </p:attrNameLst>
                                      </p:cBhvr>
                                      <p:to>
                                        <p:strVal val="visible"/>
                                      </p:to>
                                    </p:set>
                                    <p:animEffect transition="in" filter="fade">
                                      <p:cBhvr>
                                        <p:cTn id="10"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par>
                                <p:cTn id="11" presetID="10" presetClass="entr" presetSubtype="0" fill="hold" grpId="0" nodeType="withEffect">
                                  <p:stCondLst>
                                    <p:cond delay="0"/>
                                  </p:stCondLst>
                                  <p:childTnLst>
                                    <p:set>
                                      <p:cBhvr>
                                        <p:cTn id="12" dur="1" fill="hold">
                                          <p:stCondLst>
                                            <p:cond delay="0"/>
                                          </p:stCondLst>
                                        </p:cTn>
                                        <p:tgtEl>
                                          <p:spTgt spid="35842">
                                            <p:txEl>
                                              <p:pRg st="2" end="2"/>
                                            </p:txEl>
                                          </p:spTgt>
                                        </p:tgtEl>
                                        <p:attrNameLst>
                                          <p:attrName>style.visibility</p:attrName>
                                        </p:attrNameLst>
                                      </p:cBhvr>
                                      <p:to>
                                        <p:strVal val="visible"/>
                                      </p:to>
                                    </p:set>
                                    <p:animEffect transition="in" filter="fade">
                                      <p:cBhvr>
                                        <p:cTn id="13" dur="500"/>
                                        <p:tgtEl>
                                          <p:spTgt spid="35842">
                                            <p:txEl>
                                              <p:pRg st="2" end="2"/>
                                            </p:txEl>
                                          </p:spTgt>
                                        </p:tgtEl>
                                      </p:cBhvr>
                                    </p:animEffect>
                                  </p:childTnLst>
                                  <p:subTnLst>
                                    <p:animClr clrSpc="rgb" dir="cw">
                                      <p:cBhvr override="childStyle">
                                        <p:cTn dur="1" fill="hold" display="0" masterRel="nextClick" afterEffect="1"/>
                                        <p:tgtEl>
                                          <p:spTgt spid="35842">
                                            <p:txEl>
                                              <p:pRg st="2" end="2"/>
                                            </p:txEl>
                                          </p:spTgt>
                                        </p:tgtEl>
                                        <p:attrNameLst>
                                          <p:attrName>ppt_c</p:attrName>
                                        </p:attrNameLst>
                                      </p:cBhvr>
                                      <p:to>
                                        <a:schemeClr val="folHlink"/>
                                      </p:to>
                                    </p:animClr>
                                  </p:subTnLst>
                                </p:cTn>
                              </p:par>
                              <p:par>
                                <p:cTn id="14" presetID="10" presetClass="entr" presetSubtype="0" fill="hold" grpId="0" nodeType="withEffect">
                                  <p:stCondLst>
                                    <p:cond delay="0"/>
                                  </p:stCondLst>
                                  <p:childTnLst>
                                    <p:set>
                                      <p:cBhvr>
                                        <p:cTn id="15" dur="1" fill="hold">
                                          <p:stCondLst>
                                            <p:cond delay="0"/>
                                          </p:stCondLst>
                                        </p:cTn>
                                        <p:tgtEl>
                                          <p:spTgt spid="35842">
                                            <p:txEl>
                                              <p:pRg st="3" end="3"/>
                                            </p:txEl>
                                          </p:spTgt>
                                        </p:tgtEl>
                                        <p:attrNameLst>
                                          <p:attrName>style.visibility</p:attrName>
                                        </p:attrNameLst>
                                      </p:cBhvr>
                                      <p:to>
                                        <p:strVal val="visible"/>
                                      </p:to>
                                    </p:set>
                                    <p:animEffect transition="in" filter="fade">
                                      <p:cBhvr>
                                        <p:cTn id="16" dur="500"/>
                                        <p:tgtEl>
                                          <p:spTgt spid="35842">
                                            <p:txEl>
                                              <p:pRg st="3" end="3"/>
                                            </p:txEl>
                                          </p:spTgt>
                                        </p:tgtEl>
                                      </p:cBhvr>
                                    </p:animEffect>
                                  </p:childTnLst>
                                  <p:subTnLst>
                                    <p:animClr clrSpc="rgb" dir="cw">
                                      <p:cBhvr override="childStyle">
                                        <p:cTn dur="1" fill="hold" display="0" masterRel="nextClick" afterEffect="1"/>
                                        <p:tgtEl>
                                          <p:spTgt spid="35842">
                                            <p:txEl>
                                              <p:pRg st="3" end="3"/>
                                            </p:txEl>
                                          </p:spTgt>
                                        </p:tgtEl>
                                        <p:attrNameLst>
                                          <p:attrName>ppt_c</p:attrName>
                                        </p:attrNameLst>
                                      </p:cBhvr>
                                      <p:to>
                                        <a:schemeClr val="folHlink"/>
                                      </p:to>
                                    </p:animClr>
                                  </p:subTnLst>
                                </p:cTn>
                              </p:par>
                              <p:par>
                                <p:cTn id="17" presetID="10" presetClass="entr" presetSubtype="0" fill="hold" grpId="0" nodeType="withEffect">
                                  <p:stCondLst>
                                    <p:cond delay="0"/>
                                  </p:stCondLst>
                                  <p:childTnLst>
                                    <p:set>
                                      <p:cBhvr>
                                        <p:cTn id="18" dur="1" fill="hold">
                                          <p:stCondLst>
                                            <p:cond delay="0"/>
                                          </p:stCondLst>
                                        </p:cTn>
                                        <p:tgtEl>
                                          <p:spTgt spid="35842">
                                            <p:txEl>
                                              <p:pRg st="4" end="4"/>
                                            </p:txEl>
                                          </p:spTgt>
                                        </p:tgtEl>
                                        <p:attrNameLst>
                                          <p:attrName>style.visibility</p:attrName>
                                        </p:attrNameLst>
                                      </p:cBhvr>
                                      <p:to>
                                        <p:strVal val="visible"/>
                                      </p:to>
                                    </p:set>
                                    <p:animEffect transition="in" filter="fade">
                                      <p:cBhvr>
                                        <p:cTn id="19" dur="500"/>
                                        <p:tgtEl>
                                          <p:spTgt spid="35842">
                                            <p:txEl>
                                              <p:pRg st="4" end="4"/>
                                            </p:txEl>
                                          </p:spTgt>
                                        </p:tgtEl>
                                      </p:cBhvr>
                                    </p:animEffect>
                                  </p:childTnLst>
                                  <p:subTnLst>
                                    <p:animClr clrSpc="rgb" dir="cw">
                                      <p:cBhvr override="childStyle">
                                        <p:cTn dur="1" fill="hold" display="0" masterRel="nextClick" afterEffect="1"/>
                                        <p:tgtEl>
                                          <p:spTgt spid="35842">
                                            <p:txEl>
                                              <p:pRg st="4" end="4"/>
                                            </p:txEl>
                                          </p:spTgt>
                                        </p:tgtEl>
                                        <p:attrNameLst>
                                          <p:attrName>ppt_c</p:attrName>
                                        </p:attrNameLst>
                                      </p:cBhvr>
                                      <p:to>
                                        <a:schemeClr val="folHlink"/>
                                      </p:to>
                                    </p:animClr>
                                  </p:subTnLst>
                                </p:cTn>
                              </p:par>
                              <p:par>
                                <p:cTn id="20" presetID="10" presetClass="entr" presetSubtype="0" fill="hold" grpId="0" nodeType="withEffect">
                                  <p:stCondLst>
                                    <p:cond delay="0"/>
                                  </p:stCondLst>
                                  <p:childTnLst>
                                    <p:set>
                                      <p:cBhvr>
                                        <p:cTn id="21" dur="1" fill="hold">
                                          <p:stCondLst>
                                            <p:cond delay="0"/>
                                          </p:stCondLst>
                                        </p:cTn>
                                        <p:tgtEl>
                                          <p:spTgt spid="35842">
                                            <p:txEl>
                                              <p:pRg st="5" end="5"/>
                                            </p:txEl>
                                          </p:spTgt>
                                        </p:tgtEl>
                                        <p:attrNameLst>
                                          <p:attrName>style.visibility</p:attrName>
                                        </p:attrNameLst>
                                      </p:cBhvr>
                                      <p:to>
                                        <p:strVal val="visible"/>
                                      </p:to>
                                    </p:set>
                                    <p:animEffect transition="in" filter="fade">
                                      <p:cBhvr>
                                        <p:cTn id="22" dur="500"/>
                                        <p:tgtEl>
                                          <p:spTgt spid="35842">
                                            <p:txEl>
                                              <p:pRg st="5" end="5"/>
                                            </p:txEl>
                                          </p:spTgt>
                                        </p:tgtEl>
                                      </p:cBhvr>
                                    </p:animEffect>
                                  </p:childTnLst>
                                  <p:subTnLst>
                                    <p:animClr clrSpc="rgb" dir="cw">
                                      <p:cBhvr override="childStyle">
                                        <p:cTn dur="1" fill="hold" display="0" masterRel="nextClick" afterEffect="1"/>
                                        <p:tgtEl>
                                          <p:spTgt spid="35842">
                                            <p:txEl>
                                              <p:pRg st="5" end="5"/>
                                            </p:txEl>
                                          </p:spTgt>
                                        </p:tgtEl>
                                        <p:attrNameLst>
                                          <p:attrName>ppt_c</p:attrName>
                                        </p:attrNameLst>
                                      </p:cBhvr>
                                      <p:to>
                                        <a:schemeClr val="folHlink"/>
                                      </p:to>
                                    </p:animClr>
                                  </p:subTnLst>
                                </p:cTn>
                              </p:par>
                              <p:par>
                                <p:cTn id="23" presetID="10" presetClass="entr" presetSubtype="0" fill="hold" grpId="0" nodeType="withEffect">
                                  <p:stCondLst>
                                    <p:cond delay="0"/>
                                  </p:stCondLst>
                                  <p:childTnLst>
                                    <p:set>
                                      <p:cBhvr>
                                        <p:cTn id="24" dur="1" fill="hold">
                                          <p:stCondLst>
                                            <p:cond delay="0"/>
                                          </p:stCondLst>
                                        </p:cTn>
                                        <p:tgtEl>
                                          <p:spTgt spid="35842">
                                            <p:txEl>
                                              <p:pRg st="6" end="6"/>
                                            </p:txEl>
                                          </p:spTgt>
                                        </p:tgtEl>
                                        <p:attrNameLst>
                                          <p:attrName>style.visibility</p:attrName>
                                        </p:attrNameLst>
                                      </p:cBhvr>
                                      <p:to>
                                        <p:strVal val="visible"/>
                                      </p:to>
                                    </p:set>
                                    <p:animEffect transition="in" filter="fade">
                                      <p:cBhvr>
                                        <p:cTn id="25" dur="500"/>
                                        <p:tgtEl>
                                          <p:spTgt spid="35842">
                                            <p:txEl>
                                              <p:pRg st="6" end="6"/>
                                            </p:txEl>
                                          </p:spTgt>
                                        </p:tgtEl>
                                      </p:cBhvr>
                                    </p:animEffect>
                                  </p:childTnLst>
                                  <p:subTnLst>
                                    <p:animClr clrSpc="rgb" dir="cw">
                                      <p:cBhvr override="childStyle">
                                        <p:cTn dur="1" fill="hold" display="0" masterRel="nextClick" afterEffect="1"/>
                                        <p:tgtEl>
                                          <p:spTgt spid="35842">
                                            <p:txEl>
                                              <p:pRg st="6" end="6"/>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1651" y="152400"/>
            <a:ext cx="9067800" cy="9906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Seen Benefits, Hidden Costs</a:t>
            </a:r>
          </a:p>
        </p:txBody>
      </p:sp>
      <p:sp>
        <p:nvSpPr>
          <p:cNvPr id="35842" name="Rectangle 2"/>
          <p:cNvSpPr>
            <a:spLocks noGrp="1" noChangeArrowheads="1"/>
          </p:cNvSpPr>
          <p:nvPr>
            <p:ph type="body" idx="4294967295"/>
          </p:nvPr>
        </p:nvSpPr>
        <p:spPr>
          <a:xfrm>
            <a:off x="32084" y="1175084"/>
            <a:ext cx="9067800" cy="5029200"/>
          </a:xfrm>
        </p:spPr>
        <p:txBody>
          <a:bodyPr/>
          <a:lstStyle/>
          <a:p>
            <a:pPr marL="338138" lvl="1" indent="-338138" eaLnBrk="1" hangingPunct="1">
              <a:lnSpc>
                <a:spcPct val="8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000" b="1" dirty="0" smtClean="0"/>
              <a:t>“</a:t>
            </a:r>
            <a:r>
              <a:rPr lang="en-US" sz="3200" b="1" dirty="0" smtClean="0"/>
              <a:t>Yes</a:t>
            </a:r>
            <a:r>
              <a:rPr lang="en-US" sz="3200" b="1" dirty="0"/>
              <a:t>, we must admit that our opponents in this argument have a marked advantage over us. They need only a few words to set forth a half-truth; whereas, in order to show that it is a half-truth, we have to resort to long and arid </a:t>
            </a:r>
            <a:r>
              <a:rPr lang="en-US" sz="3200" b="1" dirty="0" smtClean="0"/>
              <a:t>dissertations…This </a:t>
            </a:r>
            <a:r>
              <a:rPr lang="en-US" sz="3200" b="1" dirty="0"/>
              <a:t>situation is due to the nature of </a:t>
            </a:r>
            <a:r>
              <a:rPr lang="en-US" sz="3200" b="1" dirty="0" smtClean="0"/>
              <a:t>things…The </a:t>
            </a:r>
            <a:r>
              <a:rPr lang="en-US" sz="3200" b="1" dirty="0"/>
              <a:t>good is apparent to the outer eye; the harm reveals itself only to the inner eye of the mind</a:t>
            </a:r>
            <a:r>
              <a:rPr lang="en-US" sz="3200" b="1" dirty="0" smtClean="0"/>
              <a:t>.” – Frederic </a:t>
            </a:r>
            <a:r>
              <a:rPr lang="en-US" sz="3200" b="1" dirty="0" err="1" smtClean="0"/>
              <a:t>Bastiat</a:t>
            </a:r>
            <a:endParaRPr lang="en-US" sz="3200" b="1" dirty="0" smtClean="0"/>
          </a:p>
        </p:txBody>
      </p:sp>
    </p:spTree>
    <p:extLst>
      <p:ext uri="{BB962C8B-B14F-4D97-AF65-F5344CB8AC3E}">
        <p14:creationId xmlns:p14="http://schemas.microsoft.com/office/powerpoint/2010/main" val="12722742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55728" y="0"/>
            <a:ext cx="9067800" cy="11430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Politically Inevitable</a:t>
            </a:r>
          </a:p>
        </p:txBody>
      </p:sp>
      <p:sp>
        <p:nvSpPr>
          <p:cNvPr id="35842" name="Rectangle 2"/>
          <p:cNvSpPr>
            <a:spLocks noGrp="1" noChangeArrowheads="1"/>
          </p:cNvSpPr>
          <p:nvPr>
            <p:ph type="body" idx="4294967295"/>
          </p:nvPr>
        </p:nvSpPr>
        <p:spPr>
          <a:xfrm>
            <a:off x="474828" y="876299"/>
            <a:ext cx="8229600" cy="5832613"/>
          </a:xfrm>
        </p:spPr>
        <p:txBody>
          <a:bodyPr/>
          <a:lstStyle/>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“First they ignore you, then they laugh at you, then they fight you, and then you win.”</a:t>
            </a:r>
            <a:r>
              <a:rPr lang="en-US" sz="2800" dirty="0" smtClean="0"/>
              <a:t> – Mahatma Gandhi</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sz="2800" dirty="0"/>
          </a:p>
          <a:p>
            <a:pPr marL="0" indent="0" eaLnBrk="1" hangingPunct="1">
              <a:lnSpc>
                <a:spcPct val="80000"/>
              </a:lnSpc>
              <a:spcBef>
                <a:spcPts val="700"/>
              </a:spcBef>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sz="2800" dirty="0"/>
          </a:p>
        </p:txBody>
      </p:sp>
      <p:pic>
        <p:nvPicPr>
          <p:cNvPr id="2" name="Picture 1"/>
          <p:cNvPicPr>
            <a:picLocks noChangeAspect="1"/>
          </p:cNvPicPr>
          <p:nvPr/>
        </p:nvPicPr>
        <p:blipFill>
          <a:blip r:embed="rId3"/>
          <a:stretch>
            <a:fillRect/>
          </a:stretch>
        </p:blipFill>
        <p:spPr>
          <a:xfrm>
            <a:off x="2667000" y="1948437"/>
            <a:ext cx="4038600" cy="4760475"/>
          </a:xfrm>
          <a:prstGeom prst="rect">
            <a:avLst/>
          </a:prstGeom>
        </p:spPr>
      </p:pic>
    </p:spTree>
    <p:extLst>
      <p:ext uri="{BB962C8B-B14F-4D97-AF65-F5344CB8AC3E}">
        <p14:creationId xmlns:p14="http://schemas.microsoft.com/office/powerpoint/2010/main" val="6525249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Grp="1" noChangeArrowheads="1"/>
          </p:cNvSpPr>
          <p:nvPr>
            <p:ph type="title" idx="4294967295"/>
          </p:nvPr>
        </p:nvSpPr>
        <p:spPr>
          <a:xfrm>
            <a:off x="457200" y="277813"/>
            <a:ext cx="8229600" cy="113982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The End</a:t>
            </a:r>
          </a:p>
        </p:txBody>
      </p:sp>
      <p:sp>
        <p:nvSpPr>
          <p:cNvPr id="36866" name="Rectangle 2"/>
          <p:cNvSpPr>
            <a:spLocks noGrp="1" noChangeArrowheads="1"/>
          </p:cNvSpPr>
          <p:nvPr>
            <p:ph type="body" idx="4294967295"/>
          </p:nvPr>
        </p:nvSpPr>
        <p:spPr>
          <a:xfrm>
            <a:off x="457200" y="1600201"/>
            <a:ext cx="8229600" cy="1524000"/>
          </a:xfrm>
        </p:spPr>
        <p:txBody>
          <a:bodyPr/>
          <a:lstStyle/>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Thank you for your attention.</a:t>
            </a:r>
          </a:p>
          <a:p>
            <a:pPr marL="338138" indent="-338138" eaLnBrk="1" hangingPunct="1">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We have time for a few questions.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866">
                                            <p:txEl>
                                              <p:pRg st="0" end="0"/>
                                            </p:txEl>
                                          </p:spTgt>
                                        </p:tgtEl>
                                        <p:attrNameLst>
                                          <p:attrName>style.visibility</p:attrName>
                                        </p:attrNameLst>
                                      </p:cBhvr>
                                      <p:to>
                                        <p:strVal val="visible"/>
                                      </p:to>
                                    </p:set>
                                    <p:animEffect transition="in" filter="fade">
                                      <p:cBhvr>
                                        <p:cTn id="7" dur="500"/>
                                        <p:tgtEl>
                                          <p:spTgt spid="36866">
                                            <p:txEl>
                                              <p:pRg st="0" end="0"/>
                                            </p:txEl>
                                          </p:spTgt>
                                        </p:tgtEl>
                                      </p:cBhvr>
                                    </p:animEffect>
                                  </p:childTnLst>
                                  <p:subTnLst>
                                    <p:animClr clrSpc="rgb" dir="cw">
                                      <p:cBhvr override="childStyle">
                                        <p:cTn dur="1" fill="hold" display="0" masterRel="nextClick" afterEffect="1"/>
                                        <p:tgtEl>
                                          <p:spTgt spid="36866">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866">
                                            <p:txEl>
                                              <p:pRg st="1" end="1"/>
                                            </p:txEl>
                                          </p:spTgt>
                                        </p:tgtEl>
                                        <p:attrNameLst>
                                          <p:attrName>style.visibility</p:attrName>
                                        </p:attrNameLst>
                                      </p:cBhvr>
                                      <p:to>
                                        <p:strVal val="visible"/>
                                      </p:to>
                                    </p:set>
                                    <p:animEffect transition="in" filter="fade">
                                      <p:cBhvr>
                                        <p:cTn id="12" dur="500"/>
                                        <p:tgtEl>
                                          <p:spTgt spid="36866">
                                            <p:txEl>
                                              <p:pRg st="1" end="1"/>
                                            </p:txEl>
                                          </p:spTgt>
                                        </p:tgtEl>
                                      </p:cBhvr>
                                    </p:animEffect>
                                  </p:childTnLst>
                                  <p:subTnLst>
                                    <p:animClr clrSpc="rgb" dir="cw">
                                      <p:cBhvr override="childStyle">
                                        <p:cTn dur="1" fill="hold" display="0" masterRel="nextClick" afterEffect="1"/>
                                        <p:tgtEl>
                                          <p:spTgt spid="36866">
                                            <p:txEl>
                                              <p:pRg st="1" end="1"/>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55728" y="0"/>
            <a:ext cx="9067800" cy="11430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Why The </a:t>
            </a:r>
            <a:r>
              <a:rPr lang="en-US" dirty="0" err="1" smtClean="0"/>
              <a:t>Bastiat</a:t>
            </a:r>
            <a:r>
              <a:rPr lang="en-US" dirty="0" smtClean="0"/>
              <a:t> Society?</a:t>
            </a:r>
          </a:p>
        </p:txBody>
      </p:sp>
      <p:sp>
        <p:nvSpPr>
          <p:cNvPr id="35842" name="Rectangle 2"/>
          <p:cNvSpPr>
            <a:spLocks noGrp="1" noChangeArrowheads="1"/>
          </p:cNvSpPr>
          <p:nvPr>
            <p:ph type="body" idx="4294967295"/>
          </p:nvPr>
        </p:nvSpPr>
        <p:spPr>
          <a:xfrm>
            <a:off x="474828" y="914400"/>
            <a:ext cx="8229600" cy="5943600"/>
          </a:xfrm>
        </p:spPr>
        <p:txBody>
          <a:bodyPr/>
          <a:lstStyle/>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You cannot have a controlled economy and maintain a free society.</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“Only </a:t>
            </a:r>
            <a:r>
              <a:rPr lang="en-US" sz="2800" b="1" dirty="0"/>
              <a:t>a crisis - actual or perceived - produces real </a:t>
            </a:r>
            <a:r>
              <a:rPr lang="en-US" sz="2800" b="1" dirty="0" smtClean="0"/>
              <a:t>change. </a:t>
            </a:r>
            <a:r>
              <a:rPr lang="en-US" sz="2800" b="1" dirty="0"/>
              <a:t>When that crisis occurs, the actions that are taken depend on the ideas that are lying around. That, I believe, is our basic function: to develop alternatives to existing policies, to keep them alive and available until the politically impossible becomes the </a:t>
            </a:r>
            <a:r>
              <a:rPr lang="en-US" sz="2800" b="1" dirty="0" smtClean="0"/>
              <a:t>politically inevitable.”</a:t>
            </a:r>
            <a:r>
              <a:rPr lang="en-US" sz="2800" dirty="0" smtClean="0"/>
              <a:t> – Milton Friedman</a:t>
            </a:r>
          </a:p>
          <a:p>
            <a:pPr marL="0" indent="0" eaLnBrk="1" hangingPunct="1">
              <a:lnSpc>
                <a:spcPct val="80000"/>
              </a:lnSpc>
              <a:spcBef>
                <a:spcPts val="700"/>
              </a:spcBef>
              <a:buClr>
                <a:srgbClr val="EEC85E"/>
              </a:buClr>
              <a:buSzPct val="70000"/>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sz="2800" dirty="0"/>
          </a:p>
        </p:txBody>
      </p:sp>
    </p:spTree>
    <p:extLst>
      <p:ext uri="{BB962C8B-B14F-4D97-AF65-F5344CB8AC3E}">
        <p14:creationId xmlns:p14="http://schemas.microsoft.com/office/powerpoint/2010/main" val="82932862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842">
                                            <p:txEl>
                                              <p:pRg st="1" end="1"/>
                                            </p:txEl>
                                          </p:spTgt>
                                        </p:tgtEl>
                                        <p:attrNameLst>
                                          <p:attrName>style.visibility</p:attrName>
                                        </p:attrNameLst>
                                      </p:cBhvr>
                                      <p:to>
                                        <p:strVal val="visible"/>
                                      </p:to>
                                    </p:set>
                                    <p:animEffect transition="in" filter="fade">
                                      <p:cBhvr>
                                        <p:cTn id="12"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idx="4294967295"/>
          </p:nvPr>
        </p:nvSpPr>
        <p:spPr>
          <a:xfrm>
            <a:off x="462887" y="228600"/>
            <a:ext cx="8229600" cy="22098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Poverty, Inc.</a:t>
            </a:r>
            <a:br>
              <a:rPr lang="en-US" dirty="0" smtClean="0"/>
            </a:br>
            <a:r>
              <a:rPr lang="en-US" dirty="0" smtClean="0"/>
              <a:t>(Acton Institute for the Study of Religion and Liberty) </a:t>
            </a:r>
          </a:p>
        </p:txBody>
      </p:sp>
      <p:sp>
        <p:nvSpPr>
          <p:cNvPr id="5122" name="Rectangle 2"/>
          <p:cNvSpPr>
            <a:spLocks noGrp="1" noChangeArrowheads="1"/>
          </p:cNvSpPr>
          <p:nvPr>
            <p:ph type="body" idx="4294967295"/>
          </p:nvPr>
        </p:nvSpPr>
        <p:spPr>
          <a:xfrm>
            <a:off x="119987" y="3276600"/>
            <a:ext cx="8915400" cy="2667000"/>
          </a:xfrm>
        </p:spPr>
        <p:txBody>
          <a:bodyPr/>
          <a:lstStyle/>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600" dirty="0" smtClean="0"/>
              <a:t>Trade, not aid!</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600" dirty="0">
                <a:hlinkClick r:id="rId3"/>
              </a:rPr>
              <a:t>https://</a:t>
            </a:r>
            <a:r>
              <a:rPr lang="en-US" sz="3600" dirty="0" smtClean="0">
                <a:hlinkClick r:id="rId3"/>
              </a:rPr>
              <a:t>vimeo.com/109863354</a:t>
            </a:r>
            <a:r>
              <a:rPr lang="en-US" sz="3600" dirty="0" smtClean="0"/>
              <a:t> </a:t>
            </a:r>
          </a:p>
        </p:txBody>
      </p:sp>
    </p:spTree>
    <p:extLst>
      <p:ext uri="{BB962C8B-B14F-4D97-AF65-F5344CB8AC3E}">
        <p14:creationId xmlns:p14="http://schemas.microsoft.com/office/powerpoint/2010/main" val="32230917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animEffect transition="in" filter="fade">
                                      <p:cBhvr>
                                        <p:cTn id="7" dur="500"/>
                                        <p:tgtEl>
                                          <p:spTgt spid="5122">
                                            <p:txEl>
                                              <p:pRg st="0" end="0"/>
                                            </p:txEl>
                                          </p:spTgt>
                                        </p:tgtEl>
                                      </p:cBhvr>
                                    </p:animEffect>
                                  </p:childTnLst>
                                  <p:subTnLst>
                                    <p:animClr clrSpc="rgb" dir="cw">
                                      <p:cBhvr override="childStyle">
                                        <p:cTn dur="1" fill="hold" display="0" masterRel="nextClick" afterEffect="1"/>
                                        <p:tgtEl>
                                          <p:spTgt spid="5122">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22">
                                            <p:txEl>
                                              <p:pRg st="1" end="1"/>
                                            </p:txEl>
                                          </p:spTgt>
                                        </p:tgtEl>
                                        <p:attrNameLst>
                                          <p:attrName>style.visibility</p:attrName>
                                        </p:attrNameLst>
                                      </p:cBhvr>
                                      <p:to>
                                        <p:strVal val="visible"/>
                                      </p:to>
                                    </p:set>
                                    <p:animEffect transition="in" filter="fade">
                                      <p:cBhvr>
                                        <p:cTn id="12" dur="500"/>
                                        <p:tgtEl>
                                          <p:spTgt spid="5122">
                                            <p:txEl>
                                              <p:pRg st="1" end="1"/>
                                            </p:txEl>
                                          </p:spTgt>
                                        </p:tgtEl>
                                      </p:cBhvr>
                                    </p:animEffect>
                                  </p:childTnLst>
                                  <p:subTnLst>
                                    <p:animClr clrSpc="rgb" dir="cw">
                                      <p:cBhvr override="childStyle">
                                        <p:cTn dur="1" fill="hold" display="0" masterRel="nextClick" afterEffect="1"/>
                                        <p:tgtEl>
                                          <p:spTgt spid="5122">
                                            <p:txEl>
                                              <p:pRg st="1" end="1"/>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idx="4294967295"/>
          </p:nvPr>
        </p:nvSpPr>
        <p:spPr>
          <a:xfrm>
            <a:off x="457200" y="23885"/>
            <a:ext cx="8229600" cy="966716"/>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“Renewable” Energy</a:t>
            </a:r>
            <a:r>
              <a:rPr lang="en-US" dirty="0"/>
              <a:t>?</a:t>
            </a:r>
            <a:endParaRPr lang="en-US" dirty="0" smtClean="0"/>
          </a:p>
        </p:txBody>
      </p:sp>
      <p:sp>
        <p:nvSpPr>
          <p:cNvPr id="5122" name="Rectangle 2"/>
          <p:cNvSpPr>
            <a:spLocks noGrp="1" noChangeArrowheads="1"/>
          </p:cNvSpPr>
          <p:nvPr>
            <p:ph type="body" idx="4294967295"/>
          </p:nvPr>
        </p:nvSpPr>
        <p:spPr>
          <a:xfrm>
            <a:off x="152400" y="983776"/>
            <a:ext cx="8839200" cy="5874223"/>
          </a:xfrm>
        </p:spPr>
        <p:txBody>
          <a:bodyPr/>
          <a:lstStyle/>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600" b="1" dirty="0" smtClean="0"/>
              <a:t>An oxymoron.</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600" b="1" dirty="0" smtClean="0"/>
              <a:t>First Law of Thermodynamics: “Energy can neither be created nor destroyed.”</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3600" b="1" dirty="0" smtClean="0"/>
              <a:t>It can only be converted from one form to another form.</a:t>
            </a:r>
          </a:p>
          <a:p>
            <a:pPr marL="738188" lvl="1" indent="-338138" eaLnBrk="1" hangingPunct="1">
              <a:lnSpc>
                <a:spcPct val="9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Potential (stored): Gravitational, Chemical, Nuclear, Magnetic, Elastic. </a:t>
            </a:r>
          </a:p>
          <a:p>
            <a:pPr marL="738188" lvl="1" indent="-338138" eaLnBrk="1" hangingPunct="1">
              <a:lnSpc>
                <a:spcPct val="9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dirty="0" smtClean="0"/>
              <a:t>Kinetic (motion): Mechanical, Thermal, Sound, Light, Electric</a:t>
            </a:r>
          </a:p>
          <a:p>
            <a:pPr marL="338138" indent="-338138" eaLnBrk="1" hangingPunct="1">
              <a:lnSpc>
                <a:spcPct val="90000"/>
              </a:lnSpc>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The world is NOT running out of energy</a:t>
            </a:r>
            <a:r>
              <a:rPr lang="en-US" dirty="0"/>
              <a:t>!</a:t>
            </a:r>
            <a:endParaRPr lang="en-US" dirty="0" smtClean="0"/>
          </a:p>
        </p:txBody>
      </p:sp>
    </p:spTree>
    <p:extLst>
      <p:ext uri="{BB962C8B-B14F-4D97-AF65-F5344CB8AC3E}">
        <p14:creationId xmlns:p14="http://schemas.microsoft.com/office/powerpoint/2010/main" val="8138630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animEffect transition="in" filter="fade">
                                      <p:cBhvr>
                                        <p:cTn id="7" dur="500"/>
                                        <p:tgtEl>
                                          <p:spTgt spid="5122">
                                            <p:txEl>
                                              <p:pRg st="0" end="0"/>
                                            </p:txEl>
                                          </p:spTgt>
                                        </p:tgtEl>
                                      </p:cBhvr>
                                    </p:animEffect>
                                  </p:childTnLst>
                                  <p:subTnLst>
                                    <p:animClr clrSpc="rgb" dir="cw">
                                      <p:cBhvr override="childStyle">
                                        <p:cTn dur="1" fill="hold" display="0" masterRel="nextClick" afterEffect="1"/>
                                        <p:tgtEl>
                                          <p:spTgt spid="5122">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22">
                                            <p:txEl>
                                              <p:pRg st="1" end="1"/>
                                            </p:txEl>
                                          </p:spTgt>
                                        </p:tgtEl>
                                        <p:attrNameLst>
                                          <p:attrName>style.visibility</p:attrName>
                                        </p:attrNameLst>
                                      </p:cBhvr>
                                      <p:to>
                                        <p:strVal val="visible"/>
                                      </p:to>
                                    </p:set>
                                    <p:animEffect transition="in" filter="fade">
                                      <p:cBhvr>
                                        <p:cTn id="12" dur="500"/>
                                        <p:tgtEl>
                                          <p:spTgt spid="5122">
                                            <p:txEl>
                                              <p:pRg st="1" end="1"/>
                                            </p:txEl>
                                          </p:spTgt>
                                        </p:tgtEl>
                                      </p:cBhvr>
                                    </p:animEffect>
                                  </p:childTnLst>
                                  <p:subTnLst>
                                    <p:animClr clrSpc="rgb" dir="cw">
                                      <p:cBhvr override="childStyle">
                                        <p:cTn dur="1" fill="hold" display="0" masterRel="nextClick" afterEffect="1"/>
                                        <p:tgtEl>
                                          <p:spTgt spid="5122">
                                            <p:txEl>
                                              <p:pRg st="1" end="1"/>
                                            </p:txEl>
                                          </p:spTgt>
                                        </p:tgtEl>
                                        <p:attrNameLst>
                                          <p:attrName>ppt_c</p:attrName>
                                        </p:attrNameLst>
                                      </p:cBhvr>
                                      <p:to>
                                        <a:schemeClr val="folHlink"/>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122">
                                            <p:txEl>
                                              <p:pRg st="2" end="2"/>
                                            </p:txEl>
                                          </p:spTgt>
                                        </p:tgtEl>
                                        <p:attrNameLst>
                                          <p:attrName>style.visibility</p:attrName>
                                        </p:attrNameLst>
                                      </p:cBhvr>
                                      <p:to>
                                        <p:strVal val="visible"/>
                                      </p:to>
                                    </p:set>
                                    <p:animEffect transition="in" filter="fade">
                                      <p:cBhvr>
                                        <p:cTn id="17" dur="500"/>
                                        <p:tgtEl>
                                          <p:spTgt spid="5122">
                                            <p:txEl>
                                              <p:pRg st="2" end="2"/>
                                            </p:txEl>
                                          </p:spTgt>
                                        </p:tgtEl>
                                      </p:cBhvr>
                                    </p:animEffect>
                                  </p:childTnLst>
                                  <p:subTnLst>
                                    <p:animClr clrSpc="rgb" dir="cw">
                                      <p:cBhvr override="childStyle">
                                        <p:cTn dur="1" fill="hold" display="0" masterRel="nextClick" afterEffect="1"/>
                                        <p:tgtEl>
                                          <p:spTgt spid="5122">
                                            <p:txEl>
                                              <p:pRg st="2" end="2"/>
                                            </p:txEl>
                                          </p:spTgt>
                                        </p:tgtEl>
                                        <p:attrNameLst>
                                          <p:attrName>ppt_c</p:attrName>
                                        </p:attrNameLst>
                                      </p:cBhvr>
                                      <p:to>
                                        <a:schemeClr val="folHlink"/>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122">
                                            <p:txEl>
                                              <p:pRg st="3" end="3"/>
                                            </p:txEl>
                                          </p:spTgt>
                                        </p:tgtEl>
                                        <p:attrNameLst>
                                          <p:attrName>style.visibility</p:attrName>
                                        </p:attrNameLst>
                                      </p:cBhvr>
                                      <p:to>
                                        <p:strVal val="visible"/>
                                      </p:to>
                                    </p:set>
                                    <p:animEffect transition="in" filter="fade">
                                      <p:cBhvr>
                                        <p:cTn id="22" dur="500"/>
                                        <p:tgtEl>
                                          <p:spTgt spid="5122">
                                            <p:txEl>
                                              <p:pRg st="3" end="3"/>
                                            </p:txEl>
                                          </p:spTgt>
                                        </p:tgtEl>
                                      </p:cBhvr>
                                    </p:animEffect>
                                  </p:childTnLst>
                                  <p:subTnLst>
                                    <p:animClr clrSpc="rgb" dir="cw">
                                      <p:cBhvr override="childStyle">
                                        <p:cTn dur="1" fill="hold" display="0" masterRel="nextClick" afterEffect="1"/>
                                        <p:tgtEl>
                                          <p:spTgt spid="5122">
                                            <p:txEl>
                                              <p:pRg st="3" end="3"/>
                                            </p:txEl>
                                          </p:spTgt>
                                        </p:tgtEl>
                                        <p:attrNameLst>
                                          <p:attrName>ppt_c</p:attrName>
                                        </p:attrNameLst>
                                      </p:cBhvr>
                                      <p:to>
                                        <a:schemeClr val="folHlink"/>
                                      </p:to>
                                    </p:animClr>
                                  </p:sub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122">
                                            <p:txEl>
                                              <p:pRg st="4" end="4"/>
                                            </p:txEl>
                                          </p:spTgt>
                                        </p:tgtEl>
                                        <p:attrNameLst>
                                          <p:attrName>style.visibility</p:attrName>
                                        </p:attrNameLst>
                                      </p:cBhvr>
                                      <p:to>
                                        <p:strVal val="visible"/>
                                      </p:to>
                                    </p:set>
                                    <p:animEffect transition="in" filter="fade">
                                      <p:cBhvr>
                                        <p:cTn id="27" dur="500"/>
                                        <p:tgtEl>
                                          <p:spTgt spid="5122">
                                            <p:txEl>
                                              <p:pRg st="4" end="4"/>
                                            </p:txEl>
                                          </p:spTgt>
                                        </p:tgtEl>
                                      </p:cBhvr>
                                    </p:animEffect>
                                  </p:childTnLst>
                                  <p:subTnLst>
                                    <p:animClr clrSpc="rgb" dir="cw">
                                      <p:cBhvr override="childStyle">
                                        <p:cTn dur="1" fill="hold" display="0" masterRel="nextClick" afterEffect="1"/>
                                        <p:tgtEl>
                                          <p:spTgt spid="5122">
                                            <p:txEl>
                                              <p:pRg st="4" end="4"/>
                                            </p:txEl>
                                          </p:spTgt>
                                        </p:tgtEl>
                                        <p:attrNameLst>
                                          <p:attrName>ppt_c</p:attrName>
                                        </p:attrNameLst>
                                      </p:cBhvr>
                                      <p:to>
                                        <a:schemeClr val="folHlink"/>
                                      </p:to>
                                    </p:animClr>
                                  </p:sub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122">
                                            <p:txEl>
                                              <p:pRg st="5" end="5"/>
                                            </p:txEl>
                                          </p:spTgt>
                                        </p:tgtEl>
                                        <p:attrNameLst>
                                          <p:attrName>style.visibility</p:attrName>
                                        </p:attrNameLst>
                                      </p:cBhvr>
                                      <p:to>
                                        <p:strVal val="visible"/>
                                      </p:to>
                                    </p:set>
                                    <p:animEffect transition="in" filter="fade">
                                      <p:cBhvr>
                                        <p:cTn id="32" dur="500"/>
                                        <p:tgtEl>
                                          <p:spTgt spid="5122">
                                            <p:txEl>
                                              <p:pRg st="5" end="5"/>
                                            </p:txEl>
                                          </p:spTgt>
                                        </p:tgtEl>
                                      </p:cBhvr>
                                    </p:animEffect>
                                  </p:childTnLst>
                                  <p:subTnLst>
                                    <p:animClr clrSpc="rgb" dir="cw">
                                      <p:cBhvr override="childStyle">
                                        <p:cTn dur="1" fill="hold" display="0" masterRel="nextClick" afterEffect="1"/>
                                        <p:tgtEl>
                                          <p:spTgt spid="5122">
                                            <p:txEl>
                                              <p:pRg st="5" end="5"/>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idx="4294967295"/>
          </p:nvPr>
        </p:nvSpPr>
        <p:spPr>
          <a:xfrm>
            <a:off x="457200" y="23885"/>
            <a:ext cx="8229600" cy="661915"/>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“Renewable” Fuels</a:t>
            </a:r>
          </a:p>
        </p:txBody>
      </p:sp>
      <p:sp>
        <p:nvSpPr>
          <p:cNvPr id="5122" name="Rectangle 2"/>
          <p:cNvSpPr>
            <a:spLocks noGrp="1" noChangeArrowheads="1"/>
          </p:cNvSpPr>
          <p:nvPr>
            <p:ph type="body" idx="4294967295"/>
          </p:nvPr>
        </p:nvSpPr>
        <p:spPr>
          <a:xfrm>
            <a:off x="152400" y="693761"/>
            <a:ext cx="8839200" cy="5874224"/>
          </a:xfrm>
        </p:spPr>
        <p:txBody>
          <a:bodyPr/>
          <a:lstStyle/>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Fuels are used to covert one form of energy into another.</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The world may (or may not) be running out of fuels.</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The original push for renewable fuels was due to concerns about running out of “fossil” fuels.</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Fossil fuels are carbon-based fuels, such as coal and hydrocarbons.</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Originally from converted sunlight.</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Fossil fuels are, in fact, renewable.</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“Deep Hot Biosphere”, Thomas Gold</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endParaRPr lang="en-US" dirty="0" smtClean="0"/>
          </a:p>
        </p:txBody>
      </p:sp>
    </p:spTree>
    <p:extLst>
      <p:ext uri="{BB962C8B-B14F-4D97-AF65-F5344CB8AC3E}">
        <p14:creationId xmlns:p14="http://schemas.microsoft.com/office/powerpoint/2010/main" val="409878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animEffect transition="in" filter="fade">
                                      <p:cBhvr>
                                        <p:cTn id="7" dur="500"/>
                                        <p:tgtEl>
                                          <p:spTgt spid="5122">
                                            <p:txEl>
                                              <p:pRg st="0" end="0"/>
                                            </p:txEl>
                                          </p:spTgt>
                                        </p:tgtEl>
                                      </p:cBhvr>
                                    </p:animEffect>
                                  </p:childTnLst>
                                  <p:subTnLst>
                                    <p:animClr clrSpc="rgb" dir="cw">
                                      <p:cBhvr override="childStyle">
                                        <p:cTn dur="1" fill="hold" display="0" masterRel="nextClick" afterEffect="1"/>
                                        <p:tgtEl>
                                          <p:spTgt spid="5122">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22">
                                            <p:txEl>
                                              <p:pRg st="1" end="1"/>
                                            </p:txEl>
                                          </p:spTgt>
                                        </p:tgtEl>
                                        <p:attrNameLst>
                                          <p:attrName>style.visibility</p:attrName>
                                        </p:attrNameLst>
                                      </p:cBhvr>
                                      <p:to>
                                        <p:strVal val="visible"/>
                                      </p:to>
                                    </p:set>
                                    <p:animEffect transition="in" filter="fade">
                                      <p:cBhvr>
                                        <p:cTn id="12" dur="500"/>
                                        <p:tgtEl>
                                          <p:spTgt spid="5122">
                                            <p:txEl>
                                              <p:pRg st="1" end="1"/>
                                            </p:txEl>
                                          </p:spTgt>
                                        </p:tgtEl>
                                      </p:cBhvr>
                                    </p:animEffect>
                                  </p:childTnLst>
                                  <p:subTnLst>
                                    <p:animClr clrSpc="rgb" dir="cw">
                                      <p:cBhvr override="childStyle">
                                        <p:cTn dur="1" fill="hold" display="0" masterRel="nextClick" afterEffect="1"/>
                                        <p:tgtEl>
                                          <p:spTgt spid="5122">
                                            <p:txEl>
                                              <p:pRg st="1" end="1"/>
                                            </p:txEl>
                                          </p:spTgt>
                                        </p:tgtEl>
                                        <p:attrNameLst>
                                          <p:attrName>ppt_c</p:attrName>
                                        </p:attrNameLst>
                                      </p:cBhvr>
                                      <p:to>
                                        <a:schemeClr val="folHlink"/>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122">
                                            <p:txEl>
                                              <p:pRg st="2" end="2"/>
                                            </p:txEl>
                                          </p:spTgt>
                                        </p:tgtEl>
                                        <p:attrNameLst>
                                          <p:attrName>style.visibility</p:attrName>
                                        </p:attrNameLst>
                                      </p:cBhvr>
                                      <p:to>
                                        <p:strVal val="visible"/>
                                      </p:to>
                                    </p:set>
                                    <p:animEffect transition="in" filter="fade">
                                      <p:cBhvr>
                                        <p:cTn id="17" dur="500"/>
                                        <p:tgtEl>
                                          <p:spTgt spid="5122">
                                            <p:txEl>
                                              <p:pRg st="2" end="2"/>
                                            </p:txEl>
                                          </p:spTgt>
                                        </p:tgtEl>
                                      </p:cBhvr>
                                    </p:animEffect>
                                  </p:childTnLst>
                                  <p:subTnLst>
                                    <p:animClr clrSpc="rgb" dir="cw">
                                      <p:cBhvr override="childStyle">
                                        <p:cTn dur="1" fill="hold" display="0" masterRel="nextClick" afterEffect="1"/>
                                        <p:tgtEl>
                                          <p:spTgt spid="5122">
                                            <p:txEl>
                                              <p:pRg st="2" end="2"/>
                                            </p:txEl>
                                          </p:spTgt>
                                        </p:tgtEl>
                                        <p:attrNameLst>
                                          <p:attrName>ppt_c</p:attrName>
                                        </p:attrNameLst>
                                      </p:cBhvr>
                                      <p:to>
                                        <a:schemeClr val="folHlink"/>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122">
                                            <p:txEl>
                                              <p:pRg st="3" end="3"/>
                                            </p:txEl>
                                          </p:spTgt>
                                        </p:tgtEl>
                                        <p:attrNameLst>
                                          <p:attrName>style.visibility</p:attrName>
                                        </p:attrNameLst>
                                      </p:cBhvr>
                                      <p:to>
                                        <p:strVal val="visible"/>
                                      </p:to>
                                    </p:set>
                                    <p:animEffect transition="in" filter="fade">
                                      <p:cBhvr>
                                        <p:cTn id="22" dur="500"/>
                                        <p:tgtEl>
                                          <p:spTgt spid="5122">
                                            <p:txEl>
                                              <p:pRg st="3" end="3"/>
                                            </p:txEl>
                                          </p:spTgt>
                                        </p:tgtEl>
                                      </p:cBhvr>
                                    </p:animEffect>
                                  </p:childTnLst>
                                  <p:subTnLst>
                                    <p:animClr clrSpc="rgb" dir="cw">
                                      <p:cBhvr override="childStyle">
                                        <p:cTn dur="1" fill="hold" display="0" masterRel="nextClick" afterEffect="1"/>
                                        <p:tgtEl>
                                          <p:spTgt spid="5122">
                                            <p:txEl>
                                              <p:pRg st="3" end="3"/>
                                            </p:txEl>
                                          </p:spTgt>
                                        </p:tgtEl>
                                        <p:attrNameLst>
                                          <p:attrName>ppt_c</p:attrName>
                                        </p:attrNameLst>
                                      </p:cBhvr>
                                      <p:to>
                                        <a:schemeClr val="folHlink"/>
                                      </p:to>
                                    </p:animClr>
                                  </p:sub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122">
                                            <p:txEl>
                                              <p:pRg st="4" end="4"/>
                                            </p:txEl>
                                          </p:spTgt>
                                        </p:tgtEl>
                                        <p:attrNameLst>
                                          <p:attrName>style.visibility</p:attrName>
                                        </p:attrNameLst>
                                      </p:cBhvr>
                                      <p:to>
                                        <p:strVal val="visible"/>
                                      </p:to>
                                    </p:set>
                                    <p:animEffect transition="in" filter="fade">
                                      <p:cBhvr>
                                        <p:cTn id="27" dur="500"/>
                                        <p:tgtEl>
                                          <p:spTgt spid="5122">
                                            <p:txEl>
                                              <p:pRg st="4" end="4"/>
                                            </p:txEl>
                                          </p:spTgt>
                                        </p:tgtEl>
                                      </p:cBhvr>
                                    </p:animEffect>
                                  </p:childTnLst>
                                  <p:subTnLst>
                                    <p:animClr clrSpc="rgb" dir="cw">
                                      <p:cBhvr override="childStyle">
                                        <p:cTn dur="1" fill="hold" display="0" masterRel="nextClick" afterEffect="1"/>
                                        <p:tgtEl>
                                          <p:spTgt spid="5122">
                                            <p:txEl>
                                              <p:pRg st="4" end="4"/>
                                            </p:txEl>
                                          </p:spTgt>
                                        </p:tgtEl>
                                        <p:attrNameLst>
                                          <p:attrName>ppt_c</p:attrName>
                                        </p:attrNameLst>
                                      </p:cBhvr>
                                      <p:to>
                                        <a:schemeClr val="folHlink"/>
                                      </p:to>
                                    </p:animClr>
                                  </p:sub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122">
                                            <p:txEl>
                                              <p:pRg st="5" end="5"/>
                                            </p:txEl>
                                          </p:spTgt>
                                        </p:tgtEl>
                                        <p:attrNameLst>
                                          <p:attrName>style.visibility</p:attrName>
                                        </p:attrNameLst>
                                      </p:cBhvr>
                                      <p:to>
                                        <p:strVal val="visible"/>
                                      </p:to>
                                    </p:set>
                                    <p:animEffect transition="in" filter="fade">
                                      <p:cBhvr>
                                        <p:cTn id="32" dur="500"/>
                                        <p:tgtEl>
                                          <p:spTgt spid="5122">
                                            <p:txEl>
                                              <p:pRg st="5" end="5"/>
                                            </p:txEl>
                                          </p:spTgt>
                                        </p:tgtEl>
                                      </p:cBhvr>
                                    </p:animEffect>
                                  </p:childTnLst>
                                  <p:subTnLst>
                                    <p:animClr clrSpc="rgb" dir="cw">
                                      <p:cBhvr override="childStyle">
                                        <p:cTn dur="1" fill="hold" display="0" masterRel="nextClick" afterEffect="1"/>
                                        <p:tgtEl>
                                          <p:spTgt spid="5122">
                                            <p:txEl>
                                              <p:pRg st="5" end="5"/>
                                            </p:txEl>
                                          </p:spTgt>
                                        </p:tgtEl>
                                        <p:attrNameLst>
                                          <p:attrName>ppt_c</p:attrName>
                                        </p:attrNameLst>
                                      </p:cBhvr>
                                      <p:to>
                                        <a:schemeClr val="folHlink"/>
                                      </p:to>
                                    </p:animClr>
                                  </p:sub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122">
                                            <p:txEl>
                                              <p:pRg st="6" end="6"/>
                                            </p:txEl>
                                          </p:spTgt>
                                        </p:tgtEl>
                                        <p:attrNameLst>
                                          <p:attrName>style.visibility</p:attrName>
                                        </p:attrNameLst>
                                      </p:cBhvr>
                                      <p:to>
                                        <p:strVal val="visible"/>
                                      </p:to>
                                    </p:set>
                                    <p:animEffect transition="in" filter="fade">
                                      <p:cBhvr>
                                        <p:cTn id="37" dur="500"/>
                                        <p:tgtEl>
                                          <p:spTgt spid="5122">
                                            <p:txEl>
                                              <p:pRg st="6" end="6"/>
                                            </p:txEl>
                                          </p:spTgt>
                                        </p:tgtEl>
                                      </p:cBhvr>
                                    </p:animEffect>
                                  </p:childTnLst>
                                  <p:subTnLst>
                                    <p:animClr clrSpc="rgb" dir="cw">
                                      <p:cBhvr override="childStyle">
                                        <p:cTn dur="1" fill="hold" display="0" masterRel="nextClick" afterEffect="1"/>
                                        <p:tgtEl>
                                          <p:spTgt spid="5122">
                                            <p:txEl>
                                              <p:pRg st="6" end="6"/>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idx="4294967295"/>
          </p:nvPr>
        </p:nvSpPr>
        <p:spPr>
          <a:xfrm>
            <a:off x="457200" y="23885"/>
            <a:ext cx="8229600" cy="966716"/>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The Role of Price</a:t>
            </a:r>
          </a:p>
        </p:txBody>
      </p:sp>
      <p:sp>
        <p:nvSpPr>
          <p:cNvPr id="5122" name="Rectangle 2"/>
          <p:cNvSpPr>
            <a:spLocks noGrp="1" noChangeArrowheads="1"/>
          </p:cNvSpPr>
          <p:nvPr>
            <p:ph type="body" idx="4294967295"/>
          </p:nvPr>
        </p:nvSpPr>
        <p:spPr>
          <a:xfrm>
            <a:off x="152400" y="983776"/>
            <a:ext cx="8839200" cy="5721823"/>
          </a:xfrm>
        </p:spPr>
        <p:txBody>
          <a:bodyPr/>
          <a:lstStyle/>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The role of market prices is to signal relative scarcity, so as to allocate resources to their best use.</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What is the “right” mix of fuel and energy types? Depends on price!</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As prices for crude oil rise, market-based alternatives become more economical, and new technologies are incentivized.</a:t>
            </a:r>
          </a:p>
          <a:p>
            <a:pPr marL="338138" indent="-338138" eaLnBrk="1" hangingPunct="1">
              <a:lnSpc>
                <a:spcPct val="9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b="1" dirty="0" smtClean="0"/>
              <a:t>The world will never run out of crude oil, although it may choose to stop using it due to price signals.</a:t>
            </a:r>
            <a:endParaRPr lang="en-US" dirty="0" smtClean="0"/>
          </a:p>
        </p:txBody>
      </p:sp>
    </p:spTree>
    <p:extLst>
      <p:ext uri="{BB962C8B-B14F-4D97-AF65-F5344CB8AC3E}">
        <p14:creationId xmlns:p14="http://schemas.microsoft.com/office/powerpoint/2010/main" val="37572989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122">
                                            <p:txEl>
                                              <p:pRg st="0" end="0"/>
                                            </p:txEl>
                                          </p:spTgt>
                                        </p:tgtEl>
                                        <p:attrNameLst>
                                          <p:attrName>style.visibility</p:attrName>
                                        </p:attrNameLst>
                                      </p:cBhvr>
                                      <p:to>
                                        <p:strVal val="visible"/>
                                      </p:to>
                                    </p:set>
                                    <p:animEffect transition="in" filter="fade">
                                      <p:cBhvr>
                                        <p:cTn id="7" dur="500"/>
                                        <p:tgtEl>
                                          <p:spTgt spid="5122">
                                            <p:txEl>
                                              <p:pRg st="0" end="0"/>
                                            </p:txEl>
                                          </p:spTgt>
                                        </p:tgtEl>
                                      </p:cBhvr>
                                    </p:animEffect>
                                  </p:childTnLst>
                                  <p:subTnLst>
                                    <p:animClr clrSpc="rgb" dir="cw">
                                      <p:cBhvr override="childStyle">
                                        <p:cTn dur="1" fill="hold" display="0" masterRel="nextClick" afterEffect="1"/>
                                        <p:tgtEl>
                                          <p:spTgt spid="5122">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122">
                                            <p:txEl>
                                              <p:pRg st="1" end="1"/>
                                            </p:txEl>
                                          </p:spTgt>
                                        </p:tgtEl>
                                        <p:attrNameLst>
                                          <p:attrName>style.visibility</p:attrName>
                                        </p:attrNameLst>
                                      </p:cBhvr>
                                      <p:to>
                                        <p:strVal val="visible"/>
                                      </p:to>
                                    </p:set>
                                    <p:animEffect transition="in" filter="fade">
                                      <p:cBhvr>
                                        <p:cTn id="12" dur="500"/>
                                        <p:tgtEl>
                                          <p:spTgt spid="5122">
                                            <p:txEl>
                                              <p:pRg st="1" end="1"/>
                                            </p:txEl>
                                          </p:spTgt>
                                        </p:tgtEl>
                                      </p:cBhvr>
                                    </p:animEffect>
                                  </p:childTnLst>
                                  <p:subTnLst>
                                    <p:animClr clrSpc="rgb" dir="cw">
                                      <p:cBhvr override="childStyle">
                                        <p:cTn dur="1" fill="hold" display="0" masterRel="nextClick" afterEffect="1"/>
                                        <p:tgtEl>
                                          <p:spTgt spid="5122">
                                            <p:txEl>
                                              <p:pRg st="1" end="1"/>
                                            </p:txEl>
                                          </p:spTgt>
                                        </p:tgtEl>
                                        <p:attrNameLst>
                                          <p:attrName>ppt_c</p:attrName>
                                        </p:attrNameLst>
                                      </p:cBhvr>
                                      <p:to>
                                        <a:schemeClr val="folHlink"/>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122">
                                            <p:txEl>
                                              <p:pRg st="2" end="2"/>
                                            </p:txEl>
                                          </p:spTgt>
                                        </p:tgtEl>
                                        <p:attrNameLst>
                                          <p:attrName>style.visibility</p:attrName>
                                        </p:attrNameLst>
                                      </p:cBhvr>
                                      <p:to>
                                        <p:strVal val="visible"/>
                                      </p:to>
                                    </p:set>
                                    <p:animEffect transition="in" filter="fade">
                                      <p:cBhvr>
                                        <p:cTn id="17" dur="500"/>
                                        <p:tgtEl>
                                          <p:spTgt spid="5122">
                                            <p:txEl>
                                              <p:pRg st="2" end="2"/>
                                            </p:txEl>
                                          </p:spTgt>
                                        </p:tgtEl>
                                      </p:cBhvr>
                                    </p:animEffect>
                                  </p:childTnLst>
                                  <p:subTnLst>
                                    <p:animClr clrSpc="rgb" dir="cw">
                                      <p:cBhvr override="childStyle">
                                        <p:cTn dur="1" fill="hold" display="0" masterRel="nextClick" afterEffect="1"/>
                                        <p:tgtEl>
                                          <p:spTgt spid="5122">
                                            <p:txEl>
                                              <p:pRg st="2" end="2"/>
                                            </p:txEl>
                                          </p:spTgt>
                                        </p:tgtEl>
                                        <p:attrNameLst>
                                          <p:attrName>ppt_c</p:attrName>
                                        </p:attrNameLst>
                                      </p:cBhvr>
                                      <p:to>
                                        <a:schemeClr val="folHlink"/>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122">
                                            <p:txEl>
                                              <p:pRg st="3" end="3"/>
                                            </p:txEl>
                                          </p:spTgt>
                                        </p:tgtEl>
                                        <p:attrNameLst>
                                          <p:attrName>style.visibility</p:attrName>
                                        </p:attrNameLst>
                                      </p:cBhvr>
                                      <p:to>
                                        <p:strVal val="visible"/>
                                      </p:to>
                                    </p:set>
                                    <p:animEffect transition="in" filter="fade">
                                      <p:cBhvr>
                                        <p:cTn id="22" dur="500"/>
                                        <p:tgtEl>
                                          <p:spTgt spid="5122">
                                            <p:txEl>
                                              <p:pRg st="3" end="3"/>
                                            </p:txEl>
                                          </p:spTgt>
                                        </p:tgtEl>
                                      </p:cBhvr>
                                    </p:animEffect>
                                  </p:childTnLst>
                                  <p:subTnLst>
                                    <p:animClr clrSpc="rgb" dir="cw">
                                      <p:cBhvr override="childStyle">
                                        <p:cTn dur="1" fill="hold" display="0" masterRel="nextClick" afterEffect="1"/>
                                        <p:tgtEl>
                                          <p:spTgt spid="5122">
                                            <p:txEl>
                                              <p:pRg st="3" end="3"/>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4838" cy="685800"/>
          </a:xfrm>
        </p:spPr>
        <p:txBody>
          <a:bodyPr/>
          <a:lstStyle/>
          <a:p>
            <a:r>
              <a:rPr lang="en-US" dirty="0" smtClean="0"/>
              <a:t>Reason v. Emotion</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114028"/>
            <a:ext cx="9144000" cy="5743972"/>
          </a:xfrm>
        </p:spPr>
      </p:pic>
    </p:spTree>
    <p:extLst>
      <p:ext uri="{BB962C8B-B14F-4D97-AF65-F5344CB8AC3E}">
        <p14:creationId xmlns:p14="http://schemas.microsoft.com/office/powerpoint/2010/main" val="235675585"/>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Grp="1" noChangeArrowheads="1"/>
          </p:cNvSpPr>
          <p:nvPr>
            <p:ph type="title" idx="4294967295"/>
          </p:nvPr>
        </p:nvSpPr>
        <p:spPr>
          <a:xfrm>
            <a:off x="76200" y="1"/>
            <a:ext cx="9067800" cy="914400"/>
          </a:xfrm>
        </p:spPr>
        <p:txBody>
          <a:bodyPr/>
          <a:lstStyle/>
          <a:p>
            <a:pPr eaLnBrk="1" hangingPunct="1">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Theory of Externalities</a:t>
            </a:r>
          </a:p>
        </p:txBody>
      </p:sp>
      <p:sp>
        <p:nvSpPr>
          <p:cNvPr id="35842" name="Rectangle 2"/>
          <p:cNvSpPr>
            <a:spLocks noGrp="1" noChangeArrowheads="1"/>
          </p:cNvSpPr>
          <p:nvPr>
            <p:ph type="body" idx="4294967295"/>
          </p:nvPr>
        </p:nvSpPr>
        <p:spPr>
          <a:xfrm>
            <a:off x="76200" y="914401"/>
            <a:ext cx="8839200" cy="5791199"/>
          </a:xfrm>
        </p:spPr>
        <p:txBody>
          <a:bodyPr/>
          <a:lstStyle/>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What if market prices do not fully capture the simultaneous satisfaction of consumers’ values and producers’ cost?</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When the act of production or consumption imposes costs outside the market -- costs that are not borne by producers or consumers but by non-participants in that market – then market price does not capture those “External Costs”.</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Too many resources are allocated to that market. “</a:t>
            </a:r>
            <a:r>
              <a:rPr lang="en-US" sz="2800" b="1" u="sng" dirty="0" smtClean="0"/>
              <a:t>Market Failure</a:t>
            </a:r>
            <a:r>
              <a:rPr lang="en-US" sz="2800" b="1" dirty="0" smtClean="0"/>
              <a:t>”</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Calls for government interference – corrective taxes and subsidies. </a:t>
            </a:r>
          </a:p>
          <a:p>
            <a:pPr marL="338138" indent="-338138" eaLnBrk="1" hangingPunct="1">
              <a:lnSpc>
                <a:spcPct val="80000"/>
              </a:lnSpc>
              <a:spcBef>
                <a:spcPts val="700"/>
              </a:spcBef>
              <a:buClr>
                <a:srgbClr val="EEC85E"/>
              </a:buClr>
              <a:buSzPct val="70000"/>
              <a:buFont typeface="Wingdings" charset="2"/>
              <a:buChar char=""/>
              <a:tabLst>
                <a:tab pos="338138" algn="l"/>
                <a:tab pos="450850" algn="l"/>
                <a:tab pos="908050" algn="l"/>
                <a:tab pos="1365250" algn="l"/>
                <a:tab pos="1822450" algn="l"/>
                <a:tab pos="2279650" algn="l"/>
                <a:tab pos="2736850" algn="l"/>
                <a:tab pos="3194050" algn="l"/>
                <a:tab pos="3651250" algn="l"/>
                <a:tab pos="4108450" algn="l"/>
                <a:tab pos="4565650" algn="l"/>
                <a:tab pos="5022850" algn="l"/>
                <a:tab pos="5480050" algn="l"/>
                <a:tab pos="5937250" algn="l"/>
                <a:tab pos="6394450" algn="l"/>
                <a:tab pos="6851650" algn="l"/>
                <a:tab pos="7308850" algn="l"/>
                <a:tab pos="7766050" algn="l"/>
                <a:tab pos="8223250" algn="l"/>
                <a:tab pos="8680450" algn="l"/>
                <a:tab pos="9137650" algn="l"/>
              </a:tabLst>
              <a:defRPr/>
            </a:pPr>
            <a:r>
              <a:rPr lang="en-US" sz="2800" b="1" dirty="0" smtClean="0"/>
              <a:t>Tax external costs and subsidize alternatives</a:t>
            </a:r>
          </a:p>
        </p:txBody>
      </p:sp>
    </p:spTree>
    <p:extLst>
      <p:ext uri="{BB962C8B-B14F-4D97-AF65-F5344CB8AC3E}">
        <p14:creationId xmlns:p14="http://schemas.microsoft.com/office/powerpoint/2010/main" val="6582617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5842">
                                            <p:txEl>
                                              <p:pRg st="0" end="0"/>
                                            </p:txEl>
                                          </p:spTgt>
                                        </p:tgtEl>
                                        <p:attrNameLst>
                                          <p:attrName>style.visibility</p:attrName>
                                        </p:attrNameLst>
                                      </p:cBhvr>
                                      <p:to>
                                        <p:strVal val="visible"/>
                                      </p:to>
                                    </p:set>
                                    <p:animEffect transition="in" filter="fade">
                                      <p:cBhvr>
                                        <p:cTn id="7" dur="500"/>
                                        <p:tgtEl>
                                          <p:spTgt spid="35842">
                                            <p:txEl>
                                              <p:pRg st="0" end="0"/>
                                            </p:txEl>
                                          </p:spTgt>
                                        </p:tgtEl>
                                      </p:cBhvr>
                                    </p:animEffect>
                                  </p:childTnLst>
                                  <p:subTnLst>
                                    <p:animClr clrSpc="rgb" dir="cw">
                                      <p:cBhvr override="childStyle">
                                        <p:cTn dur="1" fill="hold" display="0" masterRel="nextClick" afterEffect="1"/>
                                        <p:tgtEl>
                                          <p:spTgt spid="35842">
                                            <p:txEl>
                                              <p:pRg st="0" end="0"/>
                                            </p:txEl>
                                          </p:spTgt>
                                        </p:tgtEl>
                                        <p:attrNameLst>
                                          <p:attrName>ppt_c</p:attrName>
                                        </p:attrNameLst>
                                      </p:cBhvr>
                                      <p:to>
                                        <a:schemeClr val="folHlink"/>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5842">
                                            <p:txEl>
                                              <p:pRg st="1" end="1"/>
                                            </p:txEl>
                                          </p:spTgt>
                                        </p:tgtEl>
                                        <p:attrNameLst>
                                          <p:attrName>style.visibility</p:attrName>
                                        </p:attrNameLst>
                                      </p:cBhvr>
                                      <p:to>
                                        <p:strVal val="visible"/>
                                      </p:to>
                                    </p:set>
                                    <p:animEffect transition="in" filter="fade">
                                      <p:cBhvr>
                                        <p:cTn id="12" dur="500"/>
                                        <p:tgtEl>
                                          <p:spTgt spid="35842">
                                            <p:txEl>
                                              <p:pRg st="1" end="1"/>
                                            </p:txEl>
                                          </p:spTgt>
                                        </p:tgtEl>
                                      </p:cBhvr>
                                    </p:animEffect>
                                  </p:childTnLst>
                                  <p:subTnLst>
                                    <p:animClr clrSpc="rgb" dir="cw">
                                      <p:cBhvr override="childStyle">
                                        <p:cTn dur="1" fill="hold" display="0" masterRel="nextClick" afterEffect="1"/>
                                        <p:tgtEl>
                                          <p:spTgt spid="35842">
                                            <p:txEl>
                                              <p:pRg st="1" end="1"/>
                                            </p:txEl>
                                          </p:spTgt>
                                        </p:tgtEl>
                                        <p:attrNameLst>
                                          <p:attrName>ppt_c</p:attrName>
                                        </p:attrNameLst>
                                      </p:cBhvr>
                                      <p:to>
                                        <a:schemeClr val="folHlink"/>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5842">
                                            <p:txEl>
                                              <p:pRg st="2" end="2"/>
                                            </p:txEl>
                                          </p:spTgt>
                                        </p:tgtEl>
                                        <p:attrNameLst>
                                          <p:attrName>style.visibility</p:attrName>
                                        </p:attrNameLst>
                                      </p:cBhvr>
                                      <p:to>
                                        <p:strVal val="visible"/>
                                      </p:to>
                                    </p:set>
                                    <p:animEffect transition="in" filter="fade">
                                      <p:cBhvr>
                                        <p:cTn id="17" dur="500"/>
                                        <p:tgtEl>
                                          <p:spTgt spid="35842">
                                            <p:txEl>
                                              <p:pRg st="2" end="2"/>
                                            </p:txEl>
                                          </p:spTgt>
                                        </p:tgtEl>
                                      </p:cBhvr>
                                    </p:animEffect>
                                  </p:childTnLst>
                                  <p:subTnLst>
                                    <p:animClr clrSpc="rgb" dir="cw">
                                      <p:cBhvr override="childStyle">
                                        <p:cTn dur="1" fill="hold" display="0" masterRel="nextClick" afterEffect="1"/>
                                        <p:tgtEl>
                                          <p:spTgt spid="35842">
                                            <p:txEl>
                                              <p:pRg st="2" end="2"/>
                                            </p:txEl>
                                          </p:spTgt>
                                        </p:tgtEl>
                                        <p:attrNameLst>
                                          <p:attrName>ppt_c</p:attrName>
                                        </p:attrNameLst>
                                      </p:cBhvr>
                                      <p:to>
                                        <a:schemeClr val="folHlink"/>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5842">
                                            <p:txEl>
                                              <p:pRg st="3" end="3"/>
                                            </p:txEl>
                                          </p:spTgt>
                                        </p:tgtEl>
                                        <p:attrNameLst>
                                          <p:attrName>style.visibility</p:attrName>
                                        </p:attrNameLst>
                                      </p:cBhvr>
                                      <p:to>
                                        <p:strVal val="visible"/>
                                      </p:to>
                                    </p:set>
                                    <p:animEffect transition="in" filter="fade">
                                      <p:cBhvr>
                                        <p:cTn id="22" dur="500"/>
                                        <p:tgtEl>
                                          <p:spTgt spid="35842">
                                            <p:txEl>
                                              <p:pRg st="3" end="3"/>
                                            </p:txEl>
                                          </p:spTgt>
                                        </p:tgtEl>
                                      </p:cBhvr>
                                    </p:animEffect>
                                  </p:childTnLst>
                                  <p:subTnLst>
                                    <p:animClr clrSpc="rgb" dir="cw">
                                      <p:cBhvr override="childStyle">
                                        <p:cTn dur="1" fill="hold" display="0" masterRel="nextClick" afterEffect="1"/>
                                        <p:tgtEl>
                                          <p:spTgt spid="35842">
                                            <p:txEl>
                                              <p:pRg st="3" end="3"/>
                                            </p:txEl>
                                          </p:spTgt>
                                        </p:tgtEl>
                                        <p:attrNameLst>
                                          <p:attrName>ppt_c</p:attrName>
                                        </p:attrNameLst>
                                      </p:cBhvr>
                                      <p:to>
                                        <a:schemeClr val="folHlink"/>
                                      </p:to>
                                    </p:animClr>
                                  </p:sub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5842">
                                            <p:txEl>
                                              <p:pRg st="4" end="4"/>
                                            </p:txEl>
                                          </p:spTgt>
                                        </p:tgtEl>
                                        <p:attrNameLst>
                                          <p:attrName>style.visibility</p:attrName>
                                        </p:attrNameLst>
                                      </p:cBhvr>
                                      <p:to>
                                        <p:strVal val="visible"/>
                                      </p:to>
                                    </p:set>
                                    <p:animEffect transition="in" filter="fade">
                                      <p:cBhvr>
                                        <p:cTn id="27" dur="500"/>
                                        <p:tgtEl>
                                          <p:spTgt spid="35842">
                                            <p:txEl>
                                              <p:pRg st="4" end="4"/>
                                            </p:txEl>
                                          </p:spTgt>
                                        </p:tgtEl>
                                      </p:cBhvr>
                                    </p:animEffect>
                                  </p:childTnLst>
                                  <p:subTnLst>
                                    <p:animClr clrSpc="rgb" dir="cw">
                                      <p:cBhvr override="childStyle">
                                        <p:cTn dur="1" fill="hold" display="0" masterRel="nextClick" afterEffect="1"/>
                                        <p:tgtEl>
                                          <p:spTgt spid="35842">
                                            <p:txEl>
                                              <p:pRg st="4" end="4"/>
                                            </p:txEl>
                                          </p:spTgt>
                                        </p:tgtEl>
                                        <p:attrNameLst>
                                          <p:attrName>ppt_c</p:attrName>
                                        </p:attrNameLst>
                                      </p:cBhvr>
                                      <p:to>
                                        <a:schemeClr val="folHlink"/>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S Gothic"/>
        <a:cs typeface=""/>
      </a:majorFont>
      <a:minorFont>
        <a:latin typeface="Verdana"/>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S Gothic"/>
        <a:cs typeface=""/>
      </a:majorFont>
      <a:minorFont>
        <a:latin typeface="Verdana"/>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3568</TotalTime>
  <Words>1454</Words>
  <Application>Microsoft Office PowerPoint</Application>
  <PresentationFormat>On-screen Show (4:3)</PresentationFormat>
  <Paragraphs>151</Paragraphs>
  <Slides>29</Slides>
  <Notes>29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29</vt:i4>
      </vt:variant>
    </vt:vector>
  </HeadingPairs>
  <TitlesOfParts>
    <vt:vector size="36" baseType="lpstr">
      <vt:lpstr>MS Gothic</vt:lpstr>
      <vt:lpstr>Arial</vt:lpstr>
      <vt:lpstr>Times New Roman</vt:lpstr>
      <vt:lpstr>Verdana</vt:lpstr>
      <vt:lpstr>Wingdings</vt:lpstr>
      <vt:lpstr>Office Theme</vt:lpstr>
      <vt:lpstr>1_Office Theme</vt:lpstr>
      <vt:lpstr>Renewable Energy: A Scientific and Economic Analysis</vt:lpstr>
      <vt:lpstr>All-Encompassing Science of Human Action</vt:lpstr>
      <vt:lpstr>Why The Bastiat Society?</vt:lpstr>
      <vt:lpstr>Poverty, Inc. (Acton Institute for the Study of Religion and Liberty) </vt:lpstr>
      <vt:lpstr>“Renewable” Energy?</vt:lpstr>
      <vt:lpstr>“Renewable” Fuels</vt:lpstr>
      <vt:lpstr>The Role of Price</vt:lpstr>
      <vt:lpstr>Reason v. Emotion</vt:lpstr>
      <vt:lpstr>Theory of Externalities</vt:lpstr>
      <vt:lpstr>Solar</vt:lpstr>
      <vt:lpstr>Wind</vt:lpstr>
      <vt:lpstr>Bio-fuels</vt:lpstr>
      <vt:lpstr>Biofuel Production Crowds Out Food Production</vt:lpstr>
      <vt:lpstr>Biofuel Impact</vt:lpstr>
      <vt:lpstr>Alex Epstein</vt:lpstr>
      <vt:lpstr>Why Continue With Renewables?</vt:lpstr>
      <vt:lpstr>Reason v. Emotion</vt:lpstr>
      <vt:lpstr>The Truth About Renewables v Fossil Fuel is Getting Out</vt:lpstr>
      <vt:lpstr>The Truth About Renewables v Fossil Fuel is Getting Out</vt:lpstr>
      <vt:lpstr>Independence Institute Center for Energy Policy</vt:lpstr>
      <vt:lpstr>Cost of Colorado Mandate to Colorado Electricity Customers</vt:lpstr>
      <vt:lpstr>Alex Epstein</vt:lpstr>
      <vt:lpstr>Reason v. Emotion</vt:lpstr>
      <vt:lpstr>Alex Epstein</vt:lpstr>
      <vt:lpstr>You can’t make this stuff up</vt:lpstr>
      <vt:lpstr>The Pretense of Knowledge</vt:lpstr>
      <vt:lpstr>Seen Benefits, Hidden Costs</vt:lpstr>
      <vt:lpstr>Politically Inevitable</vt:lpstr>
      <vt:lpstr>The End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Moral Basis of Capitalism</dc:title>
  <dc:creator>Paul</dc:creator>
  <cp:lastModifiedBy>Paul Prentice</cp:lastModifiedBy>
  <cp:revision>359</cp:revision>
  <cp:lastPrinted>2016-05-03T03:34:33Z</cp:lastPrinted>
  <dcterms:created xsi:type="dcterms:W3CDTF">2009-09-26T02:06:28Z</dcterms:created>
  <dcterms:modified xsi:type="dcterms:W3CDTF">2016-05-04T15:01:16Z</dcterms:modified>
</cp:coreProperties>
</file>